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handoutMasterIdLst>
    <p:handoutMasterId r:id="rId70"/>
  </p:handoutMasterIdLst>
  <p:sldIdLst>
    <p:sldId id="257" r:id="rId2"/>
    <p:sldId id="258" r:id="rId3"/>
    <p:sldId id="294" r:id="rId4"/>
    <p:sldId id="295" r:id="rId5"/>
    <p:sldId id="296" r:id="rId6"/>
    <p:sldId id="363" r:id="rId7"/>
    <p:sldId id="365" r:id="rId8"/>
    <p:sldId id="364" r:id="rId9"/>
    <p:sldId id="347" r:id="rId10"/>
    <p:sldId id="353" r:id="rId11"/>
    <p:sldId id="354" r:id="rId12"/>
    <p:sldId id="355" r:id="rId13"/>
    <p:sldId id="356" r:id="rId14"/>
    <p:sldId id="357" r:id="rId15"/>
    <p:sldId id="359" r:id="rId16"/>
    <p:sldId id="360" r:id="rId17"/>
    <p:sldId id="361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51" r:id="rId29"/>
    <p:sldId id="310" r:id="rId30"/>
    <p:sldId id="311" r:id="rId31"/>
    <p:sldId id="312" r:id="rId32"/>
    <p:sldId id="313" r:id="rId33"/>
    <p:sldId id="348" r:id="rId34"/>
    <p:sldId id="314" r:id="rId35"/>
    <p:sldId id="315" r:id="rId36"/>
    <p:sldId id="316" r:id="rId37"/>
    <p:sldId id="322" r:id="rId38"/>
    <p:sldId id="323" r:id="rId39"/>
    <p:sldId id="324" r:id="rId40"/>
    <p:sldId id="317" r:id="rId41"/>
    <p:sldId id="318" r:id="rId42"/>
    <p:sldId id="319" r:id="rId43"/>
    <p:sldId id="320" r:id="rId44"/>
    <p:sldId id="321" r:id="rId45"/>
    <p:sldId id="352" r:id="rId46"/>
    <p:sldId id="325" r:id="rId47"/>
    <p:sldId id="326" r:id="rId48"/>
    <p:sldId id="327" r:id="rId49"/>
    <p:sldId id="328" r:id="rId50"/>
    <p:sldId id="329" r:id="rId51"/>
    <p:sldId id="349" r:id="rId52"/>
    <p:sldId id="330" r:id="rId53"/>
    <p:sldId id="331" r:id="rId54"/>
    <p:sldId id="332" r:id="rId55"/>
    <p:sldId id="333" r:id="rId56"/>
    <p:sldId id="346" r:id="rId57"/>
    <p:sldId id="334" r:id="rId58"/>
    <p:sldId id="335" r:id="rId59"/>
    <p:sldId id="336" r:id="rId60"/>
    <p:sldId id="337" r:id="rId61"/>
    <p:sldId id="338" r:id="rId62"/>
    <p:sldId id="339" r:id="rId63"/>
    <p:sldId id="340" r:id="rId64"/>
    <p:sldId id="341" r:id="rId65"/>
    <p:sldId id="344" r:id="rId66"/>
    <p:sldId id="350" r:id="rId67"/>
    <p:sldId id="291" r:id="rId68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3E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94671" autoAdjust="0"/>
  </p:normalViewPr>
  <p:slideViewPr>
    <p:cSldViewPr>
      <p:cViewPr>
        <p:scale>
          <a:sx n="152" d="100"/>
          <a:sy n="152" d="100"/>
        </p:scale>
        <p:origin x="-654" y="204"/>
      </p:cViewPr>
      <p:guideLst>
        <p:guide orient="horz" pos="216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95B98-C40B-478B-9658-83949B27BE6B}" type="datetimeFigureOut">
              <a:rPr lang="ru-RU" smtClean="0"/>
              <a:pPr/>
              <a:t>26.01.2024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A5562-B98A-47CD-A838-F0559229FF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5480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4165C-75AE-49AC-8033-1F73B4767BFB}" type="datetimeFigureOut">
              <a:rPr lang="ru-RU" smtClean="0"/>
              <a:pPr/>
              <a:t>26.01.2024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699A5-648A-4543-94F3-3024223B3F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86963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1563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1371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8351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6585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9EFED-1653-486F-8668-CA70CF3239EF}" type="datetime1">
              <a:rPr lang="ru-RU" smtClean="0"/>
              <a:pPr/>
              <a:t>26.01.2024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1E306-4047-4F57-9445-87358ADD7A2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C630-4308-4BA4-82E8-DCA06A496AA1}" type="datetime1">
              <a:rPr lang="ru-RU" smtClean="0"/>
              <a:pPr/>
              <a:t>26.01.2024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1E306-4047-4F57-9445-87358ADD7A2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C973-2D07-49F1-AF33-630E5522FD6F}" type="datetime1">
              <a:rPr lang="ru-RU" smtClean="0"/>
              <a:pPr/>
              <a:t>26.01.2024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1E306-4047-4F57-9445-87358ADD7A2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E28C-657D-4E3E-BEF6-2316D34DD5EC}" type="datetime1">
              <a:rPr lang="ru-RU" smtClean="0"/>
              <a:pPr/>
              <a:t>26.01.2024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1E306-4047-4F57-9445-87358ADD7A2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3832D-1689-4323-A370-D445C0B4B3C1}" type="datetime1">
              <a:rPr lang="ru-RU" smtClean="0"/>
              <a:pPr/>
              <a:t>26.01.2024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1E306-4047-4F57-9445-87358ADD7A2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420F7-B33F-4C19-BA0D-73E8230171D0}" type="datetime1">
              <a:rPr lang="ru-RU" smtClean="0"/>
              <a:pPr/>
              <a:t>26.01.2024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1E306-4047-4F57-9445-87358ADD7A2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68DE-A0EF-4835-B261-D71614CD0869}" type="datetime1">
              <a:rPr lang="ru-RU" smtClean="0"/>
              <a:pPr/>
              <a:t>26.01.2024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1E306-4047-4F57-9445-87358ADD7A2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F354-14A5-4267-81E3-8BB1FB05FD8D}" type="datetime1">
              <a:rPr lang="ru-RU" smtClean="0"/>
              <a:pPr/>
              <a:t>26.01.2024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1E306-4047-4F57-9445-87358ADD7A2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F4D0-9718-48B9-92A3-8CB6CEDA9320}" type="datetime1">
              <a:rPr lang="ru-RU" smtClean="0"/>
              <a:pPr/>
              <a:t>26.01.2024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1E306-4047-4F57-9445-87358ADD7A2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85BE-D345-4027-B359-766AC1D95585}" type="datetime1">
              <a:rPr lang="ru-RU" smtClean="0"/>
              <a:pPr/>
              <a:t>26.01.2024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1E306-4047-4F57-9445-87358ADD7A2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6A4D-49AF-42EA-A6BA-33E9F6795CEA}" type="datetime1">
              <a:rPr lang="ru-RU" smtClean="0"/>
              <a:pPr/>
              <a:t>26.01.2024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1E306-4047-4F57-9445-87358ADD7A2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FD5B5-A11D-4167-B2B2-260262B37FF0}" type="datetime1">
              <a:rPr lang="ru-RU" smtClean="0"/>
              <a:pPr/>
              <a:t>26.01.2024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1E306-4047-4F57-9445-87358ADD7A2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/>
          <p:cNvSpPr txBox="1"/>
          <p:nvPr/>
        </p:nvSpPr>
        <p:spPr>
          <a:xfrm>
            <a:off x="1214382" y="1995686"/>
            <a:ext cx="7929618" cy="2031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ru-RU" sz="6600" dirty="0"/>
              <a:t>Классы и обьекты</a:t>
            </a:r>
          </a:p>
          <a:p>
            <a:endParaRPr lang="ru-RU" sz="6600" dirty="0"/>
          </a:p>
        </p:txBody>
      </p:sp>
      <p:sp>
        <p:nvSpPr>
          <p:cNvPr id="8" name="TextBox 4"/>
          <p:cNvSpPr txBox="1"/>
          <p:nvPr/>
        </p:nvSpPr>
        <p:spPr>
          <a:xfrm>
            <a:off x="683569" y="1275606"/>
            <a:ext cx="7746619" cy="609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39"/>
              </a:lnSpc>
            </a:pPr>
            <a:endParaRPr lang="en-US" sz="3742" dirty="0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 rot="10800000">
            <a:off x="0" y="714363"/>
            <a:ext cx="91440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71406" y="71420"/>
            <a:ext cx="6286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Геттеры и сеттеры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714362"/>
            <a:ext cx="914400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 </a:t>
            </a:r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16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    Название происходит от английского “</a:t>
            </a:r>
            <a:r>
              <a:rPr lang="ru-RU" sz="2400" b="1" dirty="0" err="1"/>
              <a:t>get</a:t>
            </a:r>
            <a:r>
              <a:rPr lang="ru-RU" sz="2400" dirty="0"/>
              <a:t>” — “</a:t>
            </a:r>
            <a:r>
              <a:rPr lang="ru-RU" sz="2400" b="1" dirty="0"/>
              <a:t>получать</a:t>
            </a:r>
            <a:r>
              <a:rPr lang="ru-RU" sz="2400" dirty="0"/>
              <a:t>” (т.е. “метод для получения значения поля”) и </a:t>
            </a:r>
            <a:r>
              <a:rPr lang="ru-RU" sz="2400" b="1" dirty="0" err="1"/>
              <a:t>set</a:t>
            </a:r>
            <a:r>
              <a:rPr lang="ru-RU" sz="2400" dirty="0"/>
              <a:t> — “</a:t>
            </a:r>
            <a:r>
              <a:rPr lang="ru-RU" sz="2400" b="1" dirty="0"/>
              <a:t>устанавливать</a:t>
            </a:r>
            <a:r>
              <a:rPr lang="ru-RU" sz="2400" dirty="0"/>
              <a:t>” (т.е. “метод для установки значения поля”).</a:t>
            </a:r>
          </a:p>
        </p:txBody>
      </p:sp>
      <p:sp>
        <p:nvSpPr>
          <p:cNvPr id="5122" name="AutoShape 2" descr="Геттеры и сеттеры - 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124" name="AutoShape 4" descr="Геттеры и сеттеры - 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0457" y="1103463"/>
            <a:ext cx="6083086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 rot="10800000">
            <a:off x="0" y="714363"/>
            <a:ext cx="91440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71406" y="71420"/>
            <a:ext cx="6286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Геттеры и сеттеры</a:t>
            </a:r>
          </a:p>
        </p:txBody>
      </p:sp>
      <p:sp>
        <p:nvSpPr>
          <p:cNvPr id="5122" name="AutoShape 2" descr="Геттеры и сеттеры - 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124" name="AutoShape 4" descr="Геттеры и сеттеры - 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355"/>
            <a:ext cx="3562350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1928808"/>
            <a:ext cx="281940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3571868" y="642924"/>
            <a:ext cx="5572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Их названия чаще всего состоят из слова </a:t>
            </a:r>
            <a:r>
              <a:rPr lang="ru-RU" sz="2400" b="1" dirty="0" err="1"/>
              <a:t>get</a:t>
            </a:r>
            <a:r>
              <a:rPr lang="ru-RU" sz="2400" b="1" dirty="0"/>
              <a:t>/</a:t>
            </a:r>
            <a:r>
              <a:rPr lang="ru-RU" sz="2400" b="1" dirty="0" err="1"/>
              <a:t>set</a:t>
            </a:r>
            <a:r>
              <a:rPr lang="ru-RU" sz="2400" dirty="0"/>
              <a:t> + названия поля, за которое они отвечают.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 rot="10800000">
            <a:off x="0" y="714363"/>
            <a:ext cx="91440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71406" y="71420"/>
            <a:ext cx="6286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Геттеры и сеттеры</a:t>
            </a:r>
          </a:p>
        </p:txBody>
      </p:sp>
      <p:sp>
        <p:nvSpPr>
          <p:cNvPr id="5122" name="AutoShape 2" descr="Геттеры и сеттеры - 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124" name="AutoShape 4" descr="Геттеры и сеттеры - 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0" y="64292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 </a:t>
            </a:r>
            <a:r>
              <a:rPr lang="ru-RU" sz="2400" dirty="0"/>
              <a:t>Вот как это выглядит в программе:		 Вывод в консоль: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151150"/>
            <a:ext cx="4786346" cy="313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1428742"/>
            <a:ext cx="2181236" cy="100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 rot="10800000">
            <a:off x="0" y="714363"/>
            <a:ext cx="91440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71406" y="71420"/>
            <a:ext cx="6286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Геттеры и сеттеры</a:t>
            </a:r>
          </a:p>
        </p:txBody>
      </p:sp>
      <p:sp>
        <p:nvSpPr>
          <p:cNvPr id="5122" name="AutoShape 2" descr="Геттеры и сеттеры - 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124" name="AutoShape 4" descr="Геттеры и сеттеры - 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0" y="642924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 </a:t>
            </a:r>
            <a:r>
              <a:rPr lang="ru-RU" sz="2400" dirty="0"/>
              <a:t>Теперь из другого класса (</a:t>
            </a:r>
            <a:r>
              <a:rPr lang="ru-RU" sz="2400" dirty="0" err="1"/>
              <a:t>Main</a:t>
            </a:r>
            <a:r>
              <a:rPr lang="ru-RU" sz="2400" dirty="0"/>
              <a:t>) есть доступ к полям </a:t>
            </a:r>
            <a:r>
              <a:rPr lang="ru-RU" sz="2400" dirty="0" err="1"/>
              <a:t>Cat</a:t>
            </a:r>
            <a:r>
              <a:rPr lang="ru-RU" sz="2400" dirty="0"/>
              <a:t>, но</a:t>
            </a:r>
            <a:r>
              <a:rPr lang="ru-RU" sz="2400" b="1" dirty="0"/>
              <a:t> только через геттеры</a:t>
            </a:r>
            <a:r>
              <a:rPr lang="ru-RU" sz="2400" dirty="0"/>
              <a:t>. </a:t>
            </a:r>
            <a:r>
              <a:rPr lang="ru-RU" sz="2400" dirty="0" smtClean="0"/>
              <a:t>Обратите </a:t>
            </a:r>
            <a:r>
              <a:rPr lang="ru-RU" sz="2400" dirty="0"/>
              <a:t>внимание — у геттеров стоит модификатор доступа </a:t>
            </a:r>
            <a:r>
              <a:rPr lang="ru-RU" sz="2400" dirty="0" err="1"/>
              <a:t>public</a:t>
            </a:r>
            <a:r>
              <a:rPr lang="ru-RU" sz="2400" dirty="0"/>
              <a:t>, то есть они доступны из любой точки программы. А как обстоят дела с присваиванием значений? За это отвечают методы-</a:t>
            </a:r>
            <a:r>
              <a:rPr lang="ru-RU" sz="2400" b="1" dirty="0"/>
              <a:t>сеттеры</a:t>
            </a:r>
            <a:endParaRPr lang="ru-RU" sz="2400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786064"/>
            <a:ext cx="4118531" cy="923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 rot="10800000">
            <a:off x="0" y="714363"/>
            <a:ext cx="91440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71406" y="71420"/>
            <a:ext cx="6286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Геттеры и сеттеры</a:t>
            </a:r>
          </a:p>
        </p:txBody>
      </p:sp>
      <p:sp>
        <p:nvSpPr>
          <p:cNvPr id="5122" name="AutoShape 2" descr="Геттеры и сеттеры - 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124" name="AutoShape 4" descr="Геттеры и сеттеры - 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0" y="642924"/>
            <a:ext cx="91440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Мы вызываем метод </a:t>
            </a:r>
            <a:r>
              <a:rPr lang="ru-RU" sz="2200" dirty="0" err="1"/>
              <a:t>setName</a:t>
            </a:r>
            <a:r>
              <a:rPr lang="ru-RU" sz="2200" dirty="0"/>
              <a:t>() у объекта </a:t>
            </a:r>
            <a:r>
              <a:rPr lang="ru-RU" sz="2200" dirty="0" err="1"/>
              <a:t>Cat</a:t>
            </a:r>
            <a:r>
              <a:rPr lang="ru-RU" sz="2200" dirty="0"/>
              <a:t>, передаем ему в качестве аргумента строку, и эта строка присваивается в поле </a:t>
            </a:r>
            <a:r>
              <a:rPr lang="ru-RU" sz="2200" dirty="0" err="1"/>
              <a:t>name</a:t>
            </a:r>
            <a:r>
              <a:rPr lang="ru-RU" sz="2200" dirty="0"/>
              <a:t> нашего объекта</a:t>
            </a:r>
          </a:p>
          <a:p>
            <a:pPr algn="r"/>
            <a:r>
              <a:rPr lang="ru-RU" sz="2200" dirty="0"/>
              <a:t>Вывод в консоль:</a:t>
            </a:r>
          </a:p>
          <a:p>
            <a:pPr algn="r"/>
            <a:endParaRPr lang="ru-RU" sz="2200" dirty="0"/>
          </a:p>
          <a:p>
            <a:pPr algn="r"/>
            <a:endParaRPr lang="ru-RU" sz="2200" dirty="0"/>
          </a:p>
          <a:p>
            <a:pPr algn="r"/>
            <a:endParaRPr lang="ru-RU" sz="2200" dirty="0"/>
          </a:p>
          <a:p>
            <a:pPr algn="r"/>
            <a:endParaRPr lang="ru-RU" sz="2200" dirty="0"/>
          </a:p>
          <a:p>
            <a:pPr algn="r"/>
            <a:endParaRPr lang="ru-RU" sz="2200" dirty="0"/>
          </a:p>
          <a:p>
            <a:r>
              <a:rPr lang="ru-RU" sz="2200" dirty="0"/>
              <a:t>Здесь мы использовали и геттеры, и сеттеры. Вначале с помощью геттера мы получили и вывели в консоль первоначальное имя кота. Потом с помощью сеттера назначали его полю </a:t>
            </a:r>
            <a:r>
              <a:rPr lang="ru-RU" sz="2200" dirty="0" err="1"/>
              <a:t>name</a:t>
            </a:r>
            <a:r>
              <a:rPr lang="ru-RU" sz="2200" dirty="0"/>
              <a:t> новое значение — “Василий”. И потом с помощью геттера получили имя снова, чтобы проверить, действительно ли оно изменилось.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304"/>
            <a:ext cx="519112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2143122"/>
            <a:ext cx="3394572" cy="585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 rot="10800000">
            <a:off x="0" y="714363"/>
            <a:ext cx="91440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71406" y="71420"/>
            <a:ext cx="6286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Геттеры и сеттеры</a:t>
            </a:r>
          </a:p>
        </p:txBody>
      </p:sp>
      <p:sp>
        <p:nvSpPr>
          <p:cNvPr id="5122" name="AutoShape 2" descr="Геттеры и сеттеры - 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124" name="AutoShape 4" descr="Геттеры и сеттеры - 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0" y="714362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Сеттер — это полноценный метод</a:t>
            </a:r>
            <a:r>
              <a:rPr lang="ru-RU" sz="2400" dirty="0"/>
              <a:t>. А в методе  </a:t>
            </a:r>
            <a:r>
              <a:rPr lang="ru-RU" sz="2400" dirty="0" smtClean="0"/>
              <a:t>мы можем </a:t>
            </a:r>
            <a:r>
              <a:rPr lang="ru-RU" sz="2400" dirty="0"/>
              <a:t>заложить необходимую </a:t>
            </a:r>
            <a:r>
              <a:rPr lang="ru-RU" sz="2400" dirty="0" smtClean="0"/>
              <a:t>нам </a:t>
            </a:r>
            <a:r>
              <a:rPr lang="ru-RU" sz="2400" dirty="0"/>
              <a:t>логику проверки, чтобы не допустить неприемлемых значений. Например, можно легко не позволить назначение отрицательного числа в качестве возраста:</a:t>
            </a:r>
            <a:endParaRPr lang="ru-RU" sz="2200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857502"/>
            <a:ext cx="7453871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 rot="10800000">
            <a:off x="0" y="714363"/>
            <a:ext cx="91440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71406" y="71420"/>
            <a:ext cx="6286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Геттеры и сеттеры</a:t>
            </a:r>
          </a:p>
        </p:txBody>
      </p:sp>
      <p:sp>
        <p:nvSpPr>
          <p:cNvPr id="5122" name="AutoShape 2" descr="Геттеры и сеттеры - 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124" name="AutoShape 4" descr="Геттеры и сеттеры - 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0" y="642924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 И теперь наш код работает корректно!</a:t>
            </a:r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Вывод в консоль:</a:t>
            </a:r>
          </a:p>
          <a:p>
            <a:endParaRPr lang="ru-RU" sz="2400" dirty="0"/>
          </a:p>
          <a:p>
            <a:r>
              <a:rPr lang="ru-RU" sz="2400" dirty="0"/>
              <a:t>   Внутри сеттера есть ограничение, и оно защищает от попытки установить некорректные данные. Возраст </a:t>
            </a:r>
            <a:r>
              <a:rPr lang="ru-RU" sz="2400" dirty="0" err="1"/>
              <a:t>Барсика</a:t>
            </a:r>
            <a:r>
              <a:rPr lang="ru-RU" sz="2400" dirty="0"/>
              <a:t> остался без изменений.</a:t>
            </a:r>
            <a:endParaRPr lang="ru-RU" sz="2200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071552"/>
            <a:ext cx="6469956" cy="2209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3429006"/>
            <a:ext cx="5579921" cy="538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 rot="10800000">
            <a:off x="0" y="714363"/>
            <a:ext cx="91440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71406" y="71420"/>
            <a:ext cx="6286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Геттеры и сеттеры</a:t>
            </a:r>
          </a:p>
        </p:txBody>
      </p:sp>
      <p:sp>
        <p:nvSpPr>
          <p:cNvPr id="5122" name="AutoShape 2" descr="Геттеры и сеттеры - 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124" name="AutoShape 4" descr="Геттеры и сеттеры - 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0" y="733560"/>
            <a:ext cx="91440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 </a:t>
            </a:r>
            <a:r>
              <a:rPr lang="ru-RU" sz="2400" dirty="0" smtClean="0"/>
              <a:t>С помощью </a:t>
            </a:r>
            <a:r>
              <a:rPr lang="ru-RU" sz="2400" b="1" dirty="0" smtClean="0"/>
              <a:t>г</a:t>
            </a:r>
            <a:r>
              <a:rPr lang="ru-RU" sz="2400" b="1" dirty="0" smtClean="0"/>
              <a:t>еттеров </a:t>
            </a:r>
            <a:r>
              <a:rPr lang="ru-RU" sz="2400" b="1" dirty="0"/>
              <a:t>и </a:t>
            </a:r>
            <a:r>
              <a:rPr lang="ru-RU" sz="2400" b="1" dirty="0" smtClean="0"/>
              <a:t>сеттеров </a:t>
            </a:r>
            <a:r>
              <a:rPr lang="ru-RU" sz="2400" dirty="0" smtClean="0"/>
              <a:t>мы можем более тонко настраивать взаимодействие пользователей (людей которые будут использовать наш класс) с полями объекта, например если мы не хотим что бы у объектов нашего класса </a:t>
            </a:r>
            <a:r>
              <a:rPr lang="en-US" sz="2400" dirty="0" smtClean="0"/>
              <a:t>Cat </a:t>
            </a:r>
            <a:r>
              <a:rPr lang="ru-RU" sz="2400" dirty="0" smtClean="0"/>
              <a:t>можно было изменять имя, можно не делать соответствующего метода сеттера </a:t>
            </a:r>
            <a:r>
              <a:rPr lang="en-US" sz="2400" b="1" dirty="0" err="1" smtClean="0"/>
              <a:t>setName</a:t>
            </a:r>
            <a:r>
              <a:rPr lang="en-US" sz="2400" b="1" dirty="0" smtClean="0"/>
              <a:t>()</a:t>
            </a:r>
            <a:r>
              <a:rPr lang="ru-RU" sz="2400" dirty="0" smtClean="0"/>
              <a:t>. </a:t>
            </a:r>
            <a:endParaRPr lang="ru-RU" sz="2400" dirty="0"/>
          </a:p>
          <a:p>
            <a:endParaRPr lang="ru-RU" sz="1200" dirty="0"/>
          </a:p>
          <a:p>
            <a:r>
              <a:rPr lang="ru-RU" sz="2400" dirty="0"/>
              <a:t>   </a:t>
            </a:r>
            <a:r>
              <a:rPr lang="ru-RU" sz="2400" dirty="0" smtClean="0"/>
              <a:t>Но даже </a:t>
            </a:r>
            <a:r>
              <a:rPr lang="ru-RU" sz="2400" dirty="0"/>
              <a:t>если </a:t>
            </a:r>
            <a:r>
              <a:rPr lang="ru-RU" sz="2400" dirty="0" smtClean="0"/>
              <a:t>у наших</a:t>
            </a:r>
            <a:r>
              <a:rPr lang="ru-RU" sz="2400" dirty="0" smtClean="0"/>
              <a:t> полей нет никаких </a:t>
            </a:r>
            <a:r>
              <a:rPr lang="ru-RU" sz="2400" dirty="0"/>
              <a:t>ограничений на возможные </a:t>
            </a:r>
            <a:r>
              <a:rPr lang="ru-RU" sz="2400" dirty="0" smtClean="0"/>
              <a:t>значения, всегда доступ к ним лучше осуществлять через </a:t>
            </a:r>
            <a:r>
              <a:rPr lang="ru-RU" sz="2400" b="1" dirty="0" smtClean="0"/>
              <a:t>геттеры и сеттеры</a:t>
            </a:r>
            <a:r>
              <a:rPr lang="ru-RU" sz="2400" dirty="0" smtClean="0"/>
              <a:t>, что бы не нарушать принцип инкапсуляции. </a:t>
            </a:r>
            <a:endParaRPr lang="ru-RU" sz="2400" dirty="0"/>
          </a:p>
          <a:p>
            <a:endParaRPr lang="ru-RU" sz="1200" dirty="0"/>
          </a:p>
          <a:p>
            <a:r>
              <a:rPr lang="ru-RU" sz="2400" dirty="0"/>
              <a:t>   </a:t>
            </a:r>
            <a:br>
              <a:rPr lang="ru-RU" sz="2400" dirty="0"/>
            </a:br>
            <a:endParaRPr lang="ru-RU" sz="2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 rot="10800000">
            <a:off x="0" y="714363"/>
            <a:ext cx="91440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71406" y="142858"/>
            <a:ext cx="6286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Геттеры и сеттеры</a:t>
            </a:r>
            <a:endParaRPr lang="ru-RU" sz="3200" dirty="0"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42924"/>
            <a:ext cx="9144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200" dirty="0"/>
              <a:t>Это общепринятый способ </a:t>
            </a:r>
            <a:r>
              <a:rPr lang="ru-RU" sz="2200" b="1" dirty="0"/>
              <a:t>вводить данные</a:t>
            </a:r>
            <a:r>
              <a:rPr lang="ru-RU" sz="2200" dirty="0"/>
              <a:t> ("set") или</a:t>
            </a:r>
            <a:r>
              <a:rPr lang="ru-RU" sz="2200" b="1" dirty="0"/>
              <a:t> получать данные</a:t>
            </a:r>
            <a:r>
              <a:rPr lang="ru-RU" sz="2200" dirty="0"/>
              <a:t> ("get"). Например, у меня есть класс </a:t>
            </a:r>
            <a:r>
              <a:rPr lang="ru-RU" sz="2200" dirty="0" err="1"/>
              <a:t>Cat</a:t>
            </a:r>
            <a:r>
              <a:rPr lang="ru-RU" sz="2200" dirty="0"/>
              <a:t> - кошка. Я задаю (используя</a:t>
            </a:r>
            <a:r>
              <a:rPr lang="ru-RU" sz="2200" b="1" dirty="0"/>
              <a:t> </a:t>
            </a:r>
            <a:r>
              <a:rPr lang="ru-RU" sz="2200" b="1" dirty="0" err="1"/>
              <a:t>setter</a:t>
            </a:r>
            <a:r>
              <a:rPr lang="ru-RU" sz="2200" dirty="0"/>
              <a:t>) имя, пол, цвет глаз и окрас кошки (или кота):</a:t>
            </a:r>
          </a:p>
          <a:p>
            <a:pPr fontAlgn="base"/>
            <a:r>
              <a:rPr lang="ru-RU" sz="2200" dirty="0"/>
              <a:t>А потом, если нужно узнать, какое у кошки имя - получаю с помощь </a:t>
            </a:r>
            <a:r>
              <a:rPr lang="ru-RU" sz="2200" dirty="0" err="1"/>
              <a:t>getter</a:t>
            </a:r>
            <a:r>
              <a:rPr lang="ru-RU" sz="2200" dirty="0"/>
              <a:t> - в данном случае </a:t>
            </a:r>
            <a:r>
              <a:rPr lang="ru-RU" sz="2200" dirty="0" err="1"/>
              <a:t>getCatName</a:t>
            </a:r>
            <a:r>
              <a:rPr lang="ru-RU" sz="2200" dirty="0"/>
              <a:t> :</a:t>
            </a:r>
          </a:p>
        </p:txBody>
      </p:sp>
      <p:pic>
        <p:nvPicPr>
          <p:cNvPr id="3074" name="Picture 2" descr="https://vertex-academy.com/tutorials/wp-content/uploads/2017/05/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14644"/>
            <a:ext cx="3045492" cy="2500312"/>
          </a:xfrm>
          <a:prstGeom prst="rect">
            <a:avLst/>
          </a:prstGeom>
          <a:noFill/>
        </p:spPr>
      </p:pic>
      <p:pic>
        <p:nvPicPr>
          <p:cNvPr id="3076" name="Picture 4" descr="https://vertex-academy.com/tutorials/wp-content/uploads/2017/05/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69858" y="2679673"/>
            <a:ext cx="5474142" cy="24638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 rot="10800000">
            <a:off x="0" y="714363"/>
            <a:ext cx="91440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71406" y="142858"/>
            <a:ext cx="6286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Зачем они нужны?</a:t>
            </a:r>
            <a:endParaRPr lang="ru-RU" sz="3200" dirty="0"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200" dirty="0"/>
              <a:t>   </a:t>
            </a:r>
            <a:r>
              <a:rPr lang="ru-RU" sz="2400" dirty="0"/>
              <a:t>Действительно - если я сам все задаю, зачем все эти </a:t>
            </a:r>
            <a:r>
              <a:rPr lang="ru-RU" sz="2400" b="1" dirty="0"/>
              <a:t>геттеры </a:t>
            </a:r>
            <a:r>
              <a:rPr lang="ru-RU" sz="2400" dirty="0"/>
              <a:t>и</a:t>
            </a:r>
            <a:r>
              <a:rPr lang="ru-RU" sz="2400" b="1" dirty="0"/>
              <a:t> сеттеры</a:t>
            </a:r>
            <a:r>
              <a:rPr lang="ru-RU" sz="2400" dirty="0"/>
              <a:t>?</a:t>
            </a:r>
          </a:p>
          <a:p>
            <a:pPr fontAlgn="base"/>
            <a:r>
              <a:rPr lang="ru-RU" sz="2400" dirty="0"/>
              <a:t>   Тут, нам стоит вспомнить про такой принцип ООП как </a:t>
            </a:r>
            <a:r>
              <a:rPr lang="ru-RU" sz="2400" b="1" dirty="0"/>
              <a:t>инкапсуляция. </a:t>
            </a:r>
            <a:r>
              <a:rPr lang="ru-RU" sz="2400" dirty="0"/>
              <a:t>С помощью геттеров и сеттеров Вы защищаете содержимое программы - когда ей пользуется кто-то другой.</a:t>
            </a:r>
          </a:p>
          <a:p>
            <a:pPr fontAlgn="base"/>
            <a:r>
              <a:rPr lang="ru-RU" sz="2400" dirty="0"/>
              <a:t>   Представим, что создается программа, с помощью которой печатаются паспорта. Вам ведь не захочется, чтобы кто-то без доступа  вносил изменения в эту программу?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 rot="10800000">
            <a:off x="0" y="785801"/>
            <a:ext cx="91440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71406" y="142858"/>
            <a:ext cx="6286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cs typeface="Calibri"/>
              </a:rPr>
              <a:t>Что такое ООП...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2844" y="928676"/>
            <a:ext cx="8702565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  Аббревиатура ООП расшифровывается как "Объектно-ориентированное программирование".</a:t>
            </a:r>
          </a:p>
          <a:p>
            <a:endParaRPr lang="ru-RU" sz="900" dirty="0"/>
          </a:p>
          <a:p>
            <a:r>
              <a:rPr lang="ru-RU" sz="2200" dirty="0"/>
              <a:t>   Раз программирование "объектно ориентировано" - значит, в первую очередь нужно разобраться именно с этими "объектами". </a:t>
            </a:r>
            <a:endParaRPr lang="en-US" sz="2200" dirty="0"/>
          </a:p>
          <a:p>
            <a:r>
              <a:rPr lang="en-US" sz="2200" dirty="0"/>
              <a:t>Ce</a:t>
            </a:r>
            <a:r>
              <a:rPr lang="ru-RU" sz="2200" dirty="0"/>
              <a:t>йчас перед Вами откроется целый мир новых понятий. И хотелось бы предупредить - этой теме нужно уделять большое внимание, потому что именно это понятие станет основой всей Вашей дальнейшей работы.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 rot="10800000">
            <a:off x="0" y="714363"/>
            <a:ext cx="91440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71406" y="142858"/>
            <a:ext cx="6286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Как это работает?</a:t>
            </a:r>
            <a:endParaRPr lang="ru-RU" sz="3200" dirty="0"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42924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200" dirty="0"/>
              <a:t>   </a:t>
            </a:r>
            <a:r>
              <a:rPr lang="ru-RU" sz="2400" dirty="0"/>
              <a:t>Итак, как уже стало понятно, геттеры и сеттеры выполняют важную миссию </a:t>
            </a:r>
            <a:r>
              <a:rPr lang="ru-RU" sz="2400" b="1" dirty="0"/>
              <a:t>защиты</a:t>
            </a:r>
            <a:r>
              <a:rPr lang="ru-RU" sz="2400" dirty="0"/>
              <a:t> данных Вашей программы. Давайте рассмотрим, как это происходит на практике, и представим, что у нас есть такой класс </a:t>
            </a:r>
            <a:r>
              <a:rPr lang="ru-RU" sz="2400" b="1" dirty="0" err="1"/>
              <a:t>Cat</a:t>
            </a:r>
            <a:r>
              <a:rPr lang="ru-RU" sz="2400" dirty="0"/>
              <a:t>:</a:t>
            </a:r>
          </a:p>
          <a:p>
            <a:pPr fontAlgn="base"/>
            <a:endParaRPr lang="ru-RU" sz="2400" dirty="0"/>
          </a:p>
          <a:p>
            <a:pPr fontAlgn="base"/>
            <a:endParaRPr lang="ru-RU" sz="2400" dirty="0"/>
          </a:p>
          <a:p>
            <a:pPr fontAlgn="base"/>
            <a:endParaRPr lang="ru-RU" sz="2400" dirty="0"/>
          </a:p>
          <a:p>
            <a:endParaRPr lang="ru-RU" sz="2400" dirty="0"/>
          </a:p>
          <a:p>
            <a:pPr fontAlgn="base"/>
            <a:r>
              <a:rPr lang="ru-RU" sz="2400" dirty="0"/>
              <a:t>Вот, в нашем классе есть только имя и цвет кошки/кота. Как создать геттеры и сеттеры для переменных этого класса?</a:t>
            </a:r>
          </a:p>
          <a:p>
            <a:pPr fontAlgn="base"/>
            <a:r>
              <a:rPr lang="ru-RU" sz="2400" dirty="0"/>
              <a:t>Тут понадобится две составляющие.</a:t>
            </a:r>
          </a:p>
          <a:p>
            <a:endParaRPr lang="ru-RU" sz="2400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2071684"/>
            <a:ext cx="291465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 rot="10800000">
            <a:off x="0" y="714363"/>
            <a:ext cx="91440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71406" y="142858"/>
            <a:ext cx="6286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Как это работает?</a:t>
            </a:r>
            <a:endParaRPr lang="ru-RU" sz="3200" dirty="0"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42924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200" dirty="0"/>
              <a:t>   </a:t>
            </a:r>
            <a:r>
              <a:rPr lang="ru-RU" sz="2400" dirty="0"/>
              <a:t>1. Задать полям, которые мы хотим защитить, свойство </a:t>
            </a:r>
            <a:r>
              <a:rPr lang="ru-RU" sz="2400" dirty="0" err="1"/>
              <a:t>private</a:t>
            </a:r>
            <a:r>
              <a:rPr lang="ru-RU" sz="2400" dirty="0"/>
              <a:t>.</a:t>
            </a:r>
          </a:p>
          <a:p>
            <a:pPr fontAlgn="base"/>
            <a:endParaRPr lang="ru-RU" sz="2400" dirty="0"/>
          </a:p>
          <a:p>
            <a:pPr fontAlgn="base"/>
            <a:endParaRPr lang="ru-RU" sz="2400" dirty="0"/>
          </a:p>
          <a:p>
            <a:pPr fontAlgn="base"/>
            <a:endParaRPr lang="ru-RU" sz="2400" dirty="0"/>
          </a:p>
          <a:p>
            <a:pPr fontAlgn="base"/>
            <a:endParaRPr lang="ru-RU" sz="2400" dirty="0"/>
          </a:p>
          <a:p>
            <a:pPr fontAlgn="base"/>
            <a:r>
              <a:rPr lang="ru-RU" sz="2400" dirty="0"/>
              <a:t>2. Написать метод геттер/ сеттер </a:t>
            </a:r>
          </a:p>
          <a:p>
            <a:pPr fontAlgn="base"/>
            <a:r>
              <a:rPr lang="ru-RU" sz="2400" dirty="0"/>
              <a:t>для каждого поля.</a:t>
            </a:r>
          </a:p>
          <a:p>
            <a:pPr fontAlgn="base"/>
            <a:r>
              <a:rPr lang="ru-RU" sz="2400" dirty="0"/>
              <a:t>Для поля </a:t>
            </a:r>
            <a:r>
              <a:rPr lang="ru-RU" sz="2400" dirty="0" err="1"/>
              <a:t>name</a:t>
            </a:r>
            <a:r>
              <a:rPr lang="ru-RU" sz="2400" dirty="0"/>
              <a:t>:</a:t>
            </a:r>
          </a:p>
          <a:p>
            <a:pPr fontAlgn="base"/>
            <a:endParaRPr lang="ru-RU" sz="24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071552"/>
            <a:ext cx="2995623" cy="141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33975" y="1971675"/>
            <a:ext cx="401002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 rot="10800000">
            <a:off x="0" y="714363"/>
            <a:ext cx="91440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71406" y="142858"/>
            <a:ext cx="6286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Как это работает?</a:t>
            </a:r>
            <a:endParaRPr lang="ru-RU" sz="3200" dirty="0"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94226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200" dirty="0"/>
              <a:t>   </a:t>
            </a:r>
            <a:r>
              <a:rPr lang="ru-RU" sz="2400" dirty="0"/>
              <a:t>Как Вы могли заметить, метод </a:t>
            </a:r>
            <a:r>
              <a:rPr lang="ru-RU" sz="2400" b="1" dirty="0" err="1"/>
              <a:t>getName</a:t>
            </a:r>
            <a:r>
              <a:rPr lang="ru-RU" sz="2400" dirty="0"/>
              <a:t> (имя метода-геттера состоит из слова </a:t>
            </a:r>
            <a:r>
              <a:rPr lang="ru-RU" sz="2400" dirty="0" err="1"/>
              <a:t>get</a:t>
            </a:r>
            <a:r>
              <a:rPr lang="ru-RU" sz="2400" dirty="0"/>
              <a:t> + название переменной) - это метод, который возвращает переменную типа </a:t>
            </a:r>
            <a:r>
              <a:rPr lang="ru-RU" sz="2400" dirty="0" err="1"/>
              <a:t>String</a:t>
            </a:r>
            <a:r>
              <a:rPr lang="ru-RU" sz="2400" dirty="0"/>
              <a:t> (т.е. имя кошки), и при этом не требует никаких данных.</a:t>
            </a:r>
          </a:p>
          <a:p>
            <a:pPr fontAlgn="base"/>
            <a:endParaRPr lang="ru-RU" sz="2400" dirty="0"/>
          </a:p>
          <a:p>
            <a:pPr fontAlgn="base"/>
            <a:r>
              <a:rPr lang="ru-RU" sz="2400" dirty="0"/>
              <a:t>   Метод </a:t>
            </a:r>
            <a:r>
              <a:rPr lang="ru-RU" sz="2400" b="1" dirty="0" err="1"/>
              <a:t>setName</a:t>
            </a:r>
            <a:r>
              <a:rPr lang="ru-RU" sz="2400" b="1" dirty="0"/>
              <a:t> </a:t>
            </a:r>
            <a:r>
              <a:rPr lang="ru-RU" sz="2400" dirty="0"/>
              <a:t>(имя метода-сеттера тоже состоит из слова </a:t>
            </a:r>
            <a:r>
              <a:rPr lang="ru-RU" sz="2400" dirty="0" err="1"/>
              <a:t>set</a:t>
            </a:r>
            <a:r>
              <a:rPr lang="ru-RU" sz="2400" dirty="0"/>
              <a:t> + название переменной) ничего не возвращает (</a:t>
            </a:r>
            <a:r>
              <a:rPr lang="ru-RU" sz="2400" dirty="0" err="1"/>
              <a:t>void</a:t>
            </a:r>
            <a:r>
              <a:rPr lang="ru-RU" sz="2400" dirty="0"/>
              <a:t>) но при этом требует </a:t>
            </a:r>
            <a:r>
              <a:rPr lang="ru-RU" sz="2400" dirty="0" err="1"/>
              <a:t>String</a:t>
            </a:r>
            <a:r>
              <a:rPr lang="ru-RU" sz="2400" dirty="0"/>
              <a:t> - новое значение для переменной </a:t>
            </a:r>
            <a:r>
              <a:rPr lang="ru-RU" sz="2400" dirty="0" err="1"/>
              <a:t>name</a:t>
            </a:r>
            <a:r>
              <a:rPr lang="ru-RU" sz="2400" dirty="0"/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 rot="10800000">
            <a:off x="0" y="714363"/>
            <a:ext cx="91440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71406" y="142858"/>
            <a:ext cx="6286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Как это работает?</a:t>
            </a:r>
            <a:endParaRPr lang="ru-RU" sz="3200" dirty="0"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728479"/>
            <a:ext cx="4786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200" dirty="0"/>
              <a:t>   </a:t>
            </a:r>
            <a:r>
              <a:rPr lang="ru-RU" sz="2400" dirty="0"/>
              <a:t>Теперь, таким же образом, напишем геттер и сеттер для переменной </a:t>
            </a:r>
            <a:r>
              <a:rPr lang="ru-RU" sz="2400" b="1" dirty="0" err="1"/>
              <a:t>color</a:t>
            </a:r>
            <a:r>
              <a:rPr lang="ru-RU" sz="2400" dirty="0"/>
              <a:t>: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3" y="851508"/>
            <a:ext cx="3555968" cy="4291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 rot="10800000">
            <a:off x="0" y="714363"/>
            <a:ext cx="91440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71406" y="142858"/>
            <a:ext cx="6286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Как это работает?</a:t>
            </a:r>
            <a:endParaRPr lang="ru-RU" sz="3200" dirty="0"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728479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200" dirty="0"/>
              <a:t>   </a:t>
            </a:r>
            <a:r>
              <a:rPr lang="ru-RU" sz="2400" dirty="0"/>
              <a:t>Видите - геттеры и сеттеры создаются по одному и тому же шаблону. Кроме того, Вы могли обратить внимание на эти строчки: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6570" y="2571750"/>
            <a:ext cx="6745621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 rot="10800000">
            <a:off x="0" y="714363"/>
            <a:ext cx="91440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71406" y="142858"/>
            <a:ext cx="6286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Как это работает?</a:t>
            </a:r>
            <a:endParaRPr lang="ru-RU" sz="3200" dirty="0"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728479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200" dirty="0"/>
              <a:t>   </a:t>
            </a:r>
            <a:r>
              <a:rPr lang="ru-RU" sz="2400" dirty="0"/>
              <a:t>Посмотрите на слово </a:t>
            </a:r>
            <a:r>
              <a:rPr lang="ru-RU" sz="2400" b="1" dirty="0" err="1"/>
              <a:t>this</a:t>
            </a:r>
            <a:r>
              <a:rPr lang="ru-RU" sz="2400" dirty="0"/>
              <a:t>. Дело в том, что в данном методе есть две переменные с одинаковым названием - переменная </a:t>
            </a:r>
            <a:r>
              <a:rPr lang="ru-RU" sz="2400" dirty="0" err="1"/>
              <a:t>String</a:t>
            </a:r>
            <a:r>
              <a:rPr lang="ru-RU" sz="2400" dirty="0"/>
              <a:t> </a:t>
            </a:r>
            <a:r>
              <a:rPr lang="ru-RU" sz="2400" dirty="0" err="1"/>
              <a:t>color</a:t>
            </a:r>
            <a:r>
              <a:rPr lang="ru-RU" sz="2400" dirty="0"/>
              <a:t>, которую мы объявили ранее для всего класса, и переменная внутри метода:</a:t>
            </a:r>
          </a:p>
        </p:txBody>
      </p:sp>
      <p:pic>
        <p:nvPicPr>
          <p:cNvPr id="31746" name="Picture 2" descr="https://vertex-academy.com/tutorials/wp-content/uploads/2017/05/7.jpg"/>
          <p:cNvPicPr>
            <a:picLocks noChangeAspect="1" noChangeArrowheads="1"/>
          </p:cNvPicPr>
          <p:nvPr/>
        </p:nvPicPr>
        <p:blipFill>
          <a:blip r:embed="rId2"/>
          <a:srcRect l="3817" t="6757" r="1717" b="4054"/>
          <a:stretch>
            <a:fillRect/>
          </a:stretch>
        </p:blipFill>
        <p:spPr bwMode="auto">
          <a:xfrm>
            <a:off x="1428728" y="1873227"/>
            <a:ext cx="7358114" cy="32702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 rot="10800000">
            <a:off x="0" y="714363"/>
            <a:ext cx="91440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71406" y="142858"/>
            <a:ext cx="6286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Как это работает?</a:t>
            </a:r>
            <a:endParaRPr lang="ru-RU" sz="3200" dirty="0"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728479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200" dirty="0"/>
              <a:t>   </a:t>
            </a:r>
            <a:r>
              <a:rPr lang="ru-RU" sz="2400" dirty="0"/>
              <a:t>Это означает, что программа не знает - когда Вы </a:t>
            </a:r>
            <a:r>
              <a:rPr lang="ru-RU" sz="2400" dirty="0" err="1"/>
              <a:t>пишете,например</a:t>
            </a:r>
            <a:r>
              <a:rPr lang="ru-RU" sz="2400" dirty="0"/>
              <a:t>  "</a:t>
            </a:r>
            <a:r>
              <a:rPr lang="ru-RU" sz="2400" dirty="0" err="1"/>
              <a:t>color</a:t>
            </a:r>
            <a:r>
              <a:rPr lang="ru-RU" sz="2400" dirty="0"/>
              <a:t> =", </a:t>
            </a:r>
            <a:r>
              <a:rPr lang="ru-RU" sz="2400" b="1" dirty="0"/>
              <a:t>который</a:t>
            </a:r>
            <a:r>
              <a:rPr lang="ru-RU" sz="2400" dirty="0"/>
              <a:t> из них Вы имеете ввиду? Поэтому, для обозначения переменной, объявленной для всего класса, используется слово "</a:t>
            </a:r>
            <a:r>
              <a:rPr lang="ru-RU" sz="2400" b="1" dirty="0" err="1"/>
              <a:t>this</a:t>
            </a:r>
            <a:r>
              <a:rPr lang="ru-RU" sz="2400" dirty="0"/>
              <a:t>":</a:t>
            </a:r>
          </a:p>
        </p:txBody>
      </p:sp>
      <p:pic>
        <p:nvPicPr>
          <p:cNvPr id="34818" name="Picture 2" descr="https://vertex-academy.com/tutorials/wp-content/uploads/2017/05/8.jpg"/>
          <p:cNvPicPr>
            <a:picLocks noChangeAspect="1" noChangeArrowheads="1"/>
          </p:cNvPicPr>
          <p:nvPr/>
        </p:nvPicPr>
        <p:blipFill>
          <a:blip r:embed="rId2"/>
          <a:srcRect l="3817" t="8288" r="1717" b="4076"/>
          <a:stretch>
            <a:fillRect/>
          </a:stretch>
        </p:blipFill>
        <p:spPr bwMode="auto">
          <a:xfrm>
            <a:off x="1214414" y="2214560"/>
            <a:ext cx="7072362" cy="30718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 rot="10800000">
            <a:off x="0" y="714363"/>
            <a:ext cx="91440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71406" y="142858"/>
            <a:ext cx="6286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О чем нужно помнить?</a:t>
            </a:r>
            <a:endParaRPr lang="ru-RU" sz="3200" dirty="0"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728479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200" dirty="0"/>
              <a:t>   </a:t>
            </a:r>
            <a:r>
              <a:rPr lang="ru-RU" sz="2400" dirty="0"/>
              <a:t>Пожалуйста, всегда обращайте внимание на следующее:</a:t>
            </a:r>
          </a:p>
          <a:p>
            <a:pPr fontAlgn="base"/>
            <a:r>
              <a:rPr lang="ru-RU" sz="2400" dirty="0"/>
              <a:t>1. Наименование полей (переменных, содержащихся в классе) всегда пишется с маленькой буквы (например, </a:t>
            </a:r>
            <a:r>
              <a:rPr lang="ru-RU" sz="2400" dirty="0" err="1"/>
              <a:t>int</a:t>
            </a:r>
            <a:r>
              <a:rPr lang="ru-RU" sz="2400" dirty="0"/>
              <a:t> </a:t>
            </a:r>
            <a:r>
              <a:rPr lang="ru-RU" sz="2400" b="1" dirty="0" err="1"/>
              <a:t>n</a:t>
            </a:r>
            <a:r>
              <a:rPr lang="ru-RU" sz="2400" dirty="0" err="1"/>
              <a:t>umber</a:t>
            </a:r>
            <a:r>
              <a:rPr lang="ru-RU" sz="2400" dirty="0"/>
              <a:t>, </a:t>
            </a:r>
            <a:r>
              <a:rPr lang="ru-RU" sz="2400" dirty="0" err="1"/>
              <a:t>String</a:t>
            </a:r>
            <a:r>
              <a:rPr lang="ru-RU" sz="2400" dirty="0"/>
              <a:t> </a:t>
            </a:r>
            <a:r>
              <a:rPr lang="ru-RU" sz="2400" dirty="0" err="1"/>
              <a:t>name</a:t>
            </a:r>
            <a:r>
              <a:rPr lang="ru-RU" sz="2400" dirty="0"/>
              <a:t>, и т.д.).</a:t>
            </a:r>
          </a:p>
          <a:p>
            <a:pPr fontAlgn="base"/>
            <a:r>
              <a:rPr lang="ru-RU" sz="2400" dirty="0"/>
              <a:t>2. Как уже говорилось, наименование геттеров и сеттеров - в формате "</a:t>
            </a:r>
            <a:r>
              <a:rPr lang="ru-RU" sz="2400" dirty="0" err="1"/>
              <a:t>get</a:t>
            </a:r>
            <a:r>
              <a:rPr lang="ru-RU" sz="2400" dirty="0"/>
              <a:t>" + имя переменной с большой буквы (например, </a:t>
            </a:r>
            <a:r>
              <a:rPr lang="ru-RU" sz="2400" dirty="0" err="1"/>
              <a:t>getColor</a:t>
            </a:r>
            <a:r>
              <a:rPr lang="ru-RU" sz="2400" dirty="0"/>
              <a:t>, </a:t>
            </a:r>
            <a:r>
              <a:rPr lang="ru-RU" sz="2400" dirty="0" err="1"/>
              <a:t>getName</a:t>
            </a:r>
            <a:r>
              <a:rPr lang="ru-RU" sz="2400" dirty="0"/>
              <a:t>).</a:t>
            </a:r>
          </a:p>
          <a:p>
            <a:pPr fontAlgn="base"/>
            <a:r>
              <a:rPr lang="ru-RU" sz="2400" dirty="0"/>
              <a:t>3. Метод геттер не имеет параметров (т.е. в скобках ничего не пишется) и возвращает значение одной переменной (одного поля).</a:t>
            </a:r>
          </a:p>
          <a:p>
            <a:pPr fontAlgn="base"/>
            <a:r>
              <a:rPr lang="ru-RU" sz="2400" dirty="0"/>
              <a:t>4. Метод сеттер всегда имеет модификатор </a:t>
            </a:r>
            <a:r>
              <a:rPr lang="ru-RU" sz="2400" dirty="0" err="1"/>
              <a:t>void</a:t>
            </a:r>
            <a:r>
              <a:rPr lang="ru-RU" sz="2400" dirty="0"/>
              <a:t> и только один параметр, для изменения значения одного поля.</a:t>
            </a:r>
          </a:p>
          <a:p>
            <a:pPr fontAlgn="base"/>
            <a:endParaRPr lang="ru-RU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/>
          <p:cNvSpPr txBox="1"/>
          <p:nvPr/>
        </p:nvSpPr>
        <p:spPr>
          <a:xfrm>
            <a:off x="1907704" y="2063918"/>
            <a:ext cx="7929618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ru-RU" sz="6600" dirty="0"/>
              <a:t>Конструкторы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683569" y="1275606"/>
            <a:ext cx="7746619" cy="609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39"/>
              </a:lnSpc>
            </a:pPr>
            <a:endParaRPr lang="en-US" sz="3742" dirty="0">
              <a:solidFill>
                <a:srgbClr val="000000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365007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 rot="10800000">
            <a:off x="0" y="714363"/>
            <a:ext cx="91440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71406" y="142858"/>
            <a:ext cx="6286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Конструкторы в </a:t>
            </a:r>
            <a:r>
              <a:rPr lang="en-US" sz="3200" dirty="0"/>
              <a:t>Java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643056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200" dirty="0"/>
              <a:t>   </a:t>
            </a:r>
            <a:r>
              <a:rPr lang="ru-RU" sz="2400" dirty="0"/>
              <a:t>Конструкторы - это специальные </a:t>
            </a:r>
            <a:r>
              <a:rPr lang="ru-RU" sz="2400" b="1" dirty="0"/>
              <a:t>методы, которые вызывается при создании объекта</a:t>
            </a:r>
            <a:r>
              <a:rPr lang="ru-RU" sz="2400" dirty="0"/>
              <a:t>. </a:t>
            </a:r>
          </a:p>
          <a:p>
            <a:pPr fontAlgn="base"/>
            <a:r>
              <a:rPr lang="ru-RU" sz="2400" dirty="0"/>
              <a:t>Они "конструируют" новый объект определенного класса.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 rot="10800000">
            <a:off x="0" y="785801"/>
            <a:ext cx="91440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71406" y="142858"/>
            <a:ext cx="6286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Что такое "объект"</a:t>
            </a:r>
            <a:endParaRPr lang="ru-RU" sz="3200" dirty="0"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844" y="785800"/>
            <a:ext cx="870256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200" dirty="0"/>
              <a:t>  </a:t>
            </a:r>
            <a:r>
              <a:rPr lang="ru-RU" sz="2400" dirty="0"/>
              <a:t>Программирование - это вещь сложная сама по себе. Никто не стремится его усложнять, а наоборот - все сделано для того, чтобы работа шла легче и быстрее. ООП, с его объектами - это именно то, что было придумано для упрощения Вашей работы.</a:t>
            </a:r>
          </a:p>
          <a:p>
            <a:pPr fontAlgn="base"/>
            <a:r>
              <a:rPr lang="ru-RU" sz="2400" dirty="0"/>
              <a:t>Работая ранее, Вы скорее всего пользовались </a:t>
            </a:r>
            <a:r>
              <a:rPr lang="ru-RU" sz="2400" b="1" dirty="0" err="1"/>
              <a:t>Scanner</a:t>
            </a:r>
            <a:r>
              <a:rPr lang="ru-RU" sz="2400" dirty="0"/>
              <a:t> для считывания символов, которые вводятся пользователем. Правда, удобно - две строчки, и готово? Вы объявляете </a:t>
            </a:r>
            <a:r>
              <a:rPr lang="ru-RU" sz="2400" dirty="0" err="1"/>
              <a:t>Scanner</a:t>
            </a:r>
            <a:r>
              <a:rPr lang="ru-RU" sz="2400" dirty="0"/>
              <a:t>:</a:t>
            </a:r>
          </a:p>
          <a:p>
            <a:pPr fontAlgn="base"/>
            <a:endParaRPr lang="ru-RU" sz="2400" dirty="0"/>
          </a:p>
          <a:p>
            <a:pPr fontAlgn="base"/>
            <a:r>
              <a:rPr lang="ru-RU" sz="2400" dirty="0"/>
              <a:t>создавая новый </a:t>
            </a:r>
            <a:r>
              <a:rPr lang="ru-RU" sz="2400" b="1" dirty="0"/>
              <a:t>объект</a:t>
            </a:r>
            <a:r>
              <a:rPr lang="ru-RU" sz="2400" dirty="0"/>
              <a:t> типа </a:t>
            </a:r>
            <a:r>
              <a:rPr lang="ru-RU" sz="2400" dirty="0" err="1"/>
              <a:t>Scanner</a:t>
            </a:r>
            <a:r>
              <a:rPr lang="ru-RU" sz="2400" dirty="0"/>
              <a:t>, и можете работать, задавая разные методы. Вам </a:t>
            </a:r>
            <a:r>
              <a:rPr lang="ru-RU" sz="2400" b="1" dirty="0"/>
              <a:t>не важно, какая работа проходит внутри</a:t>
            </a:r>
            <a:r>
              <a:rPr lang="ru-RU" sz="2400" dirty="0"/>
              <a:t> - главное Вы можете использовать этот метод снова и снова. 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429006"/>
            <a:ext cx="6835878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 rot="10800000">
            <a:off x="0" y="714363"/>
            <a:ext cx="91440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71406" y="142858"/>
            <a:ext cx="6286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Шаг за шагом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1357304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200" dirty="0"/>
              <a:t>   </a:t>
            </a:r>
            <a:r>
              <a:rPr lang="ru-RU" sz="2400" dirty="0"/>
              <a:t>1. Вы создаете "тело" программы, прописывая метод </a:t>
            </a:r>
            <a:r>
              <a:rPr lang="ru-RU" sz="2400" dirty="0" err="1"/>
              <a:t>main</a:t>
            </a:r>
            <a:r>
              <a:rPr lang="ru-RU" sz="2400" dirty="0"/>
              <a:t>:</a:t>
            </a:r>
          </a:p>
          <a:p>
            <a:pPr fontAlgn="base"/>
            <a:endParaRPr lang="ru-RU" sz="2400" dirty="0"/>
          </a:p>
          <a:p>
            <a:pPr fontAlgn="base"/>
            <a:endParaRPr lang="ru-RU" sz="2400" dirty="0"/>
          </a:p>
          <a:p>
            <a:pPr fontAlgn="base"/>
            <a:endParaRPr lang="ru-RU" sz="2400" dirty="0"/>
          </a:p>
          <a:p>
            <a:pPr fontAlgn="base"/>
            <a:endParaRPr lang="ru-RU" sz="2400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071684"/>
            <a:ext cx="5224483" cy="1148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 rot="10800000">
            <a:off x="0" y="714363"/>
            <a:ext cx="91440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71406" y="142858"/>
            <a:ext cx="6286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Шаг за шагом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714362"/>
            <a:ext cx="47148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200" dirty="0"/>
              <a:t>   </a:t>
            </a:r>
            <a:r>
              <a:rPr lang="ru-RU" sz="2400" dirty="0"/>
              <a:t>2. Допустим, Вам нужен объект класса </a:t>
            </a:r>
            <a:r>
              <a:rPr lang="ru-RU" sz="2400" dirty="0" err="1"/>
              <a:t>Cat</a:t>
            </a:r>
            <a:r>
              <a:rPr lang="ru-RU" sz="2400" dirty="0"/>
              <a:t>. </a:t>
            </a:r>
          </a:p>
          <a:p>
            <a:pPr fontAlgn="base"/>
            <a:r>
              <a:rPr lang="ru-RU" sz="2400" dirty="0"/>
              <a:t>Класс </a:t>
            </a:r>
            <a:r>
              <a:rPr lang="ru-RU" sz="2400" dirty="0" err="1"/>
              <a:t>Cat</a:t>
            </a:r>
            <a:r>
              <a:rPr lang="ru-RU" sz="2400" dirty="0"/>
              <a:t> у вас уже есть, и выглядит он так: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02336" y="808581"/>
            <a:ext cx="3724867" cy="4360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 rot="10800000">
            <a:off x="0" y="714363"/>
            <a:ext cx="91440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71406" y="142858"/>
            <a:ext cx="6286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Шаг за шагом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121442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200" dirty="0"/>
              <a:t>   </a:t>
            </a:r>
            <a:r>
              <a:rPr lang="ru-RU" sz="2400" dirty="0"/>
              <a:t>Вы пишете строку, которая должна создать объект класса </a:t>
            </a:r>
            <a:r>
              <a:rPr lang="ru-RU" sz="2400" dirty="0" err="1"/>
              <a:t>Cat</a:t>
            </a:r>
            <a:r>
              <a:rPr lang="ru-RU" sz="2400" dirty="0"/>
              <a:t>: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857370"/>
            <a:ext cx="7158393" cy="1562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 rot="10800000">
            <a:off x="71406" y="726045"/>
            <a:ext cx="91440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71406" y="142858"/>
            <a:ext cx="9072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Шаг за Шагом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5703" y="91556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400" dirty="0"/>
              <a:t>Давайте посмотрим как работают геттеры и сеттеры</a:t>
            </a:r>
            <a:r>
              <a:rPr lang="en-US" sz="2400" dirty="0"/>
              <a:t>:</a:t>
            </a:r>
            <a:endParaRPr lang="ru-RU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009CFD1-C574-47F8-9583-A555AFFDB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059" y="1565163"/>
            <a:ext cx="5329882" cy="339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475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 rot="10800000">
            <a:off x="0" y="714363"/>
            <a:ext cx="91440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71406" y="142858"/>
            <a:ext cx="6286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Шаг за шагом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200" dirty="0"/>
              <a:t>   </a:t>
            </a:r>
            <a:r>
              <a:rPr lang="ru-RU" sz="2400" dirty="0"/>
              <a:t>3. В тот момент, когда программа приступает к созданию объекта cat1, она идет в </a:t>
            </a:r>
            <a:r>
              <a:rPr lang="ru-RU" sz="2400" dirty="0" err="1"/>
              <a:t>class</a:t>
            </a:r>
            <a:r>
              <a:rPr lang="ru-RU" sz="2400" dirty="0"/>
              <a:t> </a:t>
            </a:r>
            <a:r>
              <a:rPr lang="ru-RU" sz="2400" dirty="0" err="1"/>
              <a:t>Cat</a:t>
            </a:r>
            <a:r>
              <a:rPr lang="ru-RU" sz="2400" dirty="0"/>
              <a:t>:</a:t>
            </a:r>
          </a:p>
        </p:txBody>
      </p:sp>
      <p:pic>
        <p:nvPicPr>
          <p:cNvPr id="38914" name="Picture 2" descr="https://vertex-academy.com/tutorials/wp-content/uploads/2017/05/%D0%91%D0%B5%D0%B7-%D0%B8%D0%BC%D0%B5%D0%BD%D0%B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3423" y="1613435"/>
            <a:ext cx="7577153" cy="3523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 rot="10800000">
            <a:off x="0" y="714363"/>
            <a:ext cx="91440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71406" y="142858"/>
            <a:ext cx="6286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Шаг за шагом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400" dirty="0"/>
              <a:t>   Тут-то и появляется необходимость в </a:t>
            </a:r>
            <a:r>
              <a:rPr lang="ru-RU" sz="2400" b="1" dirty="0"/>
              <a:t>конструкторах</a:t>
            </a:r>
            <a:r>
              <a:rPr lang="ru-RU" sz="2400" dirty="0"/>
              <a:t>. Ведь в первую очередь </a:t>
            </a:r>
            <a:r>
              <a:rPr lang="ru-RU" sz="2400" dirty="0" err="1"/>
              <a:t>Java</a:t>
            </a:r>
            <a:r>
              <a:rPr lang="ru-RU" sz="2400" dirty="0"/>
              <a:t> ищет именно </a:t>
            </a:r>
            <a:r>
              <a:rPr lang="ru-RU" sz="2400" b="1" dirty="0"/>
              <a:t>конструкторы</a:t>
            </a:r>
            <a:r>
              <a:rPr lang="ru-RU" sz="2400" dirty="0"/>
              <a:t>, которые укажут, как </a:t>
            </a:r>
            <a:r>
              <a:rPr lang="ru-RU" sz="2400" b="1" dirty="0"/>
              <a:t>именно</a:t>
            </a:r>
            <a:r>
              <a:rPr lang="ru-RU" sz="2400" dirty="0"/>
              <a:t> создавать объект.</a:t>
            </a:r>
          </a:p>
        </p:txBody>
      </p:sp>
      <p:pic>
        <p:nvPicPr>
          <p:cNvPr id="41986" name="Picture 2" descr="https://vertex-academy.com/tutorials/wp-content/uploads/2017/05/%D0%91%D0%B5%D0%B7-%D0%B8%D0%BC%D0%B5%D0%BD%D0%B8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928809"/>
            <a:ext cx="6913242" cy="32146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 rot="10800000">
            <a:off x="0" y="714363"/>
            <a:ext cx="91440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71406" y="142858"/>
            <a:ext cx="6286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Шаг за шагом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1214428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400" dirty="0"/>
              <a:t>   Но в нашем классе есть только геттеры и сеттеры - никаких конструкторов! Что же делать? Теперь объект не создастся?</a:t>
            </a:r>
          </a:p>
          <a:p>
            <a:pPr fontAlgn="base"/>
            <a:endParaRPr lang="ru-RU" sz="1400" dirty="0"/>
          </a:p>
          <a:p>
            <a:pPr fontAlgn="base"/>
            <a:r>
              <a:rPr lang="ru-RU" sz="2400" dirty="0"/>
              <a:t>   Создастся, конечно. А все потому, что по-настоящему конструктор все равно присутствует - просто он </a:t>
            </a:r>
            <a:r>
              <a:rPr lang="ru-RU" sz="2400" b="1" dirty="0"/>
              <a:t>явно не указан</a:t>
            </a:r>
            <a:r>
              <a:rPr lang="ru-RU" sz="2400" dirty="0"/>
              <a:t>. Теперь, давайте посмотрим как создавать конструкторы </a:t>
            </a:r>
            <a:r>
              <a:rPr lang="ru-RU" sz="2400" b="1" dirty="0"/>
              <a:t>явно</a:t>
            </a:r>
            <a:r>
              <a:rPr lang="ru-RU" sz="2400" dirty="0"/>
              <a:t>, и какими они вообще бывают.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 rot="10800000">
            <a:off x="0" y="714363"/>
            <a:ext cx="91440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71406" y="142858"/>
            <a:ext cx="9072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Как создается конструктор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824201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400" dirty="0"/>
              <a:t>  Конструктор - это самый обычный метод, </a:t>
            </a:r>
            <a:r>
              <a:rPr lang="ru-RU" sz="2400" b="1" dirty="0"/>
              <a:t>который имеет такое же название, как и класс</a:t>
            </a:r>
            <a:r>
              <a:rPr lang="ru-RU" sz="2400" dirty="0"/>
              <a:t>. Вот пример:</a:t>
            </a:r>
          </a:p>
          <a:p>
            <a:pPr fontAlgn="base"/>
            <a:r>
              <a:rPr lang="ru-RU" sz="2400" dirty="0"/>
              <a:t> </a:t>
            </a:r>
          </a:p>
        </p:txBody>
      </p:sp>
      <p:pic>
        <p:nvPicPr>
          <p:cNvPr id="50178" name="Picture 2" descr="https://vertex-academy.com/tutorials/wp-content/uploads/2017/05/1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643056"/>
            <a:ext cx="4648200" cy="3019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03874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 rot="10800000">
            <a:off x="0" y="714363"/>
            <a:ext cx="91440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71406" y="142858"/>
            <a:ext cx="9072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Как создается конструктор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824201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400" dirty="0"/>
              <a:t>  Тем не менее, как Вы видите, этот конструктор </a:t>
            </a:r>
            <a:r>
              <a:rPr lang="ru-RU" sz="2400" b="1" dirty="0"/>
              <a:t>ничего не требует</a:t>
            </a:r>
            <a:r>
              <a:rPr lang="ru-RU" sz="2400" dirty="0"/>
              <a:t>. Таким образом, мы просто создали такой же, как и конструктор по умолчанию. Если захотим потребовать 1 параметр, запишем следующий код:</a:t>
            </a:r>
          </a:p>
          <a:p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  <a:p>
            <a:pPr fontAlgn="base"/>
            <a:r>
              <a:rPr lang="ru-RU" sz="2400" dirty="0"/>
              <a:t> </a:t>
            </a:r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428874"/>
            <a:ext cx="407670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767436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 rot="10800000">
            <a:off x="0" y="714363"/>
            <a:ext cx="91440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71406" y="142858"/>
            <a:ext cx="9072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Как создается конструктор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42924"/>
            <a:ext cx="91440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400" dirty="0"/>
              <a:t>  Теперь, невозможно будет создать объект класса </a:t>
            </a:r>
            <a:r>
              <a:rPr lang="ru-RU" sz="2400" dirty="0" err="1" smtClean="0"/>
              <a:t>Cat</a:t>
            </a:r>
            <a:r>
              <a:rPr lang="ru-RU" sz="2400" dirty="0" smtClean="0"/>
              <a:t> </a:t>
            </a:r>
            <a:r>
              <a:rPr lang="ru-RU" sz="2400" dirty="0"/>
              <a:t>без того, чтобы указать его </a:t>
            </a:r>
            <a:r>
              <a:rPr lang="ru-RU" sz="2400" dirty="0" smtClean="0"/>
              <a:t>имя. </a:t>
            </a:r>
            <a:r>
              <a:rPr lang="ru-RU" sz="2400" dirty="0"/>
              <a:t>Если мы хотим больше параметров, просто указываем больше элементов в скобках: </a:t>
            </a:r>
          </a:p>
          <a:p>
            <a:pPr fontAlgn="base"/>
            <a:endParaRPr lang="ru-RU" sz="2400" dirty="0"/>
          </a:p>
          <a:p>
            <a:pPr fontAlgn="base"/>
            <a:endParaRPr lang="ru-RU" sz="2400" dirty="0"/>
          </a:p>
          <a:p>
            <a:pPr fontAlgn="base"/>
            <a:endParaRPr lang="ru-RU" sz="2400" dirty="0"/>
          </a:p>
          <a:p>
            <a:pPr fontAlgn="base"/>
            <a:endParaRPr lang="ru-RU" sz="2400" dirty="0"/>
          </a:p>
          <a:p>
            <a:pPr fontAlgn="base"/>
            <a:endParaRPr lang="ru-RU" dirty="0"/>
          </a:p>
          <a:p>
            <a:pPr fontAlgn="base"/>
            <a:endParaRPr lang="ru-RU" dirty="0"/>
          </a:p>
          <a:p>
            <a:pPr fontAlgn="base"/>
            <a:endParaRPr lang="ru-RU" dirty="0"/>
          </a:p>
          <a:p>
            <a:pPr fontAlgn="base"/>
            <a:endParaRPr lang="ru-RU" sz="2400" dirty="0"/>
          </a:p>
          <a:p>
            <a:pPr fontAlgn="base"/>
            <a:r>
              <a:rPr lang="ru-RU" sz="2400" dirty="0"/>
              <a:t>Соответственно, внутри метода мы присваиваем введенные значения параметрам нашего класса.</a:t>
            </a: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 b="17804"/>
          <a:stretch>
            <a:fillRect/>
          </a:stretch>
        </p:blipFill>
        <p:spPr bwMode="auto">
          <a:xfrm>
            <a:off x="2143108" y="1785932"/>
            <a:ext cx="4714875" cy="2638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47202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 rot="10800000">
            <a:off x="0" y="785801"/>
            <a:ext cx="91440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71406" y="142858"/>
            <a:ext cx="6286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Что такое "объект"</a:t>
            </a:r>
            <a:endParaRPr lang="ru-RU" sz="3200" dirty="0"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844" y="785800"/>
            <a:ext cx="90011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200"/>
              <a:t>  </a:t>
            </a:r>
            <a:r>
              <a:rPr lang="ru-RU" sz="2400"/>
              <a:t>Что </a:t>
            </a:r>
            <a:r>
              <a:rPr lang="ru-RU" sz="2400" dirty="0"/>
              <a:t>важно - в </a:t>
            </a:r>
            <a:r>
              <a:rPr lang="ru-RU" sz="2400"/>
              <a:t>дальнейшем Вы сможете создавать </a:t>
            </a:r>
            <a:r>
              <a:rPr lang="ru-RU" sz="2400" b="1" dirty="0"/>
              <a:t>собственные </a:t>
            </a:r>
            <a:r>
              <a:rPr lang="ru-RU" sz="2400" dirty="0"/>
              <a:t>классы и объекты!</a:t>
            </a:r>
          </a:p>
          <a:p>
            <a:pPr fontAlgn="base"/>
            <a:r>
              <a:rPr lang="ru-RU" sz="2400" dirty="0"/>
              <a:t>Наверняка, </a:t>
            </a:r>
            <a:r>
              <a:rPr lang="ru-RU" sz="2400" dirty="0" err="1"/>
              <a:t>Scanner</a:t>
            </a:r>
            <a:r>
              <a:rPr lang="ru-RU" sz="2400" dirty="0"/>
              <a:t> Вы использовали не один раз. Они имели разные параметры и названия- </a:t>
            </a:r>
            <a:r>
              <a:rPr lang="ru-RU" sz="2400" dirty="0" err="1"/>
              <a:t>scan</a:t>
            </a:r>
            <a:r>
              <a:rPr lang="ru-RU" sz="2400" dirty="0"/>
              <a:t>, </a:t>
            </a:r>
            <a:r>
              <a:rPr lang="ru-RU" sz="2400" dirty="0" err="1"/>
              <a:t>sanner</a:t>
            </a:r>
            <a:r>
              <a:rPr lang="ru-RU" sz="2400" dirty="0"/>
              <a:t>, </a:t>
            </a:r>
            <a:r>
              <a:rPr lang="ru-RU" sz="2400" dirty="0" err="1"/>
              <a:t>sc</a:t>
            </a:r>
            <a:r>
              <a:rPr lang="ru-RU" sz="2400" dirty="0"/>
              <a:t> или sc1. Это были разные </a:t>
            </a:r>
            <a:r>
              <a:rPr lang="ru-RU" sz="2400" b="1" dirty="0"/>
              <a:t>объекты</a:t>
            </a:r>
            <a:r>
              <a:rPr lang="ru-RU" sz="2400" dirty="0"/>
              <a:t> одного класса.</a:t>
            </a:r>
          </a:p>
          <a:p>
            <a:pPr fontAlgn="base"/>
            <a:r>
              <a:rPr lang="ru-RU" sz="2400" b="1" dirty="0"/>
              <a:t>У каждого объекта есть свойства.</a:t>
            </a:r>
            <a:r>
              <a:rPr lang="ru-RU" sz="2400" dirty="0"/>
              <a:t> Например, свойства машины: модель, цвет, размер и т.д.</a:t>
            </a:r>
          </a:p>
          <a:p>
            <a:pPr fontAlgn="base"/>
            <a:r>
              <a:rPr lang="ru-RU" sz="2400" b="1" dirty="0"/>
              <a:t>У каждого объекта есть методы (то есть действия, которые может делать объект). </a:t>
            </a:r>
            <a:r>
              <a:rPr lang="ru-RU" sz="2400" dirty="0"/>
              <a:t>Например, методы машины: затормозить, нажать на газ и т.д. Ниже приводим Вам слайд в помощь.</a:t>
            </a:r>
          </a:p>
          <a:p>
            <a:pPr fontAlgn="base"/>
            <a:endParaRPr lang="ru-RU" sz="24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 rot="10800000">
            <a:off x="0" y="714363"/>
            <a:ext cx="91440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71406" y="142858"/>
            <a:ext cx="6286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Явные и неявные конструкторы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731585"/>
            <a:ext cx="91440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400" dirty="0"/>
              <a:t>   Существуют два вида конструкторов - явные и неявные. Вы уже знаете, что, даже если ничего не прописать в коде класса, Вы все равно сможете "сконструировать" объект этого класса. </a:t>
            </a:r>
          </a:p>
          <a:p>
            <a:pPr fontAlgn="base"/>
            <a:endParaRPr lang="ru-RU" sz="1400" dirty="0"/>
          </a:p>
          <a:p>
            <a:pPr fontAlgn="base"/>
            <a:r>
              <a:rPr lang="ru-RU" sz="2400" dirty="0"/>
              <a:t>   Но, если все и так работает, зачем их вообще писать? </a:t>
            </a:r>
          </a:p>
          <a:p>
            <a:pPr fontAlgn="base"/>
            <a:endParaRPr lang="ru-RU" sz="1400" dirty="0"/>
          </a:p>
          <a:p>
            <a:pPr fontAlgn="base"/>
            <a:r>
              <a:rPr lang="ru-RU" sz="2400" dirty="0"/>
              <a:t>   Какие преимущества это дает?</a:t>
            </a:r>
          </a:p>
        </p:txBody>
      </p:sp>
    </p:spTree>
    <p:extLst>
      <p:ext uri="{BB962C8B-B14F-4D97-AF65-F5344CB8AC3E}">
        <p14:creationId xmlns:p14="http://schemas.microsoft.com/office/powerpoint/2010/main" val="2841700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 rot="10800000">
            <a:off x="0" y="714363"/>
            <a:ext cx="91440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71406" y="142858"/>
            <a:ext cx="9072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Преимущество 1. Контроль над вводом данных.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731585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400" dirty="0"/>
              <a:t>   Сначала, посмотрим на изображение. Какие отличия Вы видите?</a:t>
            </a:r>
          </a:p>
          <a:p>
            <a:pPr fontAlgn="base"/>
            <a:endParaRPr lang="ru-RU" sz="2400" dirty="0"/>
          </a:p>
          <a:p>
            <a:pPr fontAlgn="base"/>
            <a:endParaRPr lang="ru-RU" sz="2400" dirty="0"/>
          </a:p>
          <a:p>
            <a:pPr fontAlgn="base"/>
            <a:endParaRPr lang="ru-RU" sz="2400" dirty="0"/>
          </a:p>
          <a:p>
            <a:pPr fontAlgn="base"/>
            <a:endParaRPr lang="ru-RU" sz="1600" dirty="0"/>
          </a:p>
          <a:p>
            <a:pPr fontAlgn="base"/>
            <a:r>
              <a:rPr lang="ru-RU" sz="2400" dirty="0"/>
              <a:t>   Если Вы заметили, что у всех трех классов разное количество параметров в конструкторе - Вы были правы:</a:t>
            </a:r>
          </a:p>
        </p:txBody>
      </p:sp>
      <p:pic>
        <p:nvPicPr>
          <p:cNvPr id="44034" name="Picture 2" descr="конструкторы Java_vertex"/>
          <p:cNvPicPr>
            <a:picLocks noChangeAspect="1" noChangeArrowheads="1"/>
          </p:cNvPicPr>
          <p:nvPr/>
        </p:nvPicPr>
        <p:blipFill>
          <a:blip r:embed="rId2"/>
          <a:srcRect b="35563"/>
          <a:stretch>
            <a:fillRect/>
          </a:stretch>
        </p:blipFill>
        <p:spPr bwMode="auto">
          <a:xfrm>
            <a:off x="285720" y="1214427"/>
            <a:ext cx="8113689" cy="1090779"/>
          </a:xfrm>
          <a:prstGeom prst="rect">
            <a:avLst/>
          </a:prstGeom>
          <a:noFill/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429006"/>
            <a:ext cx="7758121" cy="1416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 rot="10800000">
            <a:off x="0" y="714363"/>
            <a:ext cx="91440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71406" y="142858"/>
            <a:ext cx="9072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Преимущество 1. Контроль над вводом данных.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73158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400" dirty="0"/>
              <a:t>   Явно прописывая конструктор, Вы получаете возможность регулировать, </a:t>
            </a:r>
            <a:r>
              <a:rPr lang="ru-RU" sz="2400" b="1" dirty="0"/>
              <a:t>какие параметры и</a:t>
            </a:r>
            <a:r>
              <a:rPr lang="ru-RU" sz="2400" dirty="0"/>
              <a:t> </a:t>
            </a:r>
            <a:r>
              <a:rPr lang="ru-RU" sz="2400" b="1" dirty="0"/>
              <a:t>в каком количестве</a:t>
            </a:r>
            <a:r>
              <a:rPr lang="ru-RU" sz="2400" dirty="0"/>
              <a:t> нужно задать для создания объекта определенного класса.</a:t>
            </a:r>
          </a:p>
          <a:p>
            <a:pPr fontAlgn="base"/>
            <a:r>
              <a:rPr lang="ru-RU" sz="2400" dirty="0"/>
              <a:t>     Код№1 - класс </a:t>
            </a:r>
            <a:r>
              <a:rPr lang="ru-RU" sz="2400" dirty="0" err="1"/>
              <a:t>Cat</a:t>
            </a:r>
            <a:r>
              <a:rPr lang="ru-RU" sz="2400" dirty="0"/>
              <a:t> - скорее всего, был создан с использованием </a:t>
            </a:r>
          </a:p>
          <a:p>
            <a:pPr fontAlgn="base"/>
            <a:r>
              <a:rPr lang="ru-RU" sz="2400" b="1" dirty="0"/>
              <a:t>неявного конструктора. </a:t>
            </a:r>
            <a:r>
              <a:rPr lang="ru-RU" sz="2400" dirty="0"/>
              <a:t>Он не просит никаких параметров.</a:t>
            </a:r>
          </a:p>
          <a:p>
            <a:pPr fontAlgn="base"/>
            <a:r>
              <a:rPr lang="ru-RU" sz="2400" dirty="0"/>
              <a:t>     Код№2 - класс </a:t>
            </a:r>
            <a:r>
              <a:rPr lang="ru-RU" sz="2400" dirty="0" err="1"/>
              <a:t>Scanner</a:t>
            </a:r>
            <a:r>
              <a:rPr lang="ru-RU" sz="2400" dirty="0"/>
              <a:t> - уже использует</a:t>
            </a:r>
            <a:r>
              <a:rPr lang="ru-RU" sz="2400" b="1" dirty="0"/>
              <a:t> явно описанный конструктор</a:t>
            </a:r>
            <a:r>
              <a:rPr lang="ru-RU" sz="2400" dirty="0"/>
              <a:t>. Он требует один параметр - и без него создать объект невозможно.</a:t>
            </a:r>
          </a:p>
          <a:p>
            <a:pPr fontAlgn="base"/>
            <a:r>
              <a:rPr lang="ru-RU" sz="2400" dirty="0"/>
              <a:t>     Код№3 - класс </a:t>
            </a:r>
            <a:r>
              <a:rPr lang="ru-RU" sz="2400" dirty="0" err="1"/>
              <a:t>Dog</a:t>
            </a:r>
            <a:r>
              <a:rPr lang="ru-RU" sz="2400" dirty="0"/>
              <a:t> - тоже использует </a:t>
            </a:r>
            <a:r>
              <a:rPr lang="ru-RU" sz="2400" b="1" dirty="0"/>
              <a:t>явно описанный конструктор</a:t>
            </a:r>
            <a:r>
              <a:rPr lang="ru-RU" sz="2400" dirty="0"/>
              <a:t>. Но тут, как мы видим, требуется уже три параметра - имя ("Шарик"), порода ("мопс") и возраст собаки (2 года).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 rot="10800000">
            <a:off x="0" y="714363"/>
            <a:ext cx="91440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71406" y="142858"/>
            <a:ext cx="9072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Преимущество 2. Меньше строчек кода.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731585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400" dirty="0"/>
              <a:t>   Конструктор уменьшает количество строк в коде? Сравните:</a:t>
            </a:r>
          </a:p>
          <a:p>
            <a:pPr fontAlgn="base"/>
            <a:endParaRPr lang="ru-RU" sz="2400" dirty="0"/>
          </a:p>
          <a:p>
            <a:pPr fontAlgn="base"/>
            <a:endParaRPr lang="ru-RU" sz="2400" dirty="0"/>
          </a:p>
          <a:p>
            <a:pPr fontAlgn="base"/>
            <a:endParaRPr lang="ru-RU" sz="2400" dirty="0"/>
          </a:p>
          <a:p>
            <a:pPr fontAlgn="base"/>
            <a:endParaRPr lang="ru-RU" sz="2400" dirty="0"/>
          </a:p>
          <a:p>
            <a:pPr fontAlgn="base"/>
            <a:endParaRPr lang="ru-RU" sz="2400" dirty="0"/>
          </a:p>
          <a:p>
            <a:pPr fontAlgn="base"/>
            <a:endParaRPr lang="ru-RU" sz="2400" dirty="0"/>
          </a:p>
          <a:p>
            <a:pPr fontAlgn="base"/>
            <a:r>
              <a:rPr lang="ru-RU" sz="2400" dirty="0"/>
              <a:t>и этот код: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214428"/>
            <a:ext cx="526732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3714758"/>
            <a:ext cx="57912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 rot="10800000">
            <a:off x="0" y="714363"/>
            <a:ext cx="91440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71406" y="142858"/>
            <a:ext cx="9072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Преимущество 2. Меньше строчек кода.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824201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400" dirty="0"/>
              <a:t>   В первом случае, у нас 3 строчки. Во втором - одна:</a:t>
            </a:r>
          </a:p>
          <a:p>
            <a:pPr fontAlgn="base"/>
            <a:endParaRPr lang="ru-RU" sz="2400" dirty="0"/>
          </a:p>
          <a:p>
            <a:pPr fontAlgn="base"/>
            <a:endParaRPr lang="ru-RU" sz="2400" dirty="0"/>
          </a:p>
          <a:p>
            <a:pPr fontAlgn="base"/>
            <a:endParaRPr lang="ru-RU" sz="2400" dirty="0"/>
          </a:p>
          <a:p>
            <a:pPr fontAlgn="base"/>
            <a:endParaRPr lang="ru-RU" sz="2400" dirty="0"/>
          </a:p>
          <a:p>
            <a:pPr fontAlgn="base"/>
            <a:endParaRPr lang="ru-RU" sz="2400" dirty="0"/>
          </a:p>
          <a:p>
            <a:pPr fontAlgn="base"/>
            <a:endParaRPr lang="ru-RU" sz="2400" dirty="0"/>
          </a:p>
          <a:p>
            <a:pPr fontAlgn="base"/>
            <a:r>
              <a:rPr lang="ru-RU" sz="2400" dirty="0"/>
              <a:t>   А это уже в три раза меньше! </a:t>
            </a:r>
          </a:p>
        </p:txBody>
      </p:sp>
      <p:pic>
        <p:nvPicPr>
          <p:cNvPr id="48130" name="Picture 2" descr="https://vertex-academy.com/tutorials/wp-content/uploads/2017/05/1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6674"/>
            <a:ext cx="9144000" cy="19308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/>
          <p:cNvSpPr txBox="1"/>
          <p:nvPr/>
        </p:nvSpPr>
        <p:spPr>
          <a:xfrm>
            <a:off x="2699792" y="2063918"/>
            <a:ext cx="7929618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ru-RU" sz="6600" dirty="0"/>
              <a:t>Объекты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683569" y="1275606"/>
            <a:ext cx="7746619" cy="609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39"/>
              </a:lnSpc>
            </a:pPr>
            <a:endParaRPr lang="en-US" sz="3742" dirty="0">
              <a:solidFill>
                <a:srgbClr val="000000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6437777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 rot="10800000">
            <a:off x="0" y="714363"/>
            <a:ext cx="91440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71406" y="71420"/>
            <a:ext cx="9072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Объекты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928676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400" dirty="0"/>
              <a:t>  Новый объект (или экземпляр) создаётся из существующего класса при помощи ключевого слова </a:t>
            </a:r>
            <a:r>
              <a:rPr lang="ru-RU" sz="2400" b="1" dirty="0" err="1"/>
              <a:t>new</a:t>
            </a:r>
            <a:r>
              <a:rPr lang="ru-RU" sz="2400" dirty="0"/>
              <a:t>:</a:t>
            </a:r>
          </a:p>
          <a:p>
            <a:pPr fontAlgn="base"/>
            <a:endParaRPr lang="ru-RU" sz="1000" dirty="0"/>
          </a:p>
          <a:p>
            <a:pPr fontAlgn="base"/>
            <a:endParaRPr lang="ru-RU" sz="2400" dirty="0"/>
          </a:p>
          <a:p>
            <a:pPr fontAlgn="base"/>
            <a:r>
              <a:rPr lang="ru-RU" sz="2400" dirty="0"/>
              <a:t>  В большинстве случаев вы будете использовать такой способ. Пусть вас не удивляет, что приходится дважды использовать слово </a:t>
            </a:r>
            <a:r>
              <a:rPr lang="ru-RU" sz="2400" b="1" dirty="0" err="1"/>
              <a:t>Cat</a:t>
            </a:r>
            <a:r>
              <a:rPr lang="ru-RU" sz="2400" dirty="0"/>
              <a:t>, оно имеет разный смысл.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85932"/>
            <a:ext cx="8243929" cy="388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 rot="10800000">
            <a:off x="0" y="714363"/>
            <a:ext cx="91440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71406" y="71420"/>
            <a:ext cx="9072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Объекты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928676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400" dirty="0"/>
              <a:t>  Слева от оператора присваивания </a:t>
            </a:r>
            <a:r>
              <a:rPr lang="ru-RU" sz="2400" b="1" dirty="0"/>
              <a:t>=</a:t>
            </a:r>
            <a:r>
              <a:rPr lang="ru-RU" sz="2400" dirty="0"/>
              <a:t> определяется имя переменной и его тип </a:t>
            </a:r>
            <a:r>
              <a:rPr lang="ru-RU" sz="2400" b="1" dirty="0" err="1"/>
              <a:t>Cat</a:t>
            </a:r>
            <a:r>
              <a:rPr lang="ru-RU" sz="2400" dirty="0"/>
              <a:t>. В правой части выражения происходит выделение памяти для нового экземпляра класса </a:t>
            </a:r>
            <a:r>
              <a:rPr lang="ru-RU" sz="2400" b="1" dirty="0" err="1"/>
              <a:t>Cat</a:t>
            </a:r>
            <a:r>
              <a:rPr lang="ru-RU" sz="2400" dirty="0"/>
              <a:t> и инициализируется экземпляр. Оператор присваивания присваивает переменной ссылку на только что созданный объект. Имена объектов не нужно начинать с большой буквы, как у класса. Так вы будете различать, где класс, а где экземпляр класса. Если имя экземпляра класса состоит из нескольких слов, то используется </a:t>
            </a:r>
            <a:r>
              <a:rPr lang="en-US" sz="2400" dirty="0" err="1" smtClean="0"/>
              <a:t>camelCase</a:t>
            </a:r>
            <a:r>
              <a:rPr lang="ru-RU" sz="2400" dirty="0" smtClean="0"/>
              <a:t>, </a:t>
            </a:r>
            <a:r>
              <a:rPr lang="ru-RU" sz="2400" dirty="0"/>
              <a:t>когда все первые буквы слов, кроме первой, пишутся с большой - </a:t>
            </a:r>
            <a:r>
              <a:rPr lang="ru-RU" sz="2400" dirty="0" err="1"/>
              <a:t>superBlackCat</a:t>
            </a:r>
            <a:r>
              <a:rPr lang="ru-RU" sz="2400" dirty="0"/>
              <a:t>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 rot="10800000">
            <a:off x="0" y="714363"/>
            <a:ext cx="91440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71406" y="71420"/>
            <a:ext cx="9072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Объекты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96707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400" dirty="0"/>
              <a:t>  Простой пример создания класса </a:t>
            </a:r>
            <a:r>
              <a:rPr lang="ru-RU" sz="2400" b="1" dirty="0" err="1"/>
              <a:t>Box</a:t>
            </a:r>
            <a:r>
              <a:rPr lang="ru-RU" sz="2400" dirty="0"/>
              <a:t> (коробка для кота):</a:t>
            </a:r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9712" y="1995686"/>
            <a:ext cx="4882532" cy="1833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 rot="10800000">
            <a:off x="0" y="714363"/>
            <a:ext cx="91440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71406" y="71420"/>
            <a:ext cx="9072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Объекты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14362"/>
            <a:ext cx="9144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  При таком варианте </a:t>
            </a:r>
            <a:r>
              <a:rPr lang="ru-RU" sz="2400" dirty="0" err="1"/>
              <a:t>Java</a:t>
            </a:r>
            <a:r>
              <a:rPr lang="ru-RU" sz="2400" dirty="0"/>
              <a:t> автоматически присвоит переменным значения по умолчанию. Например, для </a:t>
            </a:r>
            <a:r>
              <a:rPr lang="ru-RU" sz="2400" b="1" dirty="0" err="1"/>
              <a:t>int</a:t>
            </a:r>
            <a:r>
              <a:rPr lang="ru-RU" sz="2400" dirty="0"/>
              <a:t> это будет значение 0. Но не всегда значения по умолчанию подойдут в вашем классе. Если вы создали переменную для описания количества лап у кота, то логично сразу присвоить значение 4. Поэтому считается хорошей практикой сразу присваивать нужные значения полям класса, не полагаясь на систему.</a:t>
            </a:r>
          </a:p>
          <a:p>
            <a:endParaRPr lang="ru-RU" sz="800" dirty="0"/>
          </a:p>
          <a:p>
            <a:r>
              <a:rPr lang="ru-RU" sz="2400" dirty="0"/>
              <a:t>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☺ANYA☺\ЛОГО\nadpis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7918" y="-142894"/>
            <a:ext cx="2856082" cy="1117641"/>
          </a:xfrm>
          <a:prstGeom prst="rect">
            <a:avLst/>
          </a:prstGeom>
          <a:noFill/>
        </p:spPr>
      </p:pic>
      <p:cxnSp>
        <p:nvCxnSpPr>
          <p:cNvPr id="5" name="Прямая соединительная линия 4"/>
          <p:cNvCxnSpPr/>
          <p:nvPr/>
        </p:nvCxnSpPr>
        <p:spPr>
          <a:xfrm rot="10800000">
            <a:off x="0" y="785801"/>
            <a:ext cx="91440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71406" y="142858"/>
            <a:ext cx="6286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Что такое "объект"</a:t>
            </a:r>
            <a:endParaRPr lang="ru-RU" sz="3200" dirty="0"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844" y="785800"/>
            <a:ext cx="87025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200" dirty="0"/>
              <a:t>  </a:t>
            </a:r>
            <a:r>
              <a:rPr lang="ru-RU" sz="2400" dirty="0"/>
              <a:t>Что важно - в дальнейшем Вы сможете создавать </a:t>
            </a:r>
            <a:r>
              <a:rPr lang="ru-RU" sz="2400" b="1" dirty="0"/>
              <a:t>собственные </a:t>
            </a:r>
            <a:r>
              <a:rPr lang="ru-RU" sz="2400" dirty="0"/>
              <a:t>классы и объекты!</a:t>
            </a:r>
          </a:p>
          <a:p>
            <a:pPr fontAlgn="base"/>
            <a:r>
              <a:rPr lang="ru-RU" sz="2400" dirty="0"/>
              <a:t>Наверняка, </a:t>
            </a:r>
            <a:r>
              <a:rPr lang="ru-RU" sz="2400" dirty="0" err="1"/>
              <a:t>Scanner</a:t>
            </a:r>
            <a:r>
              <a:rPr lang="ru-RU" sz="2400" dirty="0"/>
              <a:t> Вы использовали не один раз. Они имели разные параметры и названия- </a:t>
            </a:r>
            <a:r>
              <a:rPr lang="ru-RU" sz="2400" dirty="0" err="1"/>
              <a:t>scan</a:t>
            </a:r>
            <a:r>
              <a:rPr lang="ru-RU" sz="2400" dirty="0"/>
              <a:t>, </a:t>
            </a:r>
            <a:r>
              <a:rPr lang="ru-RU" sz="2400" dirty="0" err="1"/>
              <a:t>sanner</a:t>
            </a:r>
            <a:r>
              <a:rPr lang="ru-RU" sz="2400" dirty="0"/>
              <a:t>, </a:t>
            </a:r>
            <a:r>
              <a:rPr lang="ru-RU" sz="2400" dirty="0" err="1"/>
              <a:t>sc</a:t>
            </a:r>
            <a:r>
              <a:rPr lang="ru-RU" sz="2400" dirty="0"/>
              <a:t> или sc1. Это были</a:t>
            </a:r>
          </a:p>
        </p:txBody>
      </p:sp>
      <p:pic>
        <p:nvPicPr>
          <p:cNvPr id="2" name="Picture 2" descr="C:\Users\pcmelarossa\Downloads\OOP-explanation-Vertex-Academy.jpg"/>
          <p:cNvPicPr>
            <a:picLocks noChangeAspect="1" noChangeArrowheads="1"/>
          </p:cNvPicPr>
          <p:nvPr/>
        </p:nvPicPr>
        <p:blipFill>
          <a:blip r:embed="rId3"/>
          <a:srcRect r="-49" b="9722"/>
          <a:stretch>
            <a:fillRect/>
          </a:stretch>
        </p:blipFill>
        <p:spPr bwMode="auto">
          <a:xfrm>
            <a:off x="0" y="-1"/>
            <a:ext cx="9144000" cy="53378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 rot="10800000">
            <a:off x="0" y="714363"/>
            <a:ext cx="91440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71406" y="71420"/>
            <a:ext cx="9072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Объекты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965664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  Сам класс - это просто шаблон, заготовка. Чтобы ваше приложение могло использовать данный шаблон, нужно создать на его основе объект при помощи ключевого слова </a:t>
            </a:r>
            <a:r>
              <a:rPr lang="ru-RU" sz="2400" b="1" dirty="0" err="1"/>
              <a:t>new</a:t>
            </a:r>
            <a:r>
              <a:rPr lang="ru-RU" sz="2400" dirty="0"/>
              <a:t>:</a:t>
            </a:r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 r="74619" b="-3699"/>
          <a:stretch>
            <a:fillRect/>
          </a:stretch>
        </p:blipFill>
        <p:spPr bwMode="auto">
          <a:xfrm>
            <a:off x="2357422" y="2214560"/>
            <a:ext cx="3571900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/>
          <a:srcRect l="25524" t="-21429"/>
          <a:stretch>
            <a:fillRect/>
          </a:stretch>
        </p:blipFill>
        <p:spPr bwMode="auto">
          <a:xfrm>
            <a:off x="1000100" y="2786064"/>
            <a:ext cx="7160581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 rot="10800000">
            <a:off x="0" y="714363"/>
            <a:ext cx="91440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71406" y="71420"/>
            <a:ext cx="9072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Объекты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965664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Но что если случилсоь так, что у нас нету ни геттеров</a:t>
            </a:r>
            <a:r>
              <a:rPr lang="en-US" sz="2400" dirty="0"/>
              <a:t>/</a:t>
            </a:r>
            <a:r>
              <a:rPr lang="ru-RU" sz="2400" dirty="0"/>
              <a:t>сеттеров, не коструктора?</a:t>
            </a:r>
          </a:p>
          <a:p>
            <a:endParaRPr lang="ru-RU" sz="2400" dirty="0"/>
          </a:p>
          <a:p>
            <a:r>
              <a:rPr lang="ru-RU" sz="2400" dirty="0"/>
              <a:t>К полям класса можно обращаться напрямую через созданный объект, делается это слудющим образом</a:t>
            </a:r>
            <a:r>
              <a:rPr lang="en-US" sz="2400" dirty="0"/>
              <a:t>: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728010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 rot="10800000">
            <a:off x="0" y="714363"/>
            <a:ext cx="91440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71406" y="71420"/>
            <a:ext cx="9072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Объекты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14362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  Объект </a:t>
            </a:r>
            <a:r>
              <a:rPr lang="ru-RU" sz="2400" b="1" dirty="0" err="1"/>
              <a:t>catBox</a:t>
            </a:r>
            <a:r>
              <a:rPr lang="ru-RU" sz="2400" dirty="0"/>
              <a:t>, объявленный в коде вашей программы, сразу займёт часть памяти на устройстве. При этом объект будет содержать собственные копии переменных экземпляра </a:t>
            </a:r>
            <a:r>
              <a:rPr lang="ru-RU" sz="2400" b="1" dirty="0" err="1"/>
              <a:t>width</a:t>
            </a:r>
            <a:r>
              <a:rPr lang="ru-RU" sz="2400" b="1" dirty="0"/>
              <a:t>, </a:t>
            </a:r>
            <a:r>
              <a:rPr lang="ru-RU" sz="2400" b="1" dirty="0" err="1"/>
              <a:t>height</a:t>
            </a:r>
            <a:r>
              <a:rPr lang="ru-RU" sz="2400" b="1" dirty="0"/>
              <a:t>, </a:t>
            </a:r>
            <a:r>
              <a:rPr lang="ru-RU" sz="2400" b="1" dirty="0" err="1"/>
              <a:t>depth</a:t>
            </a:r>
            <a:r>
              <a:rPr lang="ru-RU" sz="2400" dirty="0"/>
              <a:t>. </a:t>
            </a:r>
          </a:p>
          <a:p>
            <a:r>
              <a:rPr lang="ru-RU" sz="2400" dirty="0"/>
              <a:t>   Для доступа к этим переменным используется точка (.). Если мы хотим присвоить значение переменной </a:t>
            </a:r>
            <a:r>
              <a:rPr lang="ru-RU" sz="2400" b="1" dirty="0" err="1"/>
              <a:t>width</a:t>
            </a:r>
            <a:r>
              <a:rPr lang="ru-RU" sz="2400" dirty="0"/>
              <a:t>, то после создания объекта класса можете написать код:</a:t>
            </a:r>
          </a:p>
          <a:p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96" y="3723062"/>
            <a:ext cx="9029708" cy="420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 rot="10800000">
            <a:off x="0" y="714363"/>
            <a:ext cx="91440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71406" y="71420"/>
            <a:ext cx="9072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Объекты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1436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  Если мы хотим вычислить объём коробки, то нужно перемножить все значения размеров коробки: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714494"/>
            <a:ext cx="5881690" cy="2443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 rot="10800000">
            <a:off x="0" y="714363"/>
            <a:ext cx="91440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71406" y="71420"/>
            <a:ext cx="9072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Объекты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000114"/>
            <a:ext cx="91440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  Каждый объект содержит собственные копии переменных экземпляра. Вы можете создать несколько объектов на основе класса </a:t>
            </a:r>
            <a:r>
              <a:rPr lang="ru-RU" sz="2400" b="1" dirty="0" err="1"/>
              <a:t>Box</a:t>
            </a:r>
            <a:r>
              <a:rPr lang="ru-RU" sz="2400" dirty="0"/>
              <a:t> и присваивать разные значения для размеров коробки. </a:t>
            </a:r>
          </a:p>
          <a:p>
            <a:r>
              <a:rPr lang="ru-RU" sz="1200" dirty="0"/>
              <a:t>   </a:t>
            </a:r>
          </a:p>
          <a:p>
            <a:r>
              <a:rPr lang="ru-RU" sz="2400" dirty="0"/>
              <a:t>   При этом изменения переменных экземпляра одного объекта никак не влияют на переменные экземпляра другого объекта. </a:t>
            </a:r>
          </a:p>
          <a:p>
            <a:r>
              <a:rPr lang="ru-RU" sz="1000" dirty="0"/>
              <a:t>   </a:t>
            </a:r>
          </a:p>
          <a:p>
            <a:r>
              <a:rPr lang="ru-RU" sz="2400" dirty="0"/>
              <a:t>   Давайте объявим два объекта класса </a:t>
            </a:r>
            <a:r>
              <a:rPr lang="ru-RU" sz="2400" b="1" dirty="0" err="1"/>
              <a:t>Box</a:t>
            </a:r>
            <a:r>
              <a:rPr lang="ru-RU" sz="2400" dirty="0"/>
              <a:t>: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 rot="10800000">
            <a:off x="0" y="714363"/>
            <a:ext cx="91440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71406" y="71420"/>
            <a:ext cx="9072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Объекты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7055" y="-5732"/>
            <a:ext cx="5806945" cy="5154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 rot="10800000">
            <a:off x="0" y="714363"/>
            <a:ext cx="91440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71406" y="71420"/>
            <a:ext cx="9072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Объекты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67231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Когда мы используем конструкцию типа </a:t>
            </a:r>
            <a:r>
              <a:rPr lang="ru-RU" b="1" dirty="0"/>
              <a:t>Box bigBox = new Box();</a:t>
            </a:r>
            <a:r>
              <a:rPr lang="ru-RU" dirty="0"/>
              <a:t>, то в одной строке выполняем сразу два действия - объявляем переменную типа класса и резервируем память под объект. Можно разбить конструкцию на отдельные части: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Обычно такую конструкцию из двух строк кода не используют на практике, если нет особых причин.</a:t>
            </a:r>
          </a:p>
          <a:p>
            <a:r>
              <a:rPr lang="ru-RU" dirty="0"/>
              <a:t>Когда мы используем ключевое слово </a:t>
            </a:r>
            <a:r>
              <a:rPr lang="ru-RU" b="1" dirty="0"/>
              <a:t>new</a:t>
            </a:r>
            <a:r>
              <a:rPr lang="ru-RU" dirty="0"/>
              <a:t> и указываем имя класса, то после имени ставим круглые скобки, которые указывают на конструктор класса. </a:t>
            </a:r>
          </a:p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B2A192D-91A2-4ECC-9577-ADD1B511A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626" y="1758716"/>
            <a:ext cx="4648849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212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 rot="10800000">
            <a:off x="0" y="714363"/>
            <a:ext cx="91440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71406" y="71420"/>
            <a:ext cx="9072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Объекты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1436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 Н</a:t>
            </a:r>
            <a:r>
              <a:rPr lang="ru-RU" sz="2400" b="1" dirty="0"/>
              <a:t>апишем новый класс</a:t>
            </a:r>
            <a:r>
              <a:rPr lang="ru-RU" sz="2400" dirty="0"/>
              <a:t>! </a:t>
            </a:r>
          </a:p>
          <a:p>
            <a:endParaRPr lang="ru-RU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07D660A-5927-4B32-98AD-18F7F6AEF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116607"/>
            <a:ext cx="7257020" cy="4026893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 rot="10800000">
            <a:off x="0" y="714363"/>
            <a:ext cx="91440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71406" y="71420"/>
            <a:ext cx="9072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Объекты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14362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 При вызове разных </a:t>
            </a:r>
            <a:r>
              <a:rPr lang="ru-RU" sz="2400" b="1" dirty="0"/>
              <a:t>Конструкторов </a:t>
            </a:r>
            <a:r>
              <a:rPr lang="ru-RU" sz="2400" dirty="0"/>
              <a:t>они будут заполняться значениями по умолчанию или теми, которые Вы укажите!</a:t>
            </a:r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en-US" sz="2400" dirty="0"/>
          </a:p>
          <a:p>
            <a:r>
              <a:rPr lang="ru-RU" sz="2400" dirty="0"/>
              <a:t>Используя метод </a:t>
            </a:r>
            <a:r>
              <a:rPr lang="en-US" sz="2400" dirty="0"/>
              <a:t>info() </a:t>
            </a:r>
            <a:r>
              <a:rPr lang="ru-RU" sz="2400" dirty="0"/>
              <a:t>давайте посомтрим что мы получили</a:t>
            </a:r>
            <a:r>
              <a:rPr lang="en-US" sz="2400" dirty="0"/>
              <a:t>:</a:t>
            </a:r>
            <a:endParaRPr lang="ru-RU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3E85CF3-6E98-4DD8-9737-67F8313DC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589887"/>
            <a:ext cx="5363323" cy="1743318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 rot="10800000">
            <a:off x="0" y="714363"/>
            <a:ext cx="91440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71406" y="71420"/>
            <a:ext cx="9072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Объекты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14362"/>
            <a:ext cx="914400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400" dirty="0"/>
              <a:t>   Так же есть методы, при вызове которых Машина едет или останавливается:</a:t>
            </a:r>
          </a:p>
          <a:p>
            <a:pPr fontAlgn="base"/>
            <a:r>
              <a:rPr lang="ru-RU" sz="2400" b="1" dirty="0"/>
              <a:t>       </a:t>
            </a:r>
            <a:r>
              <a:rPr lang="ru-RU" sz="2400" b="1" dirty="0" err="1"/>
              <a:t>run</a:t>
            </a:r>
            <a:r>
              <a:rPr lang="ru-RU" sz="2400" dirty="0"/>
              <a:t>() - вывод на консоль "</a:t>
            </a:r>
            <a:r>
              <a:rPr lang="ru-RU" sz="2400" i="1" dirty="0" err="1"/>
              <a:t>Car</a:t>
            </a:r>
            <a:r>
              <a:rPr lang="ru-RU" sz="2400" i="1" dirty="0"/>
              <a:t> - </a:t>
            </a:r>
            <a:r>
              <a:rPr lang="ru-RU" sz="2400" i="1" dirty="0" err="1"/>
              <a:t>Run</a:t>
            </a:r>
            <a:r>
              <a:rPr lang="ru-RU" sz="2400" i="1" dirty="0"/>
              <a:t>...</a:t>
            </a:r>
            <a:r>
              <a:rPr lang="ru-RU" sz="2400" dirty="0"/>
              <a:t>"</a:t>
            </a:r>
          </a:p>
          <a:p>
            <a:pPr fontAlgn="base"/>
            <a:r>
              <a:rPr lang="ru-RU" sz="2400" b="1" i="1" dirty="0"/>
              <a:t>       </a:t>
            </a:r>
            <a:r>
              <a:rPr lang="ru-RU" sz="2400" b="1" i="1" dirty="0" err="1"/>
              <a:t>stop</a:t>
            </a:r>
            <a:r>
              <a:rPr lang="ru-RU" sz="2400" dirty="0"/>
              <a:t>() - вывод на консоль "</a:t>
            </a:r>
            <a:r>
              <a:rPr lang="ru-RU" sz="2400" i="1" dirty="0" err="1"/>
              <a:t>Car</a:t>
            </a:r>
            <a:r>
              <a:rPr lang="ru-RU" sz="2400" i="1" dirty="0"/>
              <a:t> - </a:t>
            </a:r>
            <a:r>
              <a:rPr lang="ru-RU" sz="2400" i="1" dirty="0" err="1"/>
              <a:t>Stop</a:t>
            </a:r>
            <a:r>
              <a:rPr lang="ru-RU" sz="2400" i="1" dirty="0"/>
              <a:t>...</a:t>
            </a:r>
            <a:r>
              <a:rPr lang="ru-RU" sz="2400" dirty="0"/>
              <a:t>"</a:t>
            </a:r>
          </a:p>
          <a:p>
            <a:pPr fontAlgn="base"/>
            <a:endParaRPr lang="ru-RU" sz="1000" dirty="0"/>
          </a:p>
          <a:p>
            <a:pPr fontAlgn="base"/>
            <a:r>
              <a:rPr lang="ru-RU" sz="2400" dirty="0"/>
              <a:t>   Еще есть метод, который отдает всю информацию о Машине.</a:t>
            </a:r>
          </a:p>
          <a:p>
            <a:pPr fontAlgn="base"/>
            <a:r>
              <a:rPr lang="ru-RU" sz="2400" b="1" dirty="0"/>
              <a:t>       </a:t>
            </a:r>
            <a:r>
              <a:rPr lang="ru-RU" sz="2400" b="1" dirty="0" err="1"/>
              <a:t>info</a:t>
            </a:r>
            <a:r>
              <a:rPr lang="ru-RU" sz="2400" dirty="0"/>
              <a:t>(); - вывод в консоль информации о Машине.</a:t>
            </a:r>
          </a:p>
          <a:p>
            <a:pPr fontAlgn="base"/>
            <a:endParaRPr lang="ru-RU" sz="1100" dirty="0"/>
          </a:p>
          <a:p>
            <a:pPr fontAlgn="base"/>
            <a:r>
              <a:rPr lang="ru-RU" sz="2400" dirty="0"/>
              <a:t>   Вы наверняка заметили, что поля: </a:t>
            </a:r>
            <a:r>
              <a:rPr lang="ru-RU" sz="2400" b="1" dirty="0" err="1"/>
              <a:t>color</a:t>
            </a:r>
            <a:r>
              <a:rPr lang="ru-RU" sz="2400" dirty="0"/>
              <a:t> и </a:t>
            </a:r>
            <a:r>
              <a:rPr lang="ru-RU" sz="2400" b="1" dirty="0" err="1"/>
              <a:t>model</a:t>
            </a:r>
            <a:r>
              <a:rPr lang="ru-RU" sz="2400" dirty="0"/>
              <a:t> - приватные (</a:t>
            </a:r>
            <a:r>
              <a:rPr lang="ru-RU" sz="2400" b="1" i="1" dirty="0" err="1"/>
              <a:t>private</a:t>
            </a:r>
            <a:r>
              <a:rPr lang="ru-RU" sz="2400" dirty="0"/>
              <a:t>), а значит произвести с ними какое-то действие вне этого Класса - </a:t>
            </a:r>
            <a:r>
              <a:rPr lang="ru-RU" sz="2400" b="1" i="1" dirty="0"/>
              <a:t>невозможно</a:t>
            </a:r>
            <a:r>
              <a:rPr lang="ru-RU" sz="2400" dirty="0"/>
              <a:t>!</a:t>
            </a:r>
          </a:p>
          <a:p>
            <a:endParaRPr lang="ru-RU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 rot="10800000">
            <a:off x="0" y="785801"/>
            <a:ext cx="91440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71406" y="142858"/>
            <a:ext cx="6286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Что такое </a:t>
            </a:r>
            <a:r>
              <a:rPr lang="en-US" sz="3200" dirty="0"/>
              <a:t>“</a:t>
            </a:r>
            <a:r>
              <a:rPr lang="ru-RU" sz="3200" dirty="0"/>
              <a:t>класс</a:t>
            </a:r>
            <a:r>
              <a:rPr lang="en-US" sz="3200" dirty="0"/>
              <a:t>”</a:t>
            </a:r>
            <a:endParaRPr lang="ru-RU" sz="3200" dirty="0"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733" y="845557"/>
            <a:ext cx="90011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400" dirty="0"/>
              <a:t>  Класс может быть определен как шаблон который описывает поведение </a:t>
            </a:r>
            <a:r>
              <a:rPr lang="ru-RU" sz="2400" b="1" i="1" dirty="0"/>
              <a:t>объекта</a:t>
            </a:r>
            <a:r>
              <a:rPr lang="ru-RU" sz="2400" dirty="0"/>
              <a:t>, который в свою очередь имеет состояние и поведение. Он(объект) является экземпляром класса. Например: собака может иметь состояние — цвет, имя, а также и поведение — кивать, лаять, есть.</a:t>
            </a:r>
            <a:endParaRPr lang="en-US" sz="2400" dirty="0"/>
          </a:p>
          <a:p>
            <a:pPr fontAlgn="base"/>
            <a:endParaRPr lang="en-US" sz="2400" dirty="0"/>
          </a:p>
          <a:p>
            <a:pPr fontAlgn="base"/>
            <a:r>
              <a:rPr lang="ru-RU" sz="2400" dirty="0"/>
              <a:t>Класс – это своего рода схема, по которой проектируется будущий объект, и  в дальнейшем будет создан по этой схеме используя конструктор класса.</a:t>
            </a:r>
          </a:p>
        </p:txBody>
      </p:sp>
    </p:spTree>
    <p:extLst>
      <p:ext uri="{BB962C8B-B14F-4D97-AF65-F5344CB8AC3E}">
        <p14:creationId xmlns:p14="http://schemas.microsoft.com/office/powerpoint/2010/main" val="412065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 rot="10800000">
            <a:off x="0" y="714363"/>
            <a:ext cx="91440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71406" y="71420"/>
            <a:ext cx="9072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Объекты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14362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400" dirty="0"/>
              <a:t>   Но нужно же в любой момент иметь возможность узнать какого </a:t>
            </a:r>
            <a:r>
              <a:rPr lang="ru-RU" sz="2400" b="1" dirty="0"/>
              <a:t>цвета</a:t>
            </a:r>
            <a:r>
              <a:rPr lang="ru-RU" sz="2400" dirty="0"/>
              <a:t> или </a:t>
            </a:r>
            <a:r>
              <a:rPr lang="ru-RU" sz="2400" b="1" dirty="0"/>
              <a:t>модели</a:t>
            </a:r>
            <a:r>
              <a:rPr lang="ru-RU" sz="2400" dirty="0"/>
              <a:t> Машина и не вызывать при этом метод </a:t>
            </a:r>
            <a:r>
              <a:rPr lang="ru-RU" sz="2400" b="1" dirty="0" err="1"/>
              <a:t>info</a:t>
            </a:r>
            <a:r>
              <a:rPr lang="ru-RU" sz="2400" b="1" dirty="0"/>
              <a:t>() - </a:t>
            </a:r>
            <a:r>
              <a:rPr lang="ru-RU" sz="2400" dirty="0"/>
              <a:t>который отдает всю информацию о Машине. В таком случае пользуемся </a:t>
            </a:r>
            <a:r>
              <a:rPr lang="ru-RU" sz="2400" b="1" i="1" dirty="0"/>
              <a:t>Геттерами</a:t>
            </a:r>
            <a:r>
              <a:rPr lang="ru-RU" sz="2400" b="1" dirty="0"/>
              <a:t>!</a:t>
            </a:r>
            <a:endParaRPr lang="ru-RU" sz="2400" dirty="0"/>
          </a:p>
          <a:p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</p:txBody>
      </p:sp>
      <p:pic>
        <p:nvPicPr>
          <p:cNvPr id="64514" name="Picture 2" descr="gettery-settery"/>
          <p:cNvPicPr>
            <a:picLocks noChangeAspect="1" noChangeArrowheads="1"/>
          </p:cNvPicPr>
          <p:nvPr/>
        </p:nvPicPr>
        <p:blipFill>
          <a:blip r:embed="rId2"/>
          <a:srcRect l="8421" t="5614" r="8421" b="19532"/>
          <a:stretch>
            <a:fillRect/>
          </a:stretch>
        </p:blipFill>
        <p:spPr bwMode="auto">
          <a:xfrm>
            <a:off x="1714480" y="2214560"/>
            <a:ext cx="5643602" cy="28575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 rot="10800000">
            <a:off x="0" y="714363"/>
            <a:ext cx="91440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71406" y="71420"/>
            <a:ext cx="9072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Объекты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36512" y="80208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400" dirty="0"/>
              <a:t>   Пример: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95DC408-934B-48AD-A4BA-B562CC754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192" y="774118"/>
            <a:ext cx="4287928" cy="4369381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 rot="10800000">
            <a:off x="0" y="714363"/>
            <a:ext cx="91440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71406" y="71420"/>
            <a:ext cx="9072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Объекты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80954"/>
            <a:ext cx="914400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400" dirty="0"/>
              <a:t>  Теперь добавили два метода:</a:t>
            </a:r>
          </a:p>
          <a:p>
            <a:pPr fontAlgn="base"/>
            <a:r>
              <a:rPr lang="ru-RU" sz="2400" b="1" dirty="0"/>
              <a:t>        </a:t>
            </a:r>
            <a:r>
              <a:rPr lang="ru-RU" sz="2400" b="1" dirty="0" err="1"/>
              <a:t>getColor</a:t>
            </a:r>
            <a:r>
              <a:rPr lang="ru-RU" sz="2400" dirty="0"/>
              <a:t>() - который возвращает </a:t>
            </a:r>
            <a:r>
              <a:rPr lang="ru-RU" sz="2400" b="1" i="1" dirty="0"/>
              <a:t>цвет</a:t>
            </a:r>
            <a:r>
              <a:rPr lang="ru-RU" sz="2400" dirty="0"/>
              <a:t> Машины.</a:t>
            </a:r>
          </a:p>
          <a:p>
            <a:pPr fontAlgn="base"/>
            <a:r>
              <a:rPr lang="ru-RU" sz="2400" b="1" dirty="0"/>
              <a:t>        </a:t>
            </a:r>
            <a:r>
              <a:rPr lang="ru-RU" sz="2400" b="1" dirty="0" err="1"/>
              <a:t>getModel</a:t>
            </a:r>
            <a:r>
              <a:rPr lang="ru-RU" sz="2400" dirty="0"/>
              <a:t>() - который возвращает </a:t>
            </a:r>
            <a:r>
              <a:rPr lang="ru-RU" sz="2400" b="1" i="1" dirty="0"/>
              <a:t>модель</a:t>
            </a:r>
            <a:r>
              <a:rPr lang="ru-RU" sz="2400" dirty="0"/>
              <a:t> Машины.</a:t>
            </a:r>
          </a:p>
          <a:p>
            <a:pPr fontAlgn="base"/>
            <a:endParaRPr lang="ru-RU" sz="1400" dirty="0"/>
          </a:p>
          <a:p>
            <a:pPr fontAlgn="base"/>
            <a:r>
              <a:rPr lang="ru-RU" sz="2400" dirty="0"/>
              <a:t>  Это гораздо удобней, чем просто переменные, потому что Вы получаете не просто </a:t>
            </a:r>
            <a:r>
              <a:rPr lang="ru-RU" sz="2400" b="1" dirty="0"/>
              <a:t>цвет </a:t>
            </a:r>
            <a:r>
              <a:rPr lang="ru-RU" sz="2400" dirty="0"/>
              <a:t>или </a:t>
            </a:r>
            <a:r>
              <a:rPr lang="ru-RU" sz="2400" b="1" dirty="0"/>
              <a:t>модель. </a:t>
            </a:r>
            <a:r>
              <a:rPr lang="ru-RU" sz="2400" dirty="0"/>
              <a:t>Вы получаете метод, а значит можно в методе до того как вернуть </a:t>
            </a:r>
            <a:r>
              <a:rPr lang="ru-RU" sz="2400" b="1" dirty="0"/>
              <a:t>цвет </a:t>
            </a:r>
            <a:r>
              <a:rPr lang="ru-RU" sz="2400" dirty="0"/>
              <a:t> или </a:t>
            </a:r>
            <a:r>
              <a:rPr lang="ru-RU" sz="2400" b="1" dirty="0"/>
              <a:t>модель, </a:t>
            </a:r>
            <a:r>
              <a:rPr lang="ru-RU" sz="2400" dirty="0"/>
              <a:t>произвести какие-то действия</a:t>
            </a:r>
            <a:r>
              <a:rPr lang="ru-RU" sz="2400" dirty="0" smtClean="0"/>
              <a:t>, важные для жизни данного объекта. </a:t>
            </a:r>
            <a:r>
              <a:rPr lang="ru-RU" sz="2400" dirty="0"/>
              <a:t>И таким образом Вы не нарушаете правила </a:t>
            </a:r>
            <a:r>
              <a:rPr lang="ru-RU" sz="2400" b="1" i="1" dirty="0"/>
              <a:t>Инкапсуляции</a:t>
            </a:r>
            <a:r>
              <a:rPr lang="ru-RU" sz="2400" b="1" dirty="0"/>
              <a:t>!</a:t>
            </a:r>
            <a:endParaRPr lang="ru-RU" sz="24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 rot="10800000">
            <a:off x="0" y="714363"/>
            <a:ext cx="91440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71406" y="71420"/>
            <a:ext cx="9072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Объекты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8095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400" dirty="0"/>
              <a:t> Но что, если Вы хотите </a:t>
            </a:r>
            <a:r>
              <a:rPr lang="ru-RU" sz="2400" b="1" i="1" dirty="0"/>
              <a:t>перекрасить</a:t>
            </a:r>
            <a:r>
              <a:rPr lang="ru-RU" sz="2400" b="1" dirty="0"/>
              <a:t> </a:t>
            </a:r>
            <a:r>
              <a:rPr lang="ru-RU" sz="2400" dirty="0"/>
              <a:t>Машину? Тогда на помощь приходят </a:t>
            </a:r>
            <a:r>
              <a:rPr lang="ru-RU" sz="2400" b="1" dirty="0"/>
              <a:t>Сеттеры - </a:t>
            </a:r>
            <a:r>
              <a:rPr lang="ru-RU" sz="2400" b="1" dirty="0" err="1"/>
              <a:t>Setters</a:t>
            </a:r>
            <a:r>
              <a:rPr lang="ru-RU" sz="2400" b="1" dirty="0"/>
              <a:t>:</a:t>
            </a:r>
            <a:endParaRPr lang="ru-RU" sz="2400" dirty="0"/>
          </a:p>
        </p:txBody>
      </p:sp>
      <p:pic>
        <p:nvPicPr>
          <p:cNvPr id="67586" name="Picture 2" descr="gettery-settery-1"/>
          <p:cNvPicPr>
            <a:picLocks noChangeAspect="1" noChangeArrowheads="1"/>
          </p:cNvPicPr>
          <p:nvPr/>
        </p:nvPicPr>
        <p:blipFill>
          <a:blip r:embed="rId2"/>
          <a:srcRect l="8882" t="7018" r="10197" b="24561"/>
          <a:stretch>
            <a:fillRect/>
          </a:stretch>
        </p:blipFill>
        <p:spPr bwMode="auto">
          <a:xfrm>
            <a:off x="1357290" y="1785932"/>
            <a:ext cx="5857916" cy="27860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 rot="10800000">
            <a:off x="0" y="714363"/>
            <a:ext cx="91440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71406" y="71420"/>
            <a:ext cx="9072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Объекты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8C3BED0-EC52-442D-ACC5-883B05C37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7" y="769782"/>
            <a:ext cx="3203848" cy="43737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3D3A9D7-A71F-457B-BBF6-CA1DB43B6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143" y="3219822"/>
            <a:ext cx="5343550" cy="19236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65B51AE-6134-4CFE-B4D5-5170BC36F749}"/>
              </a:ext>
            </a:extLst>
          </p:cNvPr>
          <p:cNvSpPr txBox="1"/>
          <p:nvPr/>
        </p:nvSpPr>
        <p:spPr>
          <a:xfrm>
            <a:off x="3491880" y="727396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400" dirty="0"/>
              <a:t>   Пример: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 rot="10800000">
            <a:off x="0" y="714363"/>
            <a:ext cx="91440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71406" y="71420"/>
            <a:ext cx="9072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Объекты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06" y="774119"/>
            <a:ext cx="9072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400" dirty="0"/>
              <a:t>  А теперь </a:t>
            </a:r>
            <a:r>
              <a:rPr lang="ru-RU" sz="2400" b="1" i="1" dirty="0"/>
              <a:t>создадим</a:t>
            </a:r>
            <a:r>
              <a:rPr lang="en-US" sz="2400" b="1" i="1" dirty="0"/>
              <a:t> </a:t>
            </a:r>
            <a:r>
              <a:rPr lang="ru-RU" sz="2400" b="1" i="1" dirty="0"/>
              <a:t>несколько</a:t>
            </a:r>
            <a:r>
              <a:rPr lang="ru-RU" sz="2400" dirty="0"/>
              <a:t> </a:t>
            </a:r>
            <a:r>
              <a:rPr lang="ru-RU" sz="2400" b="1" dirty="0"/>
              <a:t>Объектов</a:t>
            </a:r>
            <a:r>
              <a:rPr lang="ru-RU" sz="2400" dirty="0"/>
              <a:t> и произведем над ними какие-нибудь действия: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3273401-0107-4B70-92A0-D91D057EE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275" y="1599803"/>
            <a:ext cx="5583450" cy="3538384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 rot="10800000">
            <a:off x="0" y="714363"/>
            <a:ext cx="91440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71406" y="71420"/>
            <a:ext cx="9072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Объекты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06" y="774119"/>
            <a:ext cx="9072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400" dirty="0"/>
              <a:t>Вывод в консоли</a:t>
            </a:r>
            <a:r>
              <a:rPr lang="en-US" sz="2400" dirty="0"/>
              <a:t>:</a:t>
            </a:r>
            <a:endParaRPr lang="ru-RU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3EA898D-4418-47FF-97A8-DCB9857AD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635646"/>
            <a:ext cx="4963218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969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 rot="10800000">
            <a:off x="0" y="784211"/>
            <a:ext cx="91440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xmlns="" id="{CBAC321D-6717-4BD3-A4E5-3C4A59854B23}"/>
              </a:ext>
            </a:extLst>
          </p:cNvPr>
          <p:cNvSpPr txBox="1">
            <a:spLocks/>
          </p:cNvSpPr>
          <p:nvPr/>
        </p:nvSpPr>
        <p:spPr>
          <a:xfrm>
            <a:off x="0" y="1036638"/>
            <a:ext cx="9144000" cy="30289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lt"/>
                <a:cs typeface="+mn-lt"/>
              </a:rPr>
              <a:t>"</a:t>
            </a:r>
            <a:r>
              <a:rPr kumimoji="0" lang="ru-RU" sz="3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lt"/>
                <a:cs typeface="+mn-lt"/>
              </a:rPr>
              <a:t>Грокаем</a:t>
            </a: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lt"/>
                <a:cs typeface="+mn-lt"/>
              </a:rPr>
              <a:t> Алгоритмы", </a:t>
            </a:r>
            <a:r>
              <a:rPr kumimoji="0" lang="ru-RU" sz="3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lt"/>
                <a:cs typeface="+mn-lt"/>
              </a:rPr>
              <a:t>Бхаргава</a:t>
            </a: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lt"/>
                <a:cs typeface="+mn-lt"/>
              </a:rPr>
              <a:t> </a:t>
            </a:r>
            <a:r>
              <a:rPr kumimoji="0" lang="ru-RU" sz="3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lt"/>
                <a:cs typeface="+mn-lt"/>
              </a:rPr>
              <a:t>Адитья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lt"/>
              <a:cs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lt"/>
                <a:cs typeface="+mn-lt"/>
              </a:rPr>
              <a:t>"Изучаем SQL", </a:t>
            </a:r>
            <a:r>
              <a:rPr kumimoji="0" lang="ru-RU" sz="3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lt"/>
                <a:cs typeface="+mn-lt"/>
              </a:rPr>
              <a:t>Линн</a:t>
            </a: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lt"/>
                <a:cs typeface="+mn-lt"/>
              </a:rPr>
              <a:t> </a:t>
            </a:r>
            <a:r>
              <a:rPr kumimoji="0" lang="ru-RU" sz="3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lt"/>
                <a:cs typeface="+mn-lt"/>
              </a:rPr>
              <a:t>Бейли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lt"/>
                <a:cs typeface="+mn-lt"/>
              </a:rPr>
              <a:t>"</a:t>
            </a:r>
            <a:r>
              <a:rPr kumimoji="0" lang="ru-RU" sz="3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lt"/>
                <a:cs typeface="+mn-lt"/>
              </a:rPr>
              <a:t>Core</a:t>
            </a: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lt"/>
                <a:cs typeface="+mn-lt"/>
              </a:rPr>
              <a:t> </a:t>
            </a:r>
            <a:r>
              <a:rPr kumimoji="0" lang="ru-RU" sz="3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lt"/>
                <a:cs typeface="+mn-lt"/>
              </a:rPr>
              <a:t>Java</a:t>
            </a: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lt"/>
                <a:cs typeface="+mn-lt"/>
              </a:rPr>
              <a:t>", </a:t>
            </a:r>
            <a:r>
              <a:rPr kumimoji="0" lang="ru-RU" sz="3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lt"/>
                <a:cs typeface="+mn-lt"/>
              </a:rPr>
              <a:t>Кей</a:t>
            </a: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lt"/>
                <a:cs typeface="+mn-lt"/>
              </a:rPr>
              <a:t> </a:t>
            </a:r>
            <a:r>
              <a:rPr kumimoji="0" lang="ru-RU" sz="3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lt"/>
                <a:cs typeface="+mn-lt"/>
              </a:rPr>
              <a:t>С.Хорстманн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lt"/>
              <a:cs typeface="+mn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lt"/>
                <a:cs typeface="+mn-lt"/>
              </a:rPr>
              <a:t>"</a:t>
            </a:r>
            <a:r>
              <a:rPr kumimoji="0" lang="ru-RU" sz="3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lt"/>
                <a:cs typeface="+mn-lt"/>
              </a:rPr>
              <a:t>Java</a:t>
            </a: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lt"/>
                <a:cs typeface="+mn-lt"/>
              </a:rPr>
              <a:t>. Руководство для начинающих", Герберт </a:t>
            </a:r>
            <a:r>
              <a:rPr kumimoji="0" lang="ru-RU" sz="3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lt"/>
                <a:cs typeface="+mn-lt"/>
              </a:rPr>
              <a:t>Шилдт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Calibri"/>
              </a:rPr>
              <a:t>"Философия </a:t>
            </a:r>
            <a:r>
              <a:rPr kumimoji="0" lang="ru-RU" sz="3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Calibri"/>
              </a:rPr>
              <a:t>Java</a:t>
            </a: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Calibri"/>
              </a:rPr>
              <a:t>", Брюс </a:t>
            </a:r>
            <a:r>
              <a:rPr kumimoji="0" lang="ru-RU" sz="3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Calibri"/>
              </a:rPr>
              <a:t>Эккель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Calibri"/>
              </a:rPr>
              <a:t>“</a:t>
            </a: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Calibri"/>
              </a:rPr>
              <a:t>Чистый код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Calibri"/>
              </a:rPr>
              <a:t>”</a:t>
            </a: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Calibri"/>
              </a:rPr>
              <a:t>, Роберт Мартин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Calibri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-32" y="139469"/>
            <a:ext cx="65919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cs typeface="Calibri"/>
              </a:rPr>
              <a:t>МАТЕРИАЛЫ ДЛЯ ПОДГОТОВКИ</a:t>
            </a:r>
            <a:endParaRPr lang="ru-RU" sz="36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 rot="10800000">
            <a:off x="0" y="785801"/>
            <a:ext cx="91440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71406" y="142858"/>
            <a:ext cx="6286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Что такое </a:t>
            </a:r>
            <a:r>
              <a:rPr lang="en-US" sz="3200" dirty="0"/>
              <a:t>“</a:t>
            </a:r>
            <a:r>
              <a:rPr lang="ru-RU" sz="3200" dirty="0"/>
              <a:t>класс</a:t>
            </a:r>
            <a:r>
              <a:rPr lang="en-US" sz="3200" dirty="0"/>
              <a:t>”</a:t>
            </a:r>
            <a:endParaRPr lang="ru-RU" sz="3200" dirty="0">
              <a:cs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6D8C9B7-A429-43F3-99A5-1C90E6D94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491630"/>
            <a:ext cx="2952328" cy="32291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91A5DBD-FB89-46D0-9409-C206F0111A6E}"/>
              </a:ext>
            </a:extLst>
          </p:cNvPr>
          <p:cNvSpPr txBox="1"/>
          <p:nvPr/>
        </p:nvSpPr>
        <p:spPr>
          <a:xfrm>
            <a:off x="52733" y="845557"/>
            <a:ext cx="9001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400" dirty="0"/>
              <a:t>Пример класса</a:t>
            </a:r>
            <a:r>
              <a:rPr lang="en-US" sz="2400" dirty="0"/>
              <a:t>: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18843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 rot="10800000">
            <a:off x="0" y="785801"/>
            <a:ext cx="91440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71406" y="142858"/>
            <a:ext cx="6286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Что такое </a:t>
            </a:r>
            <a:r>
              <a:rPr lang="en-US" sz="3200" dirty="0"/>
              <a:t>“</a:t>
            </a:r>
            <a:r>
              <a:rPr lang="ru-RU" sz="3200" dirty="0"/>
              <a:t>класс</a:t>
            </a:r>
            <a:r>
              <a:rPr lang="en-US" sz="3200" dirty="0"/>
              <a:t>”</a:t>
            </a:r>
            <a:endParaRPr lang="ru-RU" sz="3200" dirty="0"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733" y="845557"/>
            <a:ext cx="90011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Класс может содержать любой из следующих видов переменных:</a:t>
            </a:r>
          </a:p>
          <a:p>
            <a:r>
              <a:rPr lang="ru-RU" dirty="0"/>
              <a:t>Локальные переменные, определенные внутри методов, конструкторов или блоков. Они будут объявлены и инициализированы в методе, и будут уничтожены, когда метод завершится.</a:t>
            </a:r>
            <a:endParaRPr lang="en-US" dirty="0"/>
          </a:p>
          <a:p>
            <a:endParaRPr lang="ru-RU" dirty="0"/>
          </a:p>
          <a:p>
            <a:r>
              <a:rPr lang="ru-RU" dirty="0"/>
              <a:t>Переменные экземпляра являются переменными в </a:t>
            </a:r>
            <a:r>
              <a:rPr lang="ru-RU" dirty="0" smtClean="0"/>
              <a:t>которые доступны в </a:t>
            </a:r>
            <a:r>
              <a:rPr lang="ru-RU" dirty="0" smtClean="0"/>
              <a:t>пределах класса. </a:t>
            </a:r>
            <a:r>
              <a:rPr lang="ru-RU" dirty="0"/>
              <a:t>Они инициализируются при загрузке. Переменные экземпляра могут быть </a:t>
            </a:r>
            <a:r>
              <a:rPr lang="ru-RU" dirty="0" smtClean="0"/>
              <a:t>доступны </a:t>
            </a:r>
            <a:r>
              <a:rPr lang="ru-RU" dirty="0"/>
              <a:t>внутри любого метода, конструктора или блоков этого конкретного класса.</a:t>
            </a:r>
            <a:endParaRPr lang="en-US" dirty="0"/>
          </a:p>
          <a:p>
            <a:endParaRPr lang="ru-RU" dirty="0"/>
          </a:p>
          <a:p>
            <a:r>
              <a:rPr lang="ru-RU" dirty="0"/>
              <a:t>Переменные класса или статические переменные класса в Java объявляются в классе вне любого метода с помощью статического ключевого слова.</a:t>
            </a:r>
          </a:p>
          <a:p>
            <a:r>
              <a:rPr lang="ru-RU" dirty="0"/>
              <a:t>В Java классы могут иметь любое количество </a:t>
            </a:r>
            <a:r>
              <a:rPr lang="ru-RU" dirty="0" smtClean="0"/>
              <a:t>методов. </a:t>
            </a:r>
            <a:r>
              <a:rPr lang="ru-RU" dirty="0"/>
              <a:t>В приведенном выше примере, barking(), hungry() и sleeping() являются методами.</a:t>
            </a:r>
          </a:p>
        </p:txBody>
      </p:sp>
    </p:spTree>
    <p:extLst>
      <p:ext uri="{BB962C8B-B14F-4D97-AF65-F5344CB8AC3E}">
        <p14:creationId xmlns:p14="http://schemas.microsoft.com/office/powerpoint/2010/main" val="834935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/>
          <p:cNvSpPr txBox="1"/>
          <p:nvPr/>
        </p:nvSpPr>
        <p:spPr>
          <a:xfrm>
            <a:off x="1043608" y="2063918"/>
            <a:ext cx="7929618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ru-RU" sz="6600" dirty="0"/>
              <a:t>Геттеры и Сеттеры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683569" y="1275606"/>
            <a:ext cx="7746619" cy="609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39"/>
              </a:lnSpc>
            </a:pPr>
            <a:endParaRPr lang="en-US" sz="3742" dirty="0">
              <a:solidFill>
                <a:srgbClr val="000000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2952057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2253</TotalTime>
  <Words>1404</Words>
  <Application>Microsoft Office PowerPoint</Application>
  <PresentationFormat>Экран (16:9)</PresentationFormat>
  <Paragraphs>286</Paragraphs>
  <Slides>67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67</vt:i4>
      </vt:variant>
    </vt:vector>
  </HeadingPairs>
  <TitlesOfParts>
    <vt:vector size="68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SamForum.ws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SamLab.ws</dc:creator>
  <cp:lastModifiedBy>РОМАН</cp:lastModifiedBy>
  <cp:revision>125</cp:revision>
  <dcterms:created xsi:type="dcterms:W3CDTF">2013-01-14T10:30:57Z</dcterms:created>
  <dcterms:modified xsi:type="dcterms:W3CDTF">2024-01-26T21:02:30Z</dcterms:modified>
</cp:coreProperties>
</file>