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sldIdLst>
    <p:sldId id="278" r:id="rId2"/>
    <p:sldId id="310" r:id="rId3"/>
    <p:sldId id="285" r:id="rId4"/>
    <p:sldId id="279" r:id="rId5"/>
    <p:sldId id="294" r:id="rId6"/>
    <p:sldId id="280" r:id="rId7"/>
    <p:sldId id="282" r:id="rId8"/>
    <p:sldId id="300" r:id="rId9"/>
    <p:sldId id="292" r:id="rId10"/>
    <p:sldId id="281" r:id="rId11"/>
    <p:sldId id="309" r:id="rId12"/>
    <p:sldId id="308" r:id="rId13"/>
    <p:sldId id="307" r:id="rId14"/>
    <p:sldId id="295" r:id="rId15"/>
    <p:sldId id="299" r:id="rId16"/>
    <p:sldId id="296" r:id="rId17"/>
    <p:sldId id="290" r:id="rId18"/>
    <p:sldId id="297" r:id="rId19"/>
    <p:sldId id="302" r:id="rId20"/>
    <p:sldId id="303" r:id="rId21"/>
    <p:sldId id="304" r:id="rId22"/>
    <p:sldId id="305" r:id="rId23"/>
    <p:sldId id="29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7" d="100"/>
          <a:sy n="77" d="100"/>
        </p:scale>
        <p:origin x="498" y="9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447711"/>
            <a:ext cx="5385816" cy="1225296"/>
          </a:xfrm>
        </p:spPr>
        <p:txBody>
          <a:bodyPr/>
          <a:lstStyle/>
          <a:p>
            <a:pPr>
              <a:lnSpc>
                <a:spcPct val="100000"/>
              </a:lnSpc>
            </a:pPr>
            <a:r>
              <a:rPr lang="en-US" sz="2800" dirty="0"/>
              <a:t>Vehicle classification using Yolo</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4495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Related Works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446745" y="3831712"/>
            <a:ext cx="6400800" cy="918408"/>
          </a:xfrm>
        </p:spPr>
        <p:txBody>
          <a:bodyPr/>
          <a:lstStyle/>
          <a:p>
            <a:pPr algn="l"/>
            <a:r>
              <a:rPr lang="en-US" dirty="0">
                <a:latin typeface="Sabon Next LT" panose="02000500000000000000" pitchFamily="2" charset="0"/>
                <a:cs typeface="Sabon Next LT" panose="02000500000000000000" pitchFamily="2" charset="0"/>
              </a:rPr>
              <a:t>Literature Review of Existing Paper about vehicle classification.</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9496" y="1728592"/>
            <a:ext cx="11119104" cy="4809368"/>
          </a:xfrm>
        </p:spPr>
        <p:txBody>
          <a:bodyPr/>
          <a:lstStyle/>
          <a:p>
            <a:pPr marL="0" indent="0" algn="just" rtl="0">
              <a:spcBef>
                <a:spcPts val="0"/>
              </a:spcBef>
              <a:spcAft>
                <a:spcPts val="0"/>
              </a:spcAft>
              <a:buNone/>
            </a:pPr>
            <a:r>
              <a:rPr lang="en-US" sz="2400" b="1" i="0" u="none" strike="noStrike" dirty="0">
                <a:effectLst/>
                <a:latin typeface="Merriweather" panose="020B0604020202020204" pitchFamily="2" charset="0"/>
              </a:rPr>
              <a:t>“An Improved YOLO v2 for </a:t>
            </a:r>
            <a:r>
              <a:rPr lang="en-US" sz="2400" b="1" i="0" u="none" strike="noStrike" dirty="0" err="1">
                <a:effectLst/>
                <a:latin typeface="Merriweather" panose="020B0604020202020204" pitchFamily="2" charset="0"/>
              </a:rPr>
              <a:t>Vehecle</a:t>
            </a:r>
            <a:r>
              <a:rPr lang="en-US" sz="2400" b="1" i="0" u="none" strike="noStrike" dirty="0">
                <a:effectLst/>
                <a:latin typeface="Merriweather" panose="020B0604020202020204" pitchFamily="2" charset="0"/>
              </a:rPr>
              <a:t> Detection”</a:t>
            </a:r>
            <a:endParaRPr lang="en-US" sz="2400" b="0" dirty="0">
              <a:effectLst/>
            </a:endParaRPr>
          </a:p>
          <a:p>
            <a:pPr marL="0" indent="0" rtl="0">
              <a:spcBef>
                <a:spcPts val="0"/>
              </a:spcBef>
              <a:spcAft>
                <a:spcPts val="0"/>
              </a:spcAft>
              <a:buNone/>
            </a:pPr>
            <a:br>
              <a:rPr lang="en-US" b="0" dirty="0">
                <a:effectLst/>
              </a:rPr>
            </a:br>
            <a:r>
              <a:rPr lang="en-US" sz="1800" b="0" i="0" u="none" strike="noStrike" dirty="0">
                <a:effectLst/>
                <a:latin typeface="Merriweather" panose="020B0604020202020204" pitchFamily="2" charset="0"/>
              </a:rPr>
              <a:t>In this paper, by improving YOLO- v2, a model called YOLOv2_Vehicle was proposed for vehicle detection. To obtain better anchor boxes, the vehicle bounding</a:t>
            </a:r>
            <a:r>
              <a:rPr lang="en-US" dirty="0">
                <a:latin typeface="Merriweather" panose="020B0604020202020204" pitchFamily="2" charset="0"/>
              </a:rPr>
              <a:t> </a:t>
            </a:r>
            <a:r>
              <a:rPr lang="en-US" sz="1800" b="0" i="0" u="none" strike="noStrike" dirty="0">
                <a:effectLst/>
                <a:latin typeface="Merriweather" panose="020B0604020202020204" pitchFamily="2" charset="0"/>
              </a:rPr>
              <a:t>boxes on the training dataset were clustered with k-means  clustering, and six anchor boxes with different sizes were selected.  Next, the loss function was improved with normalization to decrease the inﬂuence of the different scales of the vehicles.  </a:t>
            </a:r>
          </a:p>
          <a:p>
            <a:pPr marL="0" indent="0" rtl="0">
              <a:spcBef>
                <a:spcPts val="0"/>
              </a:spcBef>
              <a:spcAft>
                <a:spcPts val="0"/>
              </a:spcAft>
              <a:buNone/>
            </a:pPr>
            <a:r>
              <a:rPr lang="en-US" sz="1800" b="0" i="0" u="none" strike="noStrike" dirty="0">
                <a:effectLst/>
                <a:latin typeface="Merriweather" panose="020B0604020202020204" pitchFamily="2" charset="0"/>
              </a:rPr>
              <a:t>Based on the experimental results, them YOLOv2_Vehicle could reach 94.78%.  In future work, we will collect more actual vehicle data to further study how to improve the accuracy and speed of vehicle detection.</a:t>
            </a:r>
            <a:br>
              <a:rPr lang="en-US" dirty="0"/>
            </a:br>
            <a:endParaRPr lang="en-US" dirty="0"/>
          </a:p>
          <a:p>
            <a:pPr marL="0" indent="0" algn="just" rtl="0">
              <a:spcBef>
                <a:spcPts val="0"/>
              </a:spcBef>
              <a:spcAft>
                <a:spcPts val="0"/>
              </a:spcAft>
              <a:buNone/>
            </a:pPr>
            <a:endParaRPr lang="en-US" dirty="0"/>
          </a:p>
        </p:txBody>
      </p:sp>
    </p:spTree>
    <p:extLst>
      <p:ext uri="{BB962C8B-B14F-4D97-AF65-F5344CB8AC3E}">
        <p14:creationId xmlns:p14="http://schemas.microsoft.com/office/powerpoint/2010/main" val="3156695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9496" y="1741118"/>
            <a:ext cx="11119104" cy="3010004"/>
          </a:xfrm>
        </p:spPr>
        <p:txBody>
          <a:bodyPr/>
          <a:lstStyle/>
          <a:p>
            <a:pPr marL="0" indent="0" algn="just" rtl="0">
              <a:spcBef>
                <a:spcPts val="0"/>
              </a:spcBef>
              <a:spcAft>
                <a:spcPts val="0"/>
              </a:spcAft>
              <a:buNone/>
            </a:pPr>
            <a:r>
              <a:rPr lang="en-US" sz="2400" b="1" i="0" u="none" strike="noStrike" dirty="0">
                <a:effectLst/>
                <a:latin typeface="Merriweather" panose="020B0604020202020204" pitchFamily="2" charset="0"/>
              </a:rPr>
              <a:t>"Vehicle Classification in Video Using Deep Learning”</a:t>
            </a:r>
          </a:p>
          <a:p>
            <a:pPr marL="0" indent="0" algn="just" rtl="0">
              <a:spcBef>
                <a:spcPts val="0"/>
              </a:spcBef>
              <a:spcAft>
                <a:spcPts val="0"/>
              </a:spcAft>
              <a:buNone/>
            </a:pPr>
            <a:br>
              <a:rPr lang="en-US" b="0" dirty="0">
                <a:effectLst/>
              </a:rPr>
            </a:br>
            <a:r>
              <a:rPr lang="en-US" dirty="0">
                <a:latin typeface="Merriweather" panose="020B0604020202020204" pitchFamily="2" charset="0"/>
              </a:rPr>
              <a:t>In this paper</a:t>
            </a:r>
            <a:r>
              <a:rPr lang="en-US" sz="1800" b="0" i="0" u="none" strike="noStrike" dirty="0">
                <a:effectLst/>
                <a:latin typeface="Merriweather" panose="020B0604020202020204" pitchFamily="2" charset="0"/>
              </a:rPr>
              <a:t>, three training data set manually created from two videos in the low video quality category for training the Faster R-CNN and the YOLO deep learning methods Vehicle Classification in Video Using Deep Learning. </a:t>
            </a:r>
          </a:p>
          <a:p>
            <a:pPr marL="0" indent="0" algn="just" rtl="0">
              <a:spcBef>
                <a:spcPts val="0"/>
              </a:spcBef>
              <a:spcAft>
                <a:spcPts val="0"/>
              </a:spcAft>
              <a:buNone/>
            </a:pPr>
            <a:r>
              <a:rPr lang="en-US" dirty="0">
                <a:latin typeface="Merriweather" panose="020B0604020202020204" pitchFamily="2" charset="0"/>
              </a:rPr>
              <a:t>Also used </a:t>
            </a:r>
            <a:r>
              <a:rPr lang="en-US" sz="1800" b="0" i="0" u="none" strike="noStrike" dirty="0" err="1">
                <a:effectLst/>
                <a:latin typeface="Merriweather" panose="020B0604020202020204" pitchFamily="2" charset="0"/>
              </a:rPr>
              <a:t>AlexNet</a:t>
            </a:r>
            <a:r>
              <a:rPr lang="en-US" sz="1800" b="0" i="0" u="none" strike="noStrike" dirty="0">
                <a:effectLst/>
                <a:latin typeface="Merriweather" panose="020B0604020202020204" pitchFamily="2" charset="0"/>
              </a:rPr>
              <a:t>, a pre-trained convolutional neural network, is used to perform feature  extraction which is an integral part of the tracking algorithm aimed at further reducing the errors in track association.</a:t>
            </a:r>
            <a:endParaRPr lang="en-US" dirty="0"/>
          </a:p>
        </p:txBody>
      </p:sp>
    </p:spTree>
    <p:extLst>
      <p:ext uri="{BB962C8B-B14F-4D97-AF65-F5344CB8AC3E}">
        <p14:creationId xmlns:p14="http://schemas.microsoft.com/office/powerpoint/2010/main" val="324027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6448" y="1853852"/>
            <a:ext cx="11119104" cy="5398092"/>
          </a:xfrm>
        </p:spPr>
        <p:txBody>
          <a:bodyPr/>
          <a:lstStyle/>
          <a:p>
            <a:pPr marL="0" indent="0" rtl="0">
              <a:spcBef>
                <a:spcPts val="0"/>
              </a:spcBef>
              <a:spcAft>
                <a:spcPts val="0"/>
              </a:spcAft>
              <a:buNone/>
            </a:pPr>
            <a:r>
              <a:rPr lang="en-US" sz="2400" b="1" i="0" u="none" strike="noStrike" dirty="0">
                <a:effectLst/>
                <a:latin typeface="Merriweather" panose="020B0604020202020204" pitchFamily="2" charset="0"/>
              </a:rPr>
              <a:t>"Vehicle Classification Using Convolutional Neural Networks" by Zhang et al., published in 2018</a:t>
            </a:r>
          </a:p>
          <a:p>
            <a:pPr marL="0" indent="0" rtl="0">
              <a:spcBef>
                <a:spcPts val="0"/>
              </a:spcBef>
              <a:spcAft>
                <a:spcPts val="0"/>
              </a:spcAft>
              <a:buNone/>
            </a:pPr>
            <a:endParaRPr lang="en-US" sz="2400" b="1" i="0" u="none" strike="noStrike" dirty="0">
              <a:effectLst/>
              <a:latin typeface="Merriweather" panose="020B0604020202020204" pitchFamily="2" charset="0"/>
            </a:endParaRPr>
          </a:p>
          <a:p>
            <a:pPr marL="0" indent="0" algn="just" rtl="0">
              <a:spcBef>
                <a:spcPts val="0"/>
              </a:spcBef>
              <a:spcAft>
                <a:spcPts val="0"/>
              </a:spcAft>
              <a:buNone/>
            </a:pPr>
            <a:r>
              <a:rPr lang="en-US" b="0" dirty="0">
                <a:effectLst/>
              </a:rPr>
              <a:t>This research study used YOLOv4 object  detection and </a:t>
            </a:r>
            <a:r>
              <a:rPr lang="en-US" b="0" dirty="0" err="1">
                <a:effectLst/>
              </a:rPr>
              <a:t>DeepSORT</a:t>
            </a:r>
            <a:r>
              <a:rPr lang="en-US" b="0" dirty="0">
                <a:effectLst/>
              </a:rPr>
              <a:t> tracking models to count and classify vehicles into 13 FHWA vehicle classes from video footages from existing roadside cameras. YOLOv4 was also used to detect  the presence of rumble strips from roadway images and used to create a rumble strip inventory  map. The trained vehicle counting/classification model achieves a counting accuracy of ~97% at  daytime and ~91% at nighttime. The rumble strip detection model has ~95% accuracy. </a:t>
            </a:r>
          </a:p>
          <a:p>
            <a:pPr marL="0" indent="0" algn="just" rtl="0">
              <a:spcBef>
                <a:spcPts val="0"/>
              </a:spcBef>
              <a:spcAft>
                <a:spcPts val="0"/>
              </a:spcAft>
              <a:buNone/>
            </a:pPr>
            <a:br>
              <a:rPr lang="en-US" b="0" dirty="0">
                <a:effectLst/>
              </a:rPr>
            </a:br>
            <a:br>
              <a:rPr lang="en-US" dirty="0"/>
            </a:br>
            <a:endParaRPr lang="en-US" dirty="0"/>
          </a:p>
          <a:p>
            <a:pPr marL="0" indent="0" algn="just" rtl="0">
              <a:spcBef>
                <a:spcPts val="0"/>
              </a:spcBef>
              <a:spcAft>
                <a:spcPts val="0"/>
              </a:spcAft>
              <a:buNone/>
            </a:pPr>
            <a:endParaRPr lang="en-US" dirty="0"/>
          </a:p>
        </p:txBody>
      </p:sp>
    </p:spTree>
    <p:extLst>
      <p:ext uri="{BB962C8B-B14F-4D97-AF65-F5344CB8AC3E}">
        <p14:creationId xmlns:p14="http://schemas.microsoft.com/office/powerpoint/2010/main" val="331257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8524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Dataset</a:t>
            </a:r>
          </a:p>
        </p:txBody>
      </p:sp>
    </p:spTree>
    <p:extLst>
      <p:ext uri="{BB962C8B-B14F-4D97-AF65-F5344CB8AC3E}">
        <p14:creationId xmlns:p14="http://schemas.microsoft.com/office/powerpoint/2010/main" val="89605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010850"/>
            <a:ext cx="6766560" cy="558661"/>
          </a:xfrm>
        </p:spPr>
        <p:txBody>
          <a:bodyPr/>
          <a:lstStyle/>
          <a:p>
            <a:r>
              <a:rPr lang="en-US" sz="2400" dirty="0"/>
              <a:t>Dataset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7" y="1499616"/>
            <a:ext cx="7257456" cy="4763397"/>
          </a:xfrm>
        </p:spPr>
        <p:txBody>
          <a:bodyPr/>
          <a:lstStyle/>
          <a:p>
            <a:pPr algn="just"/>
            <a:r>
              <a:rPr lang="en-US" sz="1800" dirty="0"/>
              <a:t>The COCO (Common Objects in Context) or Darknet or </a:t>
            </a:r>
            <a:r>
              <a:rPr lang="en-US" sz="1800" dirty="0" err="1"/>
              <a:t>AlexNet</a:t>
            </a:r>
            <a:r>
              <a:rPr lang="en-US" sz="1800" dirty="0"/>
              <a:t> dataset is a widely used large-scale image recognition dataset for object detection, segmentation, and captioning tasks. It contains over 330,000 images, each annotated with bounding boxes around the objects in the image, as well as segmentation masks for some objects and captions describing the scene.</a:t>
            </a:r>
          </a:p>
          <a:p>
            <a:pPr algn="just"/>
            <a:r>
              <a:rPr lang="en-US" sz="1800" dirty="0"/>
              <a:t>Pretrained models trained on the dataset are often used as a starting point for many computer vision tasks. There are several popular deep learning frameworks, such as Yolo, TensorFlow, </a:t>
            </a:r>
            <a:r>
              <a:rPr lang="en-US" sz="1800" dirty="0" err="1"/>
              <a:t>PyTorch</a:t>
            </a:r>
            <a:r>
              <a:rPr lang="en-US" sz="1800" dirty="0"/>
              <a:t>, and </a:t>
            </a:r>
            <a:r>
              <a:rPr lang="en-US" sz="1800" dirty="0" err="1"/>
              <a:t>MXNet</a:t>
            </a:r>
            <a:r>
              <a:rPr lang="en-US" sz="1800" dirty="0"/>
              <a:t>, that provide pretrained models trained on the COCO dataset. These models can be downloaded and used to perform object detection, segmentation, or captioning on new images or videos.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Vehicles classification using yolo</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044226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3472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Challenges</a:t>
            </a:r>
          </a:p>
        </p:txBody>
      </p:sp>
    </p:spTree>
    <p:extLst>
      <p:ext uri="{BB962C8B-B14F-4D97-AF65-F5344CB8AC3E}">
        <p14:creationId xmlns:p14="http://schemas.microsoft.com/office/powerpoint/2010/main" val="2251140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508374" y="1267291"/>
            <a:ext cx="7863965" cy="5440397"/>
          </a:xfrm>
        </p:spPr>
        <p:txBody>
          <a:bodyPr/>
          <a:lstStyle/>
          <a:p>
            <a:pPr marL="0" indent="0" algn="just">
              <a:buNone/>
            </a:pPr>
            <a:r>
              <a:rPr lang="en-US" sz="1800" dirty="0"/>
              <a:t>Vehicle classification is a challenging task that requires careful consideration of the various factors that can affect the accuracy of classification. </a:t>
            </a:r>
          </a:p>
          <a:p>
            <a:pPr marL="0" indent="0" algn="just">
              <a:buNone/>
            </a:pPr>
            <a:endParaRPr lang="en-US" sz="1800" dirty="0"/>
          </a:p>
          <a:p>
            <a:pPr algn="just">
              <a:buFont typeface="Wingdings" panose="05000000000000000000" pitchFamily="2" charset="2"/>
              <a:buChar char="Ø"/>
            </a:pPr>
            <a:r>
              <a:rPr lang="en-US" sz="1800" dirty="0"/>
              <a:t>Variability : Vehicles can come in different shapes, sizes, and colors, which can make it difficult to accurately classify them based on their visual characteristics alone. </a:t>
            </a:r>
          </a:p>
          <a:p>
            <a:pPr algn="just">
              <a:buFont typeface="Wingdings" panose="05000000000000000000" pitchFamily="2" charset="2"/>
              <a:buChar char="Ø"/>
            </a:pPr>
            <a:r>
              <a:rPr lang="en-US" sz="1800" dirty="0"/>
              <a:t>Scale variation : Vehicles can appear at different scales, which can affect their visual characteristics and make it difficult to classify them accurately.</a:t>
            </a:r>
          </a:p>
          <a:p>
            <a:pPr algn="just">
              <a:buFont typeface="Wingdings" panose="05000000000000000000" pitchFamily="2" charset="2"/>
              <a:buChar char="Ø"/>
            </a:pPr>
            <a:r>
              <a:rPr lang="en-US" sz="1800" dirty="0"/>
              <a:t>Lighting conditions : Lighting conditions can affect the appearance of vehicles, making it challenging to classify them accurately under different lighting conditions.</a:t>
            </a:r>
          </a:p>
          <a:p>
            <a:pPr algn="just">
              <a:buFont typeface="Wingdings" panose="05000000000000000000" pitchFamily="2" charset="2"/>
              <a:buChar char="Ø"/>
            </a:pPr>
            <a:r>
              <a:rPr lang="en-US" sz="1800" dirty="0"/>
              <a:t>Class imbalance : Some vehicle classes may be underrepresented in the dataset, which can make it more difficult to train a classifier that performs well on all classes.</a:t>
            </a:r>
          </a:p>
          <a:p>
            <a:pPr algn="just">
              <a:buFont typeface="Wingdings" panose="05000000000000000000" pitchFamily="2" charset="2"/>
              <a:buChar char="Ø"/>
            </a:pPr>
            <a:r>
              <a:rPr lang="en-US" sz="1800" dirty="0"/>
              <a:t>Complex backgrounds : Vehicles may appear against complex backgrounds, such as busy streets or natural landscapes, which can make it difficult to isolate the vehicle and accurately classify it.</a:t>
            </a:r>
          </a:p>
        </p:txBody>
      </p:sp>
      <p:sp>
        <p:nvSpPr>
          <p:cNvPr id="15" name="Title 1">
            <a:extLst>
              <a:ext uri="{FF2B5EF4-FFF2-40B4-BE49-F238E27FC236}">
                <a16:creationId xmlns:a16="http://schemas.microsoft.com/office/drawing/2014/main" id="{8A69A383-8B3F-4658-8148-04B2E578C18C}"/>
              </a:ext>
            </a:extLst>
          </p:cNvPr>
          <p:cNvSpPr>
            <a:spLocks noGrp="1"/>
          </p:cNvSpPr>
          <p:nvPr>
            <p:ph type="title"/>
          </p:nvPr>
        </p:nvSpPr>
        <p:spPr>
          <a:xfrm>
            <a:off x="3424365" y="594360"/>
            <a:ext cx="8165592" cy="768096"/>
          </a:xfrm>
        </p:spPr>
        <p:txBody>
          <a:bodyPr/>
          <a:lstStyle/>
          <a:p>
            <a:r>
              <a:rPr lang="en-US" sz="2400" dirty="0"/>
              <a:t>Challenges</a:t>
            </a:r>
          </a:p>
        </p:txBody>
      </p:sp>
    </p:spTree>
    <p:extLst>
      <p:ext uri="{BB962C8B-B14F-4D97-AF65-F5344CB8AC3E}">
        <p14:creationId xmlns:p14="http://schemas.microsoft.com/office/powerpoint/2010/main" val="242711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32761" y="2699234"/>
            <a:ext cx="6400800" cy="2511594"/>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&amp;</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Future Work</a:t>
            </a:r>
          </a:p>
        </p:txBody>
      </p:sp>
    </p:spTree>
    <p:extLst>
      <p:ext uri="{BB962C8B-B14F-4D97-AF65-F5344CB8AC3E}">
        <p14:creationId xmlns:p14="http://schemas.microsoft.com/office/powerpoint/2010/main" val="1981825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67328" y="1243584"/>
            <a:ext cx="8165592" cy="768096"/>
          </a:xfrm>
        </p:spPr>
        <p:txBody>
          <a:bodyPr/>
          <a:lstStyle/>
          <a:p>
            <a:r>
              <a:rPr lang="en-US" sz="3600" dirty="0"/>
              <a:t>Conclusion</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858016" y="1994144"/>
            <a:ext cx="7728559" cy="3684588"/>
          </a:xfrm>
        </p:spPr>
        <p:txBody>
          <a:bodyPr/>
          <a:lstStyle/>
          <a:p>
            <a:pPr marL="0" indent="0" algn="just">
              <a:buNone/>
            </a:pPr>
            <a:r>
              <a:rPr lang="en-US" sz="1800" dirty="0"/>
              <a:t>Vehicle classification is an important task that has many applications in transportation, public safety, and other fields. In recent years, there have been significant advances in the use of deep learning algorithms, such as YOLO and Deep SORT, for vehicle classification.</a:t>
            </a:r>
          </a:p>
          <a:p>
            <a:pPr marL="0" indent="0" algn="just">
              <a:buNone/>
            </a:pPr>
            <a:r>
              <a:rPr lang="en-US" sz="1800" dirty="0"/>
              <a:t>Together, YOLO and Deep SORT can be used to accurately detect and classify vehicles in real-time. However, there are also many challenges associated with vehicle classification, such as variability in appearance, occlusion, and lighting conditions.</a:t>
            </a:r>
          </a:p>
          <a:p>
            <a:pPr marL="0" indent="0" algn="just">
              <a:buNone/>
            </a:pPr>
            <a:r>
              <a:rPr lang="en-US" sz="1800" dirty="0"/>
              <a:t>Overall, vehicle classification using YOLO and Deep SORT is a promising area of research that has important applications in a variety of fields. Further research and development in this area could lead to significant improvements in transportation safety and efficiency.</a:t>
            </a:r>
          </a:p>
        </p:txBody>
      </p:sp>
    </p:spTree>
    <p:extLst>
      <p:ext uri="{BB962C8B-B14F-4D97-AF65-F5344CB8AC3E}">
        <p14:creationId xmlns:p14="http://schemas.microsoft.com/office/powerpoint/2010/main" val="187229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9496" y="1139868"/>
            <a:ext cx="11119104" cy="5398092"/>
          </a:xfrm>
        </p:spPr>
        <p:txBody>
          <a:bodyPr/>
          <a:lstStyle/>
          <a:p>
            <a:pPr marL="0" indent="0" algn="ctr" rtl="0">
              <a:spcBef>
                <a:spcPts val="0"/>
              </a:spcBef>
              <a:spcAft>
                <a:spcPts val="0"/>
              </a:spcAft>
              <a:buNone/>
            </a:pPr>
            <a:r>
              <a:rPr lang="en-US" sz="2400" dirty="0">
                <a:latin typeface="+mj-lt"/>
              </a:rPr>
              <a:t>Course Name: Data Mining Lab </a:t>
            </a:r>
          </a:p>
          <a:p>
            <a:pPr marL="0" indent="0" algn="ctr" rtl="0">
              <a:spcBef>
                <a:spcPts val="0"/>
              </a:spcBef>
              <a:spcAft>
                <a:spcPts val="0"/>
              </a:spcAft>
              <a:buNone/>
            </a:pPr>
            <a:r>
              <a:rPr lang="en-US" sz="2400" dirty="0">
                <a:latin typeface="+mj-lt"/>
              </a:rPr>
              <a:t>Course Code: CSE-476 </a:t>
            </a:r>
          </a:p>
          <a:p>
            <a:pPr marL="0" indent="0" algn="ctr" rtl="0">
              <a:spcBef>
                <a:spcPts val="0"/>
              </a:spcBef>
              <a:spcAft>
                <a:spcPts val="0"/>
              </a:spcAft>
              <a:buNone/>
            </a:pPr>
            <a:r>
              <a:rPr lang="en-US" sz="2400" dirty="0">
                <a:latin typeface="+mj-lt"/>
              </a:rPr>
              <a:t>Intake – 41 </a:t>
            </a:r>
          </a:p>
          <a:p>
            <a:pPr marL="0" indent="0" algn="ctr" rtl="0">
              <a:spcBef>
                <a:spcPts val="0"/>
              </a:spcBef>
              <a:spcAft>
                <a:spcPts val="0"/>
              </a:spcAft>
              <a:buNone/>
            </a:pPr>
            <a:endParaRPr lang="en-US" sz="2400" dirty="0">
              <a:latin typeface="+mj-lt"/>
            </a:endParaRPr>
          </a:p>
          <a:p>
            <a:pPr marL="0" indent="0" algn="just" rtl="0">
              <a:spcBef>
                <a:spcPts val="0"/>
              </a:spcBef>
              <a:spcAft>
                <a:spcPts val="0"/>
              </a:spcAft>
              <a:buNone/>
            </a:pPr>
            <a:endParaRPr lang="en-US" dirty="0"/>
          </a:p>
          <a:p>
            <a:pPr marL="0" indent="0" algn="just" rtl="0">
              <a:spcBef>
                <a:spcPts val="0"/>
              </a:spcBef>
              <a:spcAft>
                <a:spcPts val="0"/>
              </a:spcAft>
              <a:buNone/>
            </a:pPr>
            <a:endParaRPr lang="en-US" dirty="0"/>
          </a:p>
          <a:p>
            <a:pPr marL="0" indent="0" algn="just" rtl="0">
              <a:spcBef>
                <a:spcPts val="0"/>
              </a:spcBef>
              <a:spcAft>
                <a:spcPts val="0"/>
              </a:spcAft>
              <a:buNone/>
            </a:pPr>
            <a:endParaRPr lang="en-US" dirty="0"/>
          </a:p>
          <a:p>
            <a:pPr marL="0" indent="0" algn="ctr" rtl="0">
              <a:spcBef>
                <a:spcPts val="0"/>
              </a:spcBef>
              <a:spcAft>
                <a:spcPts val="0"/>
              </a:spcAft>
              <a:buNone/>
            </a:pPr>
            <a:r>
              <a:rPr lang="en-US" sz="2400" b="1" dirty="0"/>
              <a:t>Presented To</a:t>
            </a:r>
          </a:p>
          <a:p>
            <a:pPr marL="0" indent="0" algn="ctr" rtl="0">
              <a:spcBef>
                <a:spcPts val="0"/>
              </a:spcBef>
              <a:spcAft>
                <a:spcPts val="0"/>
              </a:spcAft>
              <a:buNone/>
            </a:pPr>
            <a:r>
              <a:rPr lang="en-US" dirty="0"/>
              <a:t>------------------------------------------------------------------------------------------</a:t>
            </a:r>
          </a:p>
          <a:p>
            <a:pPr marL="0" indent="0" algn="ctr" rtl="0">
              <a:spcBef>
                <a:spcPts val="0"/>
              </a:spcBef>
              <a:spcAft>
                <a:spcPts val="0"/>
              </a:spcAft>
              <a:buNone/>
            </a:pPr>
            <a:r>
              <a:rPr lang="en-US" sz="2000" dirty="0"/>
              <a:t>Khan Md. Hasib </a:t>
            </a:r>
          </a:p>
          <a:p>
            <a:pPr marL="0" indent="0" algn="ctr" rtl="0">
              <a:spcBef>
                <a:spcPts val="0"/>
              </a:spcBef>
              <a:spcAft>
                <a:spcPts val="0"/>
              </a:spcAft>
              <a:buNone/>
            </a:pPr>
            <a:r>
              <a:rPr lang="en-US" sz="2000" dirty="0"/>
              <a:t>Assistant Professor </a:t>
            </a:r>
          </a:p>
          <a:p>
            <a:pPr marL="0" indent="0" algn="ctr" rtl="0">
              <a:spcBef>
                <a:spcPts val="0"/>
              </a:spcBef>
              <a:spcAft>
                <a:spcPts val="0"/>
              </a:spcAft>
              <a:buNone/>
            </a:pPr>
            <a:r>
              <a:rPr lang="en-US" sz="2000" dirty="0"/>
              <a:t>Department of CSE </a:t>
            </a:r>
          </a:p>
          <a:p>
            <a:pPr marL="0" indent="0" algn="ctr" rtl="0">
              <a:spcBef>
                <a:spcPts val="0"/>
              </a:spcBef>
              <a:spcAft>
                <a:spcPts val="0"/>
              </a:spcAft>
              <a:buNone/>
            </a:pPr>
            <a:r>
              <a:rPr lang="en-US" sz="2000" dirty="0"/>
              <a:t>Bangladesh University of Business and Technology (BUBT) </a:t>
            </a:r>
          </a:p>
          <a:p>
            <a:pPr marL="0" indent="0" algn="ctr" rtl="0">
              <a:spcBef>
                <a:spcPts val="0"/>
              </a:spcBef>
              <a:spcAft>
                <a:spcPts val="0"/>
              </a:spcAft>
              <a:buNone/>
            </a:pPr>
            <a:r>
              <a:rPr lang="en-US" sz="2000" dirty="0"/>
              <a:t>Email : khanmdhasib@bubt.edu.bd</a:t>
            </a:r>
            <a:endParaRPr lang="en-US" sz="2000" dirty="0">
              <a:solidFill>
                <a:schemeClr val="accent6">
                  <a:lumMod val="60000"/>
                  <a:lumOff val="40000"/>
                </a:schemeClr>
              </a:solidFill>
            </a:endParaRPr>
          </a:p>
        </p:txBody>
      </p:sp>
    </p:spTree>
    <p:extLst>
      <p:ext uri="{BB962C8B-B14F-4D97-AF65-F5344CB8AC3E}">
        <p14:creationId xmlns:p14="http://schemas.microsoft.com/office/powerpoint/2010/main" val="581752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sz="3600" dirty="0"/>
              <a:t>Future Work</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4" y="2011680"/>
            <a:ext cx="7549687" cy="3684588"/>
          </a:xfrm>
        </p:spPr>
        <p:txBody>
          <a:bodyPr/>
          <a:lstStyle/>
          <a:p>
            <a:pPr algn="just">
              <a:buFont typeface="Wingdings" panose="05000000000000000000" pitchFamily="2" charset="2"/>
              <a:buChar char="q"/>
            </a:pPr>
            <a:r>
              <a:rPr lang="en-US" sz="1800" dirty="0"/>
              <a:t>Multimodal classification : Vehicle classification can be improved by incorporating information from multiple modalities, such as images, videos, and sound. </a:t>
            </a:r>
          </a:p>
          <a:p>
            <a:pPr algn="just">
              <a:buFont typeface="Wingdings" panose="05000000000000000000" pitchFamily="2" charset="2"/>
              <a:buChar char="q"/>
            </a:pPr>
            <a:r>
              <a:rPr lang="en-US" sz="1800" dirty="0"/>
              <a:t>Transfer learning : Future work could explore the use of transfer learning for vehicle classification, which could reduce the amount of labeled data needed for training and improve performance on underrepresented classes.</a:t>
            </a:r>
          </a:p>
          <a:p>
            <a:pPr algn="just">
              <a:buFont typeface="Wingdings" panose="05000000000000000000" pitchFamily="2" charset="2"/>
              <a:buChar char="q"/>
            </a:pPr>
            <a:r>
              <a:rPr lang="en-US" sz="1800" dirty="0"/>
              <a:t>Real-time applications : Real-time vehicle classification has important applications in areas such as traffic management and autonomous driving. Future work could focus on developing efficient and accurate methods for real-time vehicle classification.</a:t>
            </a:r>
          </a:p>
        </p:txBody>
      </p:sp>
    </p:spTree>
    <p:extLst>
      <p:ext uri="{BB962C8B-B14F-4D97-AF65-F5344CB8AC3E}">
        <p14:creationId xmlns:p14="http://schemas.microsoft.com/office/powerpoint/2010/main" val="324677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32761" y="3429000"/>
            <a:ext cx="6400800" cy="1189973"/>
          </a:xfrm>
        </p:spPr>
        <p:txBody>
          <a:bodyPr/>
          <a:lstStyle/>
          <a:p>
            <a:r>
              <a:rPr lang="en-US" sz="4400" b="1" dirty="0">
                <a:solidFill>
                  <a:schemeClr val="accent6"/>
                </a:solidFill>
                <a:latin typeface="Arial Black" panose="020B0604020202020204" pitchFamily="34" charset="0"/>
                <a:cs typeface="Arial Black" panose="020B0604020202020204" pitchFamily="34" charset="0"/>
              </a:rPr>
              <a:t>References</a:t>
            </a:r>
          </a:p>
        </p:txBody>
      </p:sp>
    </p:spTree>
    <p:extLst>
      <p:ext uri="{BB962C8B-B14F-4D97-AF65-F5344CB8AC3E}">
        <p14:creationId xmlns:p14="http://schemas.microsoft.com/office/powerpoint/2010/main" val="2487828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Vehicles classification using yolo</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4" name="Content Placeholder 3">
            <a:extLst>
              <a:ext uri="{FF2B5EF4-FFF2-40B4-BE49-F238E27FC236}">
                <a16:creationId xmlns:a16="http://schemas.microsoft.com/office/drawing/2014/main" id="{00BAEF74-3888-473B-9F68-59C30D58D3E9}"/>
              </a:ext>
            </a:extLst>
          </p:cNvPr>
          <p:cNvSpPr>
            <a:spLocks noGrp="1"/>
          </p:cNvSpPr>
          <p:nvPr>
            <p:ph sz="half" idx="1"/>
          </p:nvPr>
        </p:nvSpPr>
        <p:spPr>
          <a:xfrm>
            <a:off x="539496" y="1139868"/>
            <a:ext cx="11119104" cy="5398092"/>
          </a:xfrm>
        </p:spPr>
        <p:txBody>
          <a:bodyPr/>
          <a:lstStyle/>
          <a:p>
            <a:pPr marL="0" indent="0" algn="just" rtl="0">
              <a:spcBef>
                <a:spcPts val="0"/>
              </a:spcBef>
              <a:spcAft>
                <a:spcPts val="0"/>
              </a:spcAft>
              <a:buNone/>
            </a:pPr>
            <a:r>
              <a:rPr lang="en-US" sz="2400" b="1" i="0" u="none" strike="noStrike" dirty="0">
                <a:solidFill>
                  <a:schemeClr val="accent6">
                    <a:lumMod val="60000"/>
                    <a:lumOff val="40000"/>
                  </a:schemeClr>
                </a:solidFill>
                <a:effectLst/>
                <a:latin typeface="Merriweather" panose="020B0604020202020204" pitchFamily="2" charset="0"/>
              </a:rPr>
              <a:t>References:</a:t>
            </a:r>
            <a:endParaRPr lang="en-US" sz="2400" b="0" dirty="0">
              <a:solidFill>
                <a:schemeClr val="accent6">
                  <a:lumMod val="60000"/>
                  <a:lumOff val="40000"/>
                </a:schemeClr>
              </a:solidFill>
              <a:effectLst/>
            </a:endParaRPr>
          </a:p>
          <a:p>
            <a:pPr marL="0" indent="0" algn="just" rtl="0">
              <a:spcBef>
                <a:spcPts val="0"/>
              </a:spcBef>
              <a:spcAft>
                <a:spcPts val="0"/>
              </a:spcAft>
              <a:buNone/>
            </a:pPr>
            <a:br>
              <a:rPr lang="en-US" b="0" dirty="0">
                <a:solidFill>
                  <a:schemeClr val="accent6">
                    <a:lumMod val="60000"/>
                    <a:lumOff val="40000"/>
                  </a:schemeClr>
                </a:solidFill>
                <a:effectLst/>
              </a:rPr>
            </a:br>
            <a:r>
              <a:rPr lang="en-US" sz="1800" b="0" i="0" u="none" strike="noStrike" dirty="0">
                <a:solidFill>
                  <a:schemeClr val="accent6">
                    <a:lumMod val="60000"/>
                    <a:lumOff val="40000"/>
                  </a:schemeClr>
                </a:solidFill>
                <a:effectLst/>
                <a:latin typeface="Merriweather" panose="020B0604020202020204" pitchFamily="2" charset="0"/>
              </a:rPr>
              <a:t>[1] </a:t>
            </a:r>
            <a:r>
              <a:rPr lang="en-US" sz="1800" b="0" i="0" u="none" strike="noStrike" dirty="0" err="1">
                <a:solidFill>
                  <a:schemeClr val="accent6">
                    <a:lumMod val="60000"/>
                    <a:lumOff val="40000"/>
                  </a:schemeClr>
                </a:solidFill>
                <a:effectLst/>
                <a:latin typeface="Merriweather" panose="020B0604020202020204" pitchFamily="2" charset="0"/>
              </a:rPr>
              <a:t>Arinaldi</a:t>
            </a:r>
            <a:r>
              <a:rPr lang="en-US" sz="1800" b="0" i="0" u="none" strike="noStrike" dirty="0">
                <a:solidFill>
                  <a:schemeClr val="accent6">
                    <a:lumMod val="60000"/>
                    <a:lumOff val="40000"/>
                  </a:schemeClr>
                </a:solidFill>
                <a:effectLst/>
                <a:latin typeface="Merriweather" panose="020B0604020202020204" pitchFamily="2" charset="0"/>
              </a:rPr>
              <a:t>, A., </a:t>
            </a:r>
            <a:r>
              <a:rPr lang="en-US" sz="1800" b="0" i="0" u="none" strike="noStrike" dirty="0" err="1">
                <a:solidFill>
                  <a:schemeClr val="accent6">
                    <a:lumMod val="60000"/>
                    <a:lumOff val="40000"/>
                  </a:schemeClr>
                </a:solidFill>
                <a:effectLst/>
                <a:latin typeface="Merriweather" panose="020B0604020202020204" pitchFamily="2" charset="0"/>
              </a:rPr>
              <a:t>Jaka</a:t>
            </a:r>
            <a:r>
              <a:rPr lang="en-US" sz="1800" b="0" i="0" u="none" strike="noStrike" dirty="0">
                <a:solidFill>
                  <a:schemeClr val="accent6">
                    <a:lumMod val="60000"/>
                    <a:lumOff val="40000"/>
                  </a:schemeClr>
                </a:solidFill>
                <a:effectLst/>
                <a:latin typeface="Merriweather" panose="020B0604020202020204" pitchFamily="2" charset="0"/>
              </a:rPr>
              <a:t> Arya, P., and </a:t>
            </a:r>
            <a:r>
              <a:rPr lang="en-US" sz="1800" b="0" i="0" u="none" strike="noStrike" dirty="0" err="1">
                <a:solidFill>
                  <a:schemeClr val="accent6">
                    <a:lumMod val="60000"/>
                    <a:lumOff val="40000"/>
                  </a:schemeClr>
                </a:solidFill>
                <a:effectLst/>
                <a:latin typeface="Merriweather" panose="020B0604020202020204" pitchFamily="2" charset="0"/>
              </a:rPr>
              <a:t>Arlan</a:t>
            </a:r>
            <a:r>
              <a:rPr lang="en-US" sz="1800" b="0" i="0" u="none" strike="noStrike" dirty="0">
                <a:solidFill>
                  <a:schemeClr val="accent6">
                    <a:lumMod val="60000"/>
                    <a:lumOff val="40000"/>
                  </a:schemeClr>
                </a:solidFill>
                <a:effectLst/>
                <a:latin typeface="Merriweather" panose="020B0604020202020204" pitchFamily="2" charset="0"/>
              </a:rPr>
              <a:t> </a:t>
            </a:r>
            <a:r>
              <a:rPr lang="en-US" sz="1800" b="0" i="0" u="none" strike="noStrike" dirty="0" err="1">
                <a:solidFill>
                  <a:schemeClr val="accent6">
                    <a:lumMod val="60000"/>
                    <a:lumOff val="40000"/>
                  </a:schemeClr>
                </a:solidFill>
                <a:effectLst/>
                <a:latin typeface="Merriweather" panose="020B0604020202020204" pitchFamily="2" charset="0"/>
              </a:rPr>
              <a:t>Arventa</a:t>
            </a:r>
            <a:r>
              <a:rPr lang="en-US" sz="1800" b="0" i="0" u="none" strike="noStrike" dirty="0">
                <a:solidFill>
                  <a:schemeClr val="accent6">
                    <a:lumMod val="60000"/>
                    <a:lumOff val="40000"/>
                  </a:schemeClr>
                </a:solidFill>
                <a:effectLst/>
                <a:latin typeface="Merriweather" panose="020B0604020202020204" pitchFamily="2" charset="0"/>
              </a:rPr>
              <a:t>, G. (2018). “Detection and Classification of Vehicles for Traffic Video Analytics.” INNS Conference on Big Data and Deep Learning, Procedia Computer Science, Bali, Indonesia, 259-268.</a:t>
            </a:r>
            <a:endParaRPr lang="en-US" b="0" dirty="0">
              <a:solidFill>
                <a:schemeClr val="accent6">
                  <a:lumMod val="60000"/>
                  <a:lumOff val="40000"/>
                </a:schemeClr>
              </a:solidFill>
              <a:effectLst/>
            </a:endParaRPr>
          </a:p>
          <a:p>
            <a:pPr marL="0" indent="0" algn="just" rtl="0">
              <a:spcBef>
                <a:spcPts val="0"/>
              </a:spcBef>
              <a:spcAft>
                <a:spcPts val="0"/>
              </a:spcAft>
              <a:buNone/>
            </a:pPr>
            <a:br>
              <a:rPr lang="en-US" b="0" dirty="0">
                <a:solidFill>
                  <a:schemeClr val="accent6">
                    <a:lumMod val="60000"/>
                    <a:lumOff val="40000"/>
                  </a:schemeClr>
                </a:solidFill>
                <a:effectLst/>
              </a:rPr>
            </a:br>
            <a:r>
              <a:rPr lang="en-US" sz="1800" b="0" i="0" u="none" strike="noStrike" dirty="0">
                <a:solidFill>
                  <a:schemeClr val="accent6">
                    <a:lumMod val="60000"/>
                    <a:lumOff val="40000"/>
                  </a:schemeClr>
                </a:solidFill>
                <a:effectLst/>
                <a:latin typeface="Merriweather" panose="020B0604020202020204" pitchFamily="2" charset="0"/>
              </a:rPr>
              <a:t>[2] Rabin </a:t>
            </a:r>
            <a:r>
              <a:rPr lang="en-US" sz="1800" b="0" i="0" u="none" strike="noStrike" dirty="0" err="1">
                <a:solidFill>
                  <a:schemeClr val="accent6">
                    <a:lumMod val="60000"/>
                    <a:lumOff val="40000"/>
                  </a:schemeClr>
                </a:solidFill>
                <a:effectLst/>
                <a:latin typeface="Merriweather" panose="020B0604020202020204" pitchFamily="2" charset="0"/>
              </a:rPr>
              <a:t>Subedi</a:t>
            </a:r>
            <a:r>
              <a:rPr lang="en-US" sz="1800" b="0" i="0" u="none" strike="noStrike" dirty="0">
                <a:solidFill>
                  <a:schemeClr val="accent6">
                    <a:lumMod val="60000"/>
                    <a:lumOff val="40000"/>
                  </a:schemeClr>
                </a:solidFill>
                <a:effectLst/>
                <a:latin typeface="Merriweather" panose="020B0604020202020204" pitchFamily="2" charset="0"/>
              </a:rPr>
              <a:t>, Pratik Shrestha, </a:t>
            </a:r>
            <a:r>
              <a:rPr lang="en-US" sz="1800" b="0" i="0" u="none" strike="noStrike" dirty="0" err="1">
                <a:solidFill>
                  <a:schemeClr val="accent6">
                    <a:lumMod val="60000"/>
                    <a:lumOff val="40000"/>
                  </a:schemeClr>
                </a:solidFill>
                <a:effectLst/>
                <a:latin typeface="Merriweather" panose="020B0604020202020204" pitchFamily="2" charset="0"/>
              </a:rPr>
              <a:t>Medha</a:t>
            </a:r>
            <a:r>
              <a:rPr lang="en-US" sz="1800" b="0" i="0" u="none" strike="noStrike" dirty="0">
                <a:solidFill>
                  <a:schemeClr val="accent6">
                    <a:lumMod val="60000"/>
                    <a:lumOff val="40000"/>
                  </a:schemeClr>
                </a:solidFill>
                <a:effectLst/>
                <a:latin typeface="Merriweather" panose="020B0604020202020204" pitchFamily="2" charset="0"/>
              </a:rPr>
              <a:t> Pujari, Eddie Y. Chou. “Vehicle Classification, Rumble Strips Detection, and Mapping Using Artificial Intelligence” International Conference on Transportation and Development (2022)</a:t>
            </a:r>
            <a:endParaRPr lang="en-US" b="0" dirty="0">
              <a:solidFill>
                <a:schemeClr val="accent6">
                  <a:lumMod val="60000"/>
                  <a:lumOff val="40000"/>
                </a:schemeClr>
              </a:solidFill>
              <a:effectLst/>
            </a:endParaRPr>
          </a:p>
          <a:p>
            <a:pPr marL="0" indent="0" algn="just" rtl="0">
              <a:spcBef>
                <a:spcPts val="0"/>
              </a:spcBef>
              <a:spcAft>
                <a:spcPts val="0"/>
              </a:spcAft>
              <a:buNone/>
            </a:pPr>
            <a:br>
              <a:rPr lang="en-US" b="0" dirty="0">
                <a:solidFill>
                  <a:schemeClr val="accent6">
                    <a:lumMod val="60000"/>
                    <a:lumOff val="40000"/>
                  </a:schemeClr>
                </a:solidFill>
                <a:effectLst/>
              </a:rPr>
            </a:br>
            <a:r>
              <a:rPr lang="en-US" sz="1800" b="0" i="0" u="none" strike="noStrike" dirty="0">
                <a:solidFill>
                  <a:schemeClr val="accent6">
                    <a:lumMod val="60000"/>
                    <a:lumOff val="40000"/>
                  </a:schemeClr>
                </a:solidFill>
                <a:effectLst/>
                <a:latin typeface="Merriweather" panose="020B0604020202020204" pitchFamily="2" charset="0"/>
              </a:rPr>
              <a:t>[3] </a:t>
            </a:r>
            <a:r>
              <a:rPr lang="en-US" sz="1800" b="0" i="0" u="none" strike="noStrike" dirty="0" err="1">
                <a:solidFill>
                  <a:schemeClr val="accent6">
                    <a:lumMod val="60000"/>
                    <a:lumOff val="40000"/>
                  </a:schemeClr>
                </a:solidFill>
                <a:effectLst/>
                <a:latin typeface="Merriweather" panose="020B0604020202020204" pitchFamily="2" charset="0"/>
              </a:rPr>
              <a:t>Bochkovskiy</a:t>
            </a:r>
            <a:r>
              <a:rPr lang="en-US" sz="1800" b="0" i="0" u="none" strike="noStrike" dirty="0">
                <a:solidFill>
                  <a:schemeClr val="accent6">
                    <a:lumMod val="60000"/>
                    <a:lumOff val="40000"/>
                  </a:schemeClr>
                </a:solidFill>
                <a:effectLst/>
                <a:latin typeface="Merriweather" panose="020B0604020202020204" pitchFamily="2" charset="0"/>
              </a:rPr>
              <a:t>, A., Wang, C.-Y., and Liao, H.-Y. M. (2020, April 23). “YOLOv4 -  Optimal Speed and Accuracy of Object Detection”. &lt;arXiv:2004.10934&gt;(Dec. 1, 2021).</a:t>
            </a:r>
            <a:br>
              <a:rPr lang="en-US" dirty="0">
                <a:solidFill>
                  <a:schemeClr val="accent6">
                    <a:lumMod val="60000"/>
                    <a:lumOff val="40000"/>
                  </a:schemeClr>
                </a:solidFill>
              </a:rPr>
            </a:br>
            <a:endParaRPr lang="en-US" dirty="0">
              <a:solidFill>
                <a:schemeClr val="accent6">
                  <a:lumMod val="60000"/>
                  <a:lumOff val="40000"/>
                </a:schemeClr>
              </a:solidFill>
            </a:endParaRPr>
          </a:p>
          <a:p>
            <a:pPr marL="0" indent="0" algn="just" rtl="0">
              <a:spcBef>
                <a:spcPts val="0"/>
              </a:spcBef>
              <a:spcAft>
                <a:spcPts val="0"/>
              </a:spcAft>
              <a:buNone/>
            </a:pPr>
            <a:endParaRPr lang="en-US" dirty="0">
              <a:solidFill>
                <a:schemeClr val="accent6">
                  <a:lumMod val="60000"/>
                  <a:lumOff val="40000"/>
                </a:schemeClr>
              </a:solidFill>
            </a:endParaRPr>
          </a:p>
        </p:txBody>
      </p:sp>
    </p:spTree>
    <p:extLst>
      <p:ext uri="{BB962C8B-B14F-4D97-AF65-F5344CB8AC3E}">
        <p14:creationId xmlns:p14="http://schemas.microsoft.com/office/powerpoint/2010/main" val="206113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4" name="Title 1">
            <a:extLst>
              <a:ext uri="{FF2B5EF4-FFF2-40B4-BE49-F238E27FC236}">
                <a16:creationId xmlns:a16="http://schemas.microsoft.com/office/drawing/2014/main" id="{B3906B38-97E2-4939-AEC7-0C504DE7037F}"/>
              </a:ext>
            </a:extLst>
          </p:cNvPr>
          <p:cNvSpPr txBox="1">
            <a:spLocks/>
          </p:cNvSpPr>
          <p:nvPr/>
        </p:nvSpPr>
        <p:spPr>
          <a:xfrm>
            <a:off x="1527048" y="3095244"/>
            <a:ext cx="5635752" cy="667512"/>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dirty="0"/>
              <a:t>Any Question?</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Vehicles classification using yolo</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33901" y="4555690"/>
            <a:ext cx="2172067" cy="885192"/>
          </a:xfrm>
        </p:spPr>
        <p:txBody>
          <a:bodyPr/>
          <a:lstStyle/>
          <a:p>
            <a:r>
              <a:rPr lang="en-US" sz="1600" dirty="0" err="1"/>
              <a:t>Oleraj</a:t>
            </a:r>
            <a:r>
              <a:rPr lang="en-US" sz="1600" dirty="0"/>
              <a:t> </a:t>
            </a:r>
            <a:r>
              <a:rPr lang="en-US" sz="1600" dirty="0" err="1"/>
              <a:t>Hossin</a:t>
            </a:r>
            <a:endParaRPr lang="en-US" sz="1600"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141680" y="5077226"/>
            <a:ext cx="2283472" cy="365125"/>
          </a:xfrm>
        </p:spPr>
        <p:txBody>
          <a:bodyPr/>
          <a:lstStyle/>
          <a:p>
            <a:r>
              <a:rPr lang="en-US" dirty="0"/>
              <a:t>ID: 18192103072</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2508309" y="4557159"/>
            <a:ext cx="2141490" cy="885192"/>
          </a:xfrm>
        </p:spPr>
        <p:txBody>
          <a:bodyPr/>
          <a:lstStyle/>
          <a:p>
            <a:r>
              <a:rPr lang="en-US" sz="1600" dirty="0" err="1"/>
              <a:t>Ishmoth</a:t>
            </a:r>
            <a:r>
              <a:rPr lang="en-US" sz="1600" dirty="0"/>
              <a:t> </a:t>
            </a:r>
            <a:r>
              <a:rPr lang="en-US" sz="1600" dirty="0" err="1"/>
              <a:t>Ura</a:t>
            </a:r>
            <a:r>
              <a:rPr lang="en-US" sz="1600" dirty="0"/>
              <a:t> Nuri</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4961306" y="4539518"/>
            <a:ext cx="2171753" cy="885192"/>
          </a:xfrm>
        </p:spPr>
        <p:txBody>
          <a:bodyPr/>
          <a:lstStyle/>
          <a:p>
            <a:r>
              <a:rPr lang="en-US" sz="1600" dirty="0" err="1"/>
              <a:t>BusHrat</a:t>
            </a:r>
            <a:r>
              <a:rPr lang="en-US" sz="1600" dirty="0"/>
              <a:t> Jahan</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7386185" y="4532186"/>
            <a:ext cx="2171754" cy="910165"/>
          </a:xfrm>
        </p:spPr>
        <p:txBody>
          <a:bodyPr/>
          <a:lstStyle/>
          <a:p>
            <a:r>
              <a:rPr lang="en-US" sz="1600" dirty="0" err="1"/>
              <a:t>JOy</a:t>
            </a:r>
            <a:r>
              <a:rPr lang="en-US" sz="1600" dirty="0"/>
              <a:t> </a:t>
            </a:r>
            <a:r>
              <a:rPr lang="en-US" sz="1600" dirty="0" err="1"/>
              <a:t>Adhikary</a:t>
            </a:r>
            <a:endParaRPr lang="en-US" sz="1600" dirty="0"/>
          </a:p>
        </p:txBody>
      </p:sp>
      <p:sp>
        <p:nvSpPr>
          <p:cNvPr id="26" name="Text Placeholder 4">
            <a:extLst>
              <a:ext uri="{FF2B5EF4-FFF2-40B4-BE49-F238E27FC236}">
                <a16:creationId xmlns:a16="http://schemas.microsoft.com/office/drawing/2014/main" id="{D6F582B0-96EE-40F5-9C6D-0A505D956DAF}"/>
              </a:ext>
            </a:extLst>
          </p:cNvPr>
          <p:cNvSpPr txBox="1">
            <a:spLocks/>
          </p:cNvSpPr>
          <p:nvPr/>
        </p:nvSpPr>
        <p:spPr>
          <a:xfrm>
            <a:off x="2437318" y="5075757"/>
            <a:ext cx="2283472" cy="3651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 18192103237</a:t>
            </a:r>
          </a:p>
        </p:txBody>
      </p:sp>
      <p:sp>
        <p:nvSpPr>
          <p:cNvPr id="27" name="Text Placeholder 4">
            <a:extLst>
              <a:ext uri="{FF2B5EF4-FFF2-40B4-BE49-F238E27FC236}">
                <a16:creationId xmlns:a16="http://schemas.microsoft.com/office/drawing/2014/main" id="{5313D2D9-D1FE-4BB2-863A-5C8B1B9AF979}"/>
              </a:ext>
            </a:extLst>
          </p:cNvPr>
          <p:cNvSpPr txBox="1">
            <a:spLocks/>
          </p:cNvSpPr>
          <p:nvPr/>
        </p:nvSpPr>
        <p:spPr>
          <a:xfrm>
            <a:off x="4895608" y="5059585"/>
            <a:ext cx="2283472" cy="3651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 18192103160</a:t>
            </a:r>
          </a:p>
        </p:txBody>
      </p:sp>
      <p:sp>
        <p:nvSpPr>
          <p:cNvPr id="28" name="Text Placeholder 11">
            <a:extLst>
              <a:ext uri="{FF2B5EF4-FFF2-40B4-BE49-F238E27FC236}">
                <a16:creationId xmlns:a16="http://schemas.microsoft.com/office/drawing/2014/main" id="{D1D1BB61-4C26-4D63-95EA-C040E567876E}"/>
              </a:ext>
            </a:extLst>
          </p:cNvPr>
          <p:cNvSpPr txBox="1">
            <a:spLocks/>
          </p:cNvSpPr>
          <p:nvPr/>
        </p:nvSpPr>
        <p:spPr>
          <a:xfrm>
            <a:off x="9830750" y="4539518"/>
            <a:ext cx="2171754" cy="910165"/>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Nazrul </a:t>
            </a:r>
            <a:r>
              <a:rPr lang="en-US" sz="1600" dirty="0" err="1"/>
              <a:t>islam</a:t>
            </a:r>
            <a:endParaRPr lang="en-US" sz="1600" dirty="0"/>
          </a:p>
        </p:txBody>
      </p:sp>
      <p:sp>
        <p:nvSpPr>
          <p:cNvPr id="29" name="Text Placeholder 4">
            <a:extLst>
              <a:ext uri="{FF2B5EF4-FFF2-40B4-BE49-F238E27FC236}">
                <a16:creationId xmlns:a16="http://schemas.microsoft.com/office/drawing/2014/main" id="{92CBB8D9-EADC-4CD5-9AE9-0C56E60C9966}"/>
              </a:ext>
            </a:extLst>
          </p:cNvPr>
          <p:cNvSpPr txBox="1">
            <a:spLocks/>
          </p:cNvSpPr>
          <p:nvPr/>
        </p:nvSpPr>
        <p:spPr>
          <a:xfrm>
            <a:off x="7331480" y="5085716"/>
            <a:ext cx="2283472" cy="3651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 18192103062</a:t>
            </a:r>
          </a:p>
        </p:txBody>
      </p:sp>
      <p:sp>
        <p:nvSpPr>
          <p:cNvPr id="30" name="Text Placeholder 4">
            <a:extLst>
              <a:ext uri="{FF2B5EF4-FFF2-40B4-BE49-F238E27FC236}">
                <a16:creationId xmlns:a16="http://schemas.microsoft.com/office/drawing/2014/main" id="{952D33E4-D07F-45A1-AAD4-2474ACC570BE}"/>
              </a:ext>
            </a:extLst>
          </p:cNvPr>
          <p:cNvSpPr txBox="1">
            <a:spLocks/>
          </p:cNvSpPr>
          <p:nvPr/>
        </p:nvSpPr>
        <p:spPr>
          <a:xfrm>
            <a:off x="9788397" y="5073269"/>
            <a:ext cx="2283472" cy="3651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 18192103013</a:t>
            </a:r>
          </a:p>
        </p:txBody>
      </p:sp>
      <p:pic>
        <p:nvPicPr>
          <p:cNvPr id="36" name="Picture Placeholder 35">
            <a:extLst>
              <a:ext uri="{FF2B5EF4-FFF2-40B4-BE49-F238E27FC236}">
                <a16:creationId xmlns:a16="http://schemas.microsoft.com/office/drawing/2014/main" id="{037A9059-75A7-4DC2-AFF4-4F2B98BF721E}"/>
              </a:ext>
            </a:extLst>
          </p:cNvPr>
          <p:cNvPicPr>
            <a:picLocks noGrp="1" noChangeAspect="1"/>
          </p:cNvPicPr>
          <p:nvPr>
            <p:ph type="pic" sz="quarter" idx="17"/>
          </p:nvPr>
        </p:nvPicPr>
        <p:blipFill>
          <a:blip r:embed="rId2"/>
          <a:srcRect t="5556" b="5556"/>
          <a:stretch>
            <a:fillRect/>
          </a:stretch>
        </p:blipFill>
        <p:spPr>
          <a:xfrm>
            <a:off x="2521647" y="2392023"/>
            <a:ext cx="2128152" cy="2163666"/>
          </a:xfrm>
        </p:spPr>
      </p:pic>
      <p:pic>
        <p:nvPicPr>
          <p:cNvPr id="44" name="Picture Placeholder 43">
            <a:extLst>
              <a:ext uri="{FF2B5EF4-FFF2-40B4-BE49-F238E27FC236}">
                <a16:creationId xmlns:a16="http://schemas.microsoft.com/office/drawing/2014/main" id="{60111821-C9DB-42A9-9FC0-0727348B302D}"/>
              </a:ext>
            </a:extLst>
          </p:cNvPr>
          <p:cNvPicPr>
            <a:picLocks noGrp="1" noChangeAspect="1"/>
          </p:cNvPicPr>
          <p:nvPr>
            <p:ph type="pic" sz="quarter" idx="23"/>
          </p:nvPr>
        </p:nvPicPr>
        <p:blipFill>
          <a:blip r:embed="rId3"/>
          <a:srcRect t="12523" b="12523"/>
          <a:stretch>
            <a:fillRect/>
          </a:stretch>
        </p:blipFill>
        <p:spPr>
          <a:xfrm>
            <a:off x="7390229" y="2368520"/>
            <a:ext cx="2163666" cy="2163666"/>
          </a:xfrm>
        </p:spPr>
      </p:pic>
      <p:sp>
        <p:nvSpPr>
          <p:cNvPr id="45" name="Rectangle 44">
            <a:extLst>
              <a:ext uri="{FF2B5EF4-FFF2-40B4-BE49-F238E27FC236}">
                <a16:creationId xmlns:a16="http://schemas.microsoft.com/office/drawing/2014/main" id="{857C292C-382D-4035-A450-41D12EA9F701}"/>
              </a:ext>
            </a:extLst>
          </p:cNvPr>
          <p:cNvSpPr/>
          <p:nvPr/>
        </p:nvSpPr>
        <p:spPr>
          <a:xfrm>
            <a:off x="9830750" y="2368520"/>
            <a:ext cx="2171754" cy="215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Placeholder 14">
            <a:extLst>
              <a:ext uri="{FF2B5EF4-FFF2-40B4-BE49-F238E27FC236}">
                <a16:creationId xmlns:a16="http://schemas.microsoft.com/office/drawing/2014/main" id="{40AB4BA3-D3D6-4E8D-8F2C-4490307D4DAC}"/>
              </a:ext>
            </a:extLst>
          </p:cNvPr>
          <p:cNvPicPr>
            <a:picLocks noGrp="1" noChangeAspect="1"/>
          </p:cNvPicPr>
          <p:nvPr>
            <p:ph type="pic" sz="quarter" idx="20"/>
          </p:nvPr>
        </p:nvPicPr>
        <p:blipFill>
          <a:blip r:embed="rId4"/>
          <a:srcRect t="6141" b="6141"/>
          <a:stretch>
            <a:fillRect/>
          </a:stretch>
        </p:blipFill>
        <p:spPr>
          <a:xfrm>
            <a:off x="4945307" y="2393215"/>
            <a:ext cx="2163944" cy="2163944"/>
          </a:xfrm>
        </p:spPr>
      </p:pic>
      <p:pic>
        <p:nvPicPr>
          <p:cNvPr id="19" name="Picture Placeholder 18">
            <a:extLst>
              <a:ext uri="{FF2B5EF4-FFF2-40B4-BE49-F238E27FC236}">
                <a16:creationId xmlns:a16="http://schemas.microsoft.com/office/drawing/2014/main" id="{2FEE373C-811C-4FEB-A705-3062C3319598}"/>
              </a:ext>
            </a:extLst>
          </p:cNvPr>
          <p:cNvPicPr>
            <a:picLocks noGrp="1" noChangeAspect="1"/>
          </p:cNvPicPr>
          <p:nvPr>
            <p:ph type="pic" sz="quarter" idx="13"/>
          </p:nvPr>
        </p:nvPicPr>
        <p:blipFill>
          <a:blip r:embed="rId5"/>
          <a:srcRect t="8369" b="8369"/>
          <a:stretch>
            <a:fillRect/>
          </a:stretch>
        </p:blipFill>
        <p:spPr>
          <a:xfrm>
            <a:off x="133901" y="2368520"/>
            <a:ext cx="2172067" cy="2172067"/>
          </a:xfrm>
        </p:spPr>
      </p:pic>
    </p:spTree>
    <p:extLst>
      <p:ext uri="{BB962C8B-B14F-4D97-AF65-F5344CB8AC3E}">
        <p14:creationId xmlns:p14="http://schemas.microsoft.com/office/powerpoint/2010/main" val="344590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181956"/>
            <a:ext cx="5693664" cy="768096"/>
          </a:xfrm>
        </p:spPr>
        <p:txBody>
          <a:bodyPr/>
          <a:lstStyle/>
          <a:p>
            <a:r>
              <a:rPr lang="en-US" sz="2400" b="1" dirty="0">
                <a:solidFill>
                  <a:schemeClr val="accent6"/>
                </a:solidFill>
                <a:latin typeface="Arial Black" panose="020B0604020202020204" pitchFamily="34" charset="0"/>
                <a:ea typeface="Arial Regular" pitchFamily="34" charset="-122"/>
                <a:cs typeface="Arial Black" panose="020B0604020202020204" pitchFamily="34" charset="0"/>
              </a:rPr>
              <a:t>Content</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756024"/>
            <a:ext cx="5693664" cy="4369204"/>
          </a:xfrm>
        </p:spPr>
        <p:txBody>
          <a:bodyPr/>
          <a:lstStyle/>
          <a:p>
            <a:pPr marL="342900" indent="-342900">
              <a:buFont typeface="Wingdings" panose="05000000000000000000" pitchFamily="2" charset="2"/>
              <a:buChar char="q"/>
            </a:pPr>
            <a:r>
              <a:rPr lang="en-US" dirty="0"/>
              <a:t>Introduction​</a:t>
            </a:r>
          </a:p>
          <a:p>
            <a:pPr marL="690372" lvl="1" indent="-342900">
              <a:buFont typeface="Wingdings" panose="05000000000000000000" pitchFamily="2" charset="2"/>
              <a:buChar char="q"/>
            </a:pPr>
            <a:r>
              <a:rPr lang="en-US" dirty="0"/>
              <a:t>Motivation</a:t>
            </a:r>
          </a:p>
          <a:p>
            <a:pPr marL="690372" lvl="1" indent="-342900">
              <a:buFont typeface="Wingdings" panose="05000000000000000000" pitchFamily="2" charset="2"/>
              <a:buChar char="q"/>
            </a:pPr>
            <a:r>
              <a:rPr lang="en-US" dirty="0"/>
              <a:t>Objective</a:t>
            </a:r>
          </a:p>
          <a:p>
            <a:pPr marL="690372" lvl="1" indent="-342900">
              <a:buFont typeface="Wingdings" panose="05000000000000000000" pitchFamily="2" charset="2"/>
              <a:buChar char="q"/>
            </a:pPr>
            <a:r>
              <a:rPr lang="en-US" dirty="0"/>
              <a:t>Contribution</a:t>
            </a:r>
          </a:p>
          <a:p>
            <a:pPr marL="342900" indent="-342900">
              <a:buFont typeface="Wingdings" panose="05000000000000000000" pitchFamily="2" charset="2"/>
              <a:buChar char="q"/>
            </a:pPr>
            <a:r>
              <a:rPr lang="en-US" dirty="0"/>
              <a:t>Related Works</a:t>
            </a:r>
          </a:p>
          <a:p>
            <a:pPr marL="342900" indent="-342900">
              <a:buFont typeface="Wingdings" panose="05000000000000000000" pitchFamily="2" charset="2"/>
              <a:buChar char="q"/>
            </a:pPr>
            <a:r>
              <a:rPr lang="en-US" dirty="0"/>
              <a:t>​Dataset</a:t>
            </a:r>
          </a:p>
          <a:p>
            <a:pPr marL="342900" indent="-342900">
              <a:buFont typeface="Wingdings" panose="05000000000000000000" pitchFamily="2" charset="2"/>
              <a:buChar char="q"/>
            </a:pPr>
            <a:r>
              <a:rPr lang="en-US" dirty="0"/>
              <a:t>Challenges</a:t>
            </a:r>
          </a:p>
          <a:p>
            <a:pPr marL="342900" indent="-342900">
              <a:buFont typeface="Wingdings" panose="05000000000000000000" pitchFamily="2" charset="2"/>
              <a:buChar char="q"/>
            </a:pPr>
            <a:r>
              <a:rPr lang="en-US" dirty="0"/>
              <a:t>​Future Work</a:t>
            </a:r>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Introduction</a:t>
            </a:r>
          </a:p>
        </p:txBody>
      </p:sp>
    </p:spTree>
    <p:extLst>
      <p:ext uri="{BB962C8B-B14F-4D97-AF65-F5344CB8AC3E}">
        <p14:creationId xmlns:p14="http://schemas.microsoft.com/office/powerpoint/2010/main" val="880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10545" y="1594688"/>
            <a:ext cx="6766560" cy="768096"/>
          </a:xfrm>
        </p:spPr>
        <p:txBody>
          <a:bodyPr/>
          <a:lstStyle/>
          <a:p>
            <a:r>
              <a:rPr lang="en-US" sz="32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10545" y="2350258"/>
            <a:ext cx="8101082" cy="2700528"/>
          </a:xfrm>
        </p:spPr>
        <p:txBody>
          <a:bodyPr/>
          <a:lstStyle/>
          <a:p>
            <a:pPr algn="just"/>
            <a:r>
              <a:rPr lang="en-US" sz="1800" dirty="0"/>
              <a:t>In every day, People use transportation services to reach their destination place. That’s why road safety and parking area monitoring are essential in regular basis. So Some Agency and company need to  collect those data for their business plan. But there are huge Collection of Traffic or Parking area data that are very crucial and difficult to handle manually.  </a:t>
            </a:r>
          </a:p>
          <a:p>
            <a:pPr algn="just"/>
            <a:r>
              <a:rPr lang="en-US" sz="1800" dirty="0"/>
              <a:t>To overcome this situation there are different types of algorithm in Artificial Intelligence to make life easier.</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Vehicles classification using yolo</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itle 1">
            <a:extLst>
              <a:ext uri="{FF2B5EF4-FFF2-40B4-BE49-F238E27FC236}">
                <a16:creationId xmlns:a16="http://schemas.microsoft.com/office/drawing/2014/main" id="{018E4115-3F00-41B0-A01B-D9DC48CA197C}"/>
              </a:ext>
            </a:extLst>
          </p:cNvPr>
          <p:cNvSpPr txBox="1">
            <a:spLocks/>
          </p:cNvSpPr>
          <p:nvPr/>
        </p:nvSpPr>
        <p:spPr>
          <a:xfrm>
            <a:off x="4224528" y="1869123"/>
            <a:ext cx="676656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3200" dirty="0">
                <a:latin typeface="+mj-lt"/>
              </a:rPr>
              <a:t>Motivation</a:t>
            </a:r>
          </a:p>
        </p:txBody>
      </p:sp>
      <p:sp>
        <p:nvSpPr>
          <p:cNvPr id="16" name="Content Placeholder 2">
            <a:extLst>
              <a:ext uri="{FF2B5EF4-FFF2-40B4-BE49-F238E27FC236}">
                <a16:creationId xmlns:a16="http://schemas.microsoft.com/office/drawing/2014/main" id="{AF1F43DD-F06D-4EE5-9E98-B6CD1F5C553E}"/>
              </a:ext>
            </a:extLst>
          </p:cNvPr>
          <p:cNvSpPr txBox="1">
            <a:spLocks/>
          </p:cNvSpPr>
          <p:nvPr/>
        </p:nvSpPr>
        <p:spPr>
          <a:xfrm>
            <a:off x="4224528" y="2869587"/>
            <a:ext cx="6766560" cy="2700528"/>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1800" dirty="0"/>
          </a:p>
        </p:txBody>
      </p:sp>
      <p:sp>
        <p:nvSpPr>
          <p:cNvPr id="18" name="TextBox 17">
            <a:extLst>
              <a:ext uri="{FF2B5EF4-FFF2-40B4-BE49-F238E27FC236}">
                <a16:creationId xmlns:a16="http://schemas.microsoft.com/office/drawing/2014/main" id="{1C1BB1CE-30C8-4823-A646-F187006CFD21}"/>
              </a:ext>
            </a:extLst>
          </p:cNvPr>
          <p:cNvSpPr txBox="1"/>
          <p:nvPr/>
        </p:nvSpPr>
        <p:spPr>
          <a:xfrm>
            <a:off x="4106533" y="2379558"/>
            <a:ext cx="7332611" cy="3139321"/>
          </a:xfrm>
          <a:prstGeom prst="rect">
            <a:avLst/>
          </a:prstGeom>
          <a:noFill/>
        </p:spPr>
        <p:txBody>
          <a:bodyPr wrap="square">
            <a:spAutoFit/>
          </a:bodyPr>
          <a:lstStyle/>
          <a:p>
            <a:pPr algn="just"/>
            <a:r>
              <a:rPr lang="en-US" dirty="0">
                <a:solidFill>
                  <a:schemeClr val="accent6"/>
                </a:solidFill>
              </a:rPr>
              <a:t>Vehicle classification is an important task in various fields. But  our main goal is law enforcement and public safety.</a:t>
            </a:r>
          </a:p>
          <a:p>
            <a:pPr algn="just"/>
            <a:endParaRPr lang="en-US" dirty="0">
              <a:solidFill>
                <a:schemeClr val="accent6"/>
              </a:solidFill>
            </a:endParaRPr>
          </a:p>
          <a:p>
            <a:pPr marL="285750" indent="-285750" algn="just">
              <a:buFont typeface="Arial" panose="020B0604020202020204" pitchFamily="34" charset="0"/>
              <a:buChar char="•"/>
            </a:pPr>
            <a:r>
              <a:rPr lang="en-US" b="0" i="0" dirty="0">
                <a:solidFill>
                  <a:schemeClr val="accent6"/>
                </a:solidFill>
                <a:effectLst/>
              </a:rPr>
              <a:t>Vehicle classification can be used by law enforcement agencies to identify vehicles that may be involved in criminal activity.</a:t>
            </a:r>
          </a:p>
          <a:p>
            <a:pPr marL="285750" indent="-285750" algn="just">
              <a:buFont typeface="Arial" panose="020B0604020202020204" pitchFamily="34" charset="0"/>
              <a:buChar char="•"/>
            </a:pPr>
            <a:endParaRPr lang="en-US" b="0" i="0" dirty="0">
              <a:solidFill>
                <a:schemeClr val="accent6"/>
              </a:solidFill>
              <a:effectLst/>
            </a:endParaRPr>
          </a:p>
          <a:p>
            <a:pPr marL="285750" indent="-285750" algn="just">
              <a:buFont typeface="Arial" panose="020B0604020202020204" pitchFamily="34" charset="0"/>
              <a:buChar char="•"/>
            </a:pPr>
            <a:r>
              <a:rPr lang="en-US" dirty="0">
                <a:solidFill>
                  <a:schemeClr val="accent6"/>
                </a:solidFill>
              </a:rPr>
              <a:t>Vehicle counting can inform driver that which road is occupied with large number of vehicles and suggest a less busy road to driver</a:t>
            </a:r>
            <a:r>
              <a:rPr lang="en-US" b="0" i="0" dirty="0">
                <a:solidFill>
                  <a:schemeClr val="accent6"/>
                </a:solidFill>
                <a:effectLst/>
              </a:rPr>
              <a:t>.</a:t>
            </a:r>
          </a:p>
          <a:p>
            <a:pPr marL="285750" indent="-285750" algn="just">
              <a:buFont typeface="Arial" panose="020B0604020202020204" pitchFamily="34" charset="0"/>
              <a:buChar char="•"/>
            </a:pPr>
            <a:endParaRPr lang="en-US" dirty="0">
              <a:solidFill>
                <a:schemeClr val="accent6"/>
              </a:solidFill>
            </a:endParaRPr>
          </a:p>
          <a:p>
            <a:pPr marL="285750" indent="-285750" algn="just">
              <a:buFont typeface="Arial" panose="020B0604020202020204" pitchFamily="34" charset="0"/>
              <a:buChar char="•"/>
            </a:pPr>
            <a:r>
              <a:rPr lang="en-US" b="0" i="0" dirty="0">
                <a:solidFill>
                  <a:schemeClr val="accent6"/>
                </a:solidFill>
                <a:effectLst/>
              </a:rPr>
              <a:t>Vehicle classification can help identify overloading or overweight vehicles that may pose a safety risk on the road.</a:t>
            </a:r>
            <a:endParaRPr lang="en-US" dirty="0">
              <a:solidFill>
                <a:schemeClr val="accent6"/>
              </a:solidFill>
            </a:endParaRPr>
          </a:p>
        </p:txBody>
      </p:sp>
    </p:spTree>
    <p:extLst>
      <p:ext uri="{BB962C8B-B14F-4D97-AF65-F5344CB8AC3E}">
        <p14:creationId xmlns:p14="http://schemas.microsoft.com/office/powerpoint/2010/main" val="124805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3200" dirty="0"/>
              <a:t>Objective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044952"/>
            <a:ext cx="6766560" cy="2700528"/>
          </a:xfrm>
        </p:spPr>
        <p:txBody>
          <a:bodyPr/>
          <a:lstStyle/>
          <a:p>
            <a:pPr marL="285750" indent="-285750">
              <a:buFont typeface="Wingdings" panose="05000000000000000000" pitchFamily="2" charset="2"/>
              <a:buChar char="ü"/>
            </a:pPr>
            <a:r>
              <a:rPr lang="en-US" sz="1800" dirty="0"/>
              <a:t>Detect or Identify the vehicles type</a:t>
            </a:r>
          </a:p>
          <a:p>
            <a:pPr marL="285750" indent="-285750">
              <a:buFont typeface="Wingdings" panose="05000000000000000000" pitchFamily="2" charset="2"/>
              <a:buChar char="ü"/>
            </a:pPr>
            <a:r>
              <a:rPr lang="en-US" sz="1800" dirty="0"/>
              <a:t>Counting the Number of vehicles</a:t>
            </a:r>
          </a:p>
          <a:p>
            <a:pPr marL="285750" indent="-285750">
              <a:buFont typeface="Wingdings" panose="05000000000000000000" pitchFamily="2" charset="2"/>
              <a:buChar char="ü"/>
            </a:pPr>
            <a:r>
              <a:rPr lang="en-US" sz="1800" dirty="0"/>
              <a:t>Inform about the traffic Condition</a:t>
            </a:r>
          </a:p>
          <a:p>
            <a:pPr marL="285750" indent="-285750">
              <a:buFont typeface="Wingdings" panose="05000000000000000000" pitchFamily="2" charset="2"/>
              <a:buChar char="ü"/>
            </a:pPr>
            <a:r>
              <a:rPr lang="en-US" sz="1800" dirty="0"/>
              <a:t>In and Out Information about vehicles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Vehicles classification using yolo</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87162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sz="3600" dirty="0"/>
              <a:t>Contribution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Vehicles classification using yolo</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34228" y="2646040"/>
            <a:ext cx="6766560" cy="2700528"/>
          </a:xfrm>
        </p:spPr>
        <p:txBody>
          <a:bodyPr/>
          <a:lstStyle/>
          <a:p>
            <a:pPr marL="285750" indent="-285750">
              <a:buFont typeface="Wingdings" panose="05000000000000000000" pitchFamily="2" charset="2"/>
              <a:buChar char="ü"/>
            </a:pPr>
            <a:r>
              <a:rPr lang="en-US" sz="1800" dirty="0"/>
              <a:t>Analyze Existing Paper about Object detection</a:t>
            </a:r>
          </a:p>
          <a:p>
            <a:pPr marL="285750" indent="-285750">
              <a:buFont typeface="Wingdings" panose="05000000000000000000" pitchFamily="2" charset="2"/>
              <a:buChar char="ü"/>
            </a:pPr>
            <a:r>
              <a:rPr lang="en-US" sz="1800" dirty="0"/>
              <a:t>Research about Yolo Pre-trained Model</a:t>
            </a:r>
          </a:p>
          <a:p>
            <a:pPr marL="285750" indent="-285750">
              <a:buFont typeface="Wingdings" panose="05000000000000000000" pitchFamily="2" charset="2"/>
              <a:buChar char="ü"/>
            </a:pPr>
            <a:r>
              <a:rPr lang="en-US" sz="1800" dirty="0"/>
              <a:t>Trained and Detect vehicles Using COCO/Darknet Dataset</a:t>
            </a:r>
          </a:p>
          <a:p>
            <a:pPr marL="285750" indent="-285750">
              <a:buFont typeface="Wingdings" panose="05000000000000000000" pitchFamily="2" charset="2"/>
              <a:buChar char="ü"/>
            </a:pPr>
            <a:r>
              <a:rPr lang="en-US" sz="1800" dirty="0"/>
              <a:t>Implement Yolo-v8 Algorithm to detect Vehicles Types</a:t>
            </a:r>
          </a:p>
          <a:p>
            <a:pPr marL="285750" indent="-285750">
              <a:buFont typeface="Wingdings" panose="05000000000000000000" pitchFamily="2" charset="2"/>
              <a:buChar char="ü"/>
            </a:pPr>
            <a:r>
              <a:rPr lang="en-US" sz="1800" dirty="0"/>
              <a:t>Deep Sort Implemented for Vehicles counting</a:t>
            </a:r>
          </a:p>
          <a:p>
            <a:endParaRPr lang="en-US" sz="1800" dirty="0"/>
          </a:p>
        </p:txBody>
      </p:sp>
    </p:spTree>
    <p:extLst>
      <p:ext uri="{BB962C8B-B14F-4D97-AF65-F5344CB8AC3E}">
        <p14:creationId xmlns:p14="http://schemas.microsoft.com/office/powerpoint/2010/main" val="215030471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{CEDF06B1-589D-464C-8BD5-D2634D42AA12}tf78438558_win32</Template>
  <TotalTime>217</TotalTime>
  <Words>1378</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Merriweather</vt:lpstr>
      <vt:lpstr>Sabon Next LT</vt:lpstr>
      <vt:lpstr>Wingdings</vt:lpstr>
      <vt:lpstr>Office Theme</vt:lpstr>
      <vt:lpstr>Vehicle classification using Yolo</vt:lpstr>
      <vt:lpstr>PowerPoint Presentation</vt:lpstr>
      <vt:lpstr>OUR TEAM</vt:lpstr>
      <vt:lpstr>Content</vt:lpstr>
      <vt:lpstr>Introduction</vt:lpstr>
      <vt:lpstr>Introduction</vt:lpstr>
      <vt:lpstr>PowerPoint Presentation</vt:lpstr>
      <vt:lpstr>Objective</vt:lpstr>
      <vt:lpstr>Contribution</vt:lpstr>
      <vt:lpstr>Related Works</vt:lpstr>
      <vt:lpstr>PowerPoint Presentation</vt:lpstr>
      <vt:lpstr>PowerPoint Presentation</vt:lpstr>
      <vt:lpstr>PowerPoint Presentation</vt:lpstr>
      <vt:lpstr>Dataset</vt:lpstr>
      <vt:lpstr>Dataset</vt:lpstr>
      <vt:lpstr>Challenges</vt:lpstr>
      <vt:lpstr>Challenges</vt:lpstr>
      <vt:lpstr>Conclusion  &amp; Future Work</vt:lpstr>
      <vt:lpstr>Conclusion</vt:lpstr>
      <vt:lpstr>Future Work</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classification using Yolo</dc:title>
  <dc:subject/>
  <dc:creator>User</dc:creator>
  <cp:lastModifiedBy>User</cp:lastModifiedBy>
  <cp:revision>13</cp:revision>
  <dcterms:created xsi:type="dcterms:W3CDTF">2023-02-28T14:15:50Z</dcterms:created>
  <dcterms:modified xsi:type="dcterms:W3CDTF">2023-03-01T06:25:46Z</dcterms:modified>
</cp:coreProperties>
</file>