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71" r:id="rId4"/>
    <p:sldId id="379" r:id="rId5"/>
    <p:sldId id="353" r:id="rId6"/>
    <p:sldId id="381" r:id="rId7"/>
    <p:sldId id="382" r:id="rId8"/>
    <p:sldId id="384" r:id="rId9"/>
    <p:sldId id="385" r:id="rId10"/>
    <p:sldId id="395" r:id="rId11"/>
    <p:sldId id="39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8444" autoAdjust="0"/>
  </p:normalViewPr>
  <p:slideViewPr>
    <p:cSldViewPr>
      <p:cViewPr varScale="1">
        <p:scale>
          <a:sx n="115" d="100"/>
          <a:sy n="115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45725C-E886-45D0-A019-8AA48D150B1F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80456D-02D6-43C9-A43A-E65BAA7B4F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3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DA50-B273-46CD-BC68-A13CE00560AA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0874-7950-488F-B427-6643C0A1D7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7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FB08A-59FD-46BB-BB22-F1A2CF6F0231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ED914-31DF-425F-8763-89554CB8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03F28-C880-4F3D-B7E8-79E7A1A33610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10FB-B393-41EF-9092-78709A2D82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27D84-A18B-45C0-B0A0-A85B745E7C74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C4365-1C04-4C26-B623-C73A19D377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23D88-4A15-4494-8980-ECDE59C1A758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58F-C995-44BC-92C0-3646A5E676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2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4231-11E9-4B02-A4BD-57ED24A33F4A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59F4-6CF1-4750-B408-05278DC6BE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6C1-A27F-4A2D-B607-F0B13EDCAD72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C9330-04E9-4161-8161-FD12F7BD5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2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9FF61-FC58-46ED-BC32-CFB7134F0B5D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E4B83-559A-4E62-B461-40CED1860A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BA23-A7E6-436A-A0A5-7574F189ACC0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90244-B48C-4007-8516-2A5214EB2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2F47-B2FA-4E49-92B7-E321A6D9C2B7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FD0F2-45C0-4061-808C-6D120DBB4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E07C-0BED-43E3-B46F-EA15281FC03F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AE1EA-4393-4B96-925D-199B72C964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DE73AE8-AD01-49B4-A4E6-287FF13278A0}" type="datetimeFigureOut">
              <a:rPr lang="ru-RU"/>
              <a:pPr>
                <a:defRPr/>
              </a:pPr>
              <a:t>12.07.2014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BAB5EE8-A464-4E3C-96D9-D757BC8034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1" r:id="rId2"/>
    <p:sldLayoutId id="2147483997" r:id="rId3"/>
    <p:sldLayoutId id="2147483992" r:id="rId4"/>
    <p:sldLayoutId id="2147483993" r:id="rId5"/>
    <p:sldLayoutId id="2147483994" r:id="rId6"/>
    <p:sldLayoutId id="2147483998" r:id="rId7"/>
    <p:sldLayoutId id="2147483999" r:id="rId8"/>
    <p:sldLayoutId id="2147484000" r:id="rId9"/>
    <p:sldLayoutId id="2147483995" r:id="rId10"/>
    <p:sldLayoutId id="21474840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Cookie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61248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– 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791542"/>
          </a:xfrm>
        </p:spPr>
        <p:txBody>
          <a:bodyPr/>
          <a:lstStyle/>
          <a:p>
            <a:pPr eaLnBrk="1" hangingPunct="1"/>
            <a:r>
              <a:rPr lang="ru-RU" dirty="0" smtClean="0"/>
              <a:t>Использование с</a:t>
            </a:r>
            <a:r>
              <a:rPr lang="en-US" dirty="0" err="1" smtClean="0"/>
              <a:t>ookie</a:t>
            </a:r>
            <a:endParaRPr lang="en-US" dirty="0" smtClean="0"/>
          </a:p>
          <a:p>
            <a:pPr lvl="1" eaLnBrk="1" hangingPunct="1"/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273" y="234888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Посмотрите в браузере демонстрационный пример </a:t>
            </a:r>
            <a:r>
              <a:rPr lang="en-US" sz="2400" b="1" dirty="0" err="1" smtClean="0"/>
              <a:t>localhost</a:t>
            </a:r>
            <a:r>
              <a:rPr lang="ru-RU" sz="2400" b="1" dirty="0" smtClean="0"/>
              <a:t>/</a:t>
            </a:r>
            <a:r>
              <a:rPr lang="en-US" sz="2400" b="1" dirty="0" smtClean="0"/>
              <a:t>topic-1/cookie-</a:t>
            </a:r>
            <a:r>
              <a:rPr lang="en-US" sz="2400" b="1" dirty="0" err="1" smtClean="0"/>
              <a:t>result.php</a:t>
            </a:r>
            <a:endParaRPr lang="ru-RU" sz="2400" b="1" dirty="0" smtClean="0"/>
          </a:p>
          <a:p>
            <a:endParaRPr lang="en-US" sz="2400" dirty="0" smtClean="0"/>
          </a:p>
          <a:p>
            <a:r>
              <a:rPr lang="ru-RU" sz="2400" dirty="0" smtClean="0"/>
              <a:t>Откройте файл</a:t>
            </a:r>
            <a:r>
              <a:rPr lang="en-US" sz="2400" dirty="0" smtClean="0"/>
              <a:t> </a:t>
            </a:r>
            <a:r>
              <a:rPr lang="ru-RU" sz="2400" dirty="0" smtClean="0"/>
              <a:t>в редакторе </a:t>
            </a:r>
            <a:r>
              <a:rPr lang="ru-RU" sz="2400" b="1" dirty="0"/>
              <a:t>/</a:t>
            </a:r>
            <a:r>
              <a:rPr lang="en-US" sz="2400" b="1" dirty="0" smtClean="0"/>
              <a:t>topic-1/</a:t>
            </a:r>
            <a:r>
              <a:rPr lang="en-US" sz="2400" b="1" dirty="0" err="1" smtClean="0"/>
              <a:t>cookie.php</a:t>
            </a:r>
            <a:endParaRPr lang="ru-RU" sz="2400" b="1" dirty="0" smtClean="0"/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rgbClr val="FF0000"/>
                </a:solidFill>
              </a:rPr>
              <a:t>Выполните задания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ru-RU" sz="2400" dirty="0" smtClean="0"/>
              <a:t>Демонстрационные примеры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form-cookie-1.php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form-cookie-2.php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form-</a:t>
            </a:r>
            <a:r>
              <a:rPr lang="en-US" sz="2400" dirty="0" err="1" smtClean="0"/>
              <a:t>post.php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Что такое </a:t>
            </a:r>
            <a:r>
              <a:rPr lang="en-US" dirty="0" smtClean="0"/>
              <a:t>Cookie</a:t>
            </a:r>
            <a:r>
              <a:rPr lang="ru-RU" dirty="0" smtClean="0"/>
              <a:t>?</a:t>
            </a:r>
          </a:p>
          <a:p>
            <a:pPr eaLnBrk="1" hangingPunct="1"/>
            <a:r>
              <a:rPr lang="ru-RU" dirty="0" smtClean="0"/>
              <a:t>Параметры </a:t>
            </a:r>
            <a:r>
              <a:rPr lang="en-US" dirty="0" smtClean="0"/>
              <a:t>cookie</a:t>
            </a:r>
          </a:p>
          <a:p>
            <a:pPr eaLnBrk="1" hangingPunct="1"/>
            <a:r>
              <a:rPr lang="ru-RU" dirty="0" smtClean="0"/>
              <a:t>Типы </a:t>
            </a:r>
            <a:r>
              <a:rPr lang="en-US" dirty="0" smtClean="0"/>
              <a:t>cookie</a:t>
            </a:r>
          </a:p>
          <a:p>
            <a:pPr lvl="1" eaLnBrk="1" hangingPunct="1"/>
            <a:r>
              <a:rPr lang="ru-RU" dirty="0" smtClean="0"/>
              <a:t>Временные</a:t>
            </a:r>
          </a:p>
          <a:p>
            <a:pPr lvl="1" eaLnBrk="1" hangingPunct="1"/>
            <a:r>
              <a:rPr lang="ru-RU" dirty="0" smtClean="0"/>
              <a:t>Постоянные</a:t>
            </a:r>
          </a:p>
          <a:p>
            <a:pPr eaLnBrk="1" hangingPunct="1"/>
            <a:r>
              <a:rPr lang="ru-RU" dirty="0" smtClean="0"/>
              <a:t>Создание </a:t>
            </a:r>
            <a:r>
              <a:rPr lang="en-US" dirty="0" smtClean="0"/>
              <a:t>cookie</a:t>
            </a:r>
          </a:p>
          <a:p>
            <a:pPr eaLnBrk="1" hangingPunct="1"/>
            <a:r>
              <a:rPr lang="ru-RU" dirty="0" smtClean="0"/>
              <a:t>Чтение </a:t>
            </a:r>
            <a:r>
              <a:rPr lang="en-US" dirty="0" smtClean="0"/>
              <a:t>cookie</a:t>
            </a:r>
            <a:endParaRPr lang="ru-RU" dirty="0" smtClean="0"/>
          </a:p>
          <a:p>
            <a:pPr eaLnBrk="1" hangingPunct="1"/>
            <a:r>
              <a:rPr lang="ru-RU" dirty="0" smtClean="0"/>
              <a:t>Удаление </a:t>
            </a:r>
            <a:r>
              <a:rPr lang="en-US" dirty="0" smtClean="0"/>
              <a:t>cookie</a:t>
            </a:r>
            <a:endParaRPr lang="ru-RU" dirty="0" smtClean="0"/>
          </a:p>
          <a:p>
            <a:pPr eaLnBrk="1" hangingPunct="1"/>
            <a:r>
              <a:rPr lang="ru-RU" dirty="0" smtClean="0"/>
              <a:t>Сохранение массивов в </a:t>
            </a:r>
            <a:r>
              <a:rPr lang="en-US" dirty="0" smtClean="0"/>
              <a:t>cookie</a:t>
            </a:r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Cookie</a:t>
            </a:r>
            <a:r>
              <a:rPr lang="ru-RU" smtClean="0"/>
              <a:t>?</a:t>
            </a:r>
          </a:p>
          <a:p>
            <a:pPr eaLnBrk="1" hangingPunct="1"/>
            <a:r>
              <a:rPr lang="ru-RU" smtClean="0"/>
              <a:t>Параметры </a:t>
            </a:r>
            <a:r>
              <a:rPr lang="en-US" smtClean="0"/>
              <a:t>cookie</a:t>
            </a:r>
          </a:p>
          <a:p>
            <a:pPr eaLnBrk="1" hangingPunct="1"/>
            <a:r>
              <a:rPr lang="ru-RU" smtClean="0"/>
              <a:t>Типы </a:t>
            </a:r>
            <a:r>
              <a:rPr lang="en-US" smtClean="0"/>
              <a:t>cookie</a:t>
            </a:r>
          </a:p>
          <a:p>
            <a:pPr lvl="1" eaLnBrk="1" hangingPunct="1"/>
            <a:r>
              <a:rPr lang="ru-RU" smtClean="0"/>
              <a:t>Временные</a:t>
            </a:r>
          </a:p>
          <a:p>
            <a:pPr lvl="1" eaLnBrk="1" hangingPunct="1"/>
            <a:r>
              <a:rPr lang="ru-RU" smtClean="0"/>
              <a:t>Постоянные</a:t>
            </a:r>
          </a:p>
          <a:p>
            <a:pPr eaLnBrk="1" hangingPunct="1"/>
            <a:r>
              <a:rPr lang="ru-RU" smtClean="0"/>
              <a:t>Создание </a:t>
            </a:r>
            <a:r>
              <a:rPr lang="en-US" smtClean="0"/>
              <a:t>cookie</a:t>
            </a:r>
          </a:p>
          <a:p>
            <a:pPr eaLnBrk="1" hangingPunct="1"/>
            <a:r>
              <a:rPr lang="ru-RU" smtClean="0"/>
              <a:t>Чтение </a:t>
            </a:r>
            <a:r>
              <a:rPr lang="en-US" smtClean="0"/>
              <a:t>cookie</a:t>
            </a:r>
            <a:endParaRPr lang="ru-RU" smtClean="0"/>
          </a:p>
          <a:p>
            <a:pPr eaLnBrk="1" hangingPunct="1"/>
            <a:r>
              <a:rPr lang="ru-RU" smtClean="0"/>
              <a:t>Удаление </a:t>
            </a:r>
            <a:r>
              <a:rPr lang="en-US" smtClean="0"/>
              <a:t>cookie</a:t>
            </a:r>
            <a:endParaRPr lang="ru-RU" smtClean="0"/>
          </a:p>
          <a:p>
            <a:pPr eaLnBrk="1" hangingPunct="1"/>
            <a:r>
              <a:rPr lang="ru-RU" smtClean="0"/>
              <a:t>Сохранение массивов в </a:t>
            </a:r>
            <a:r>
              <a:rPr lang="en-US" smtClean="0"/>
              <a:t>cookie</a:t>
            </a:r>
          </a:p>
          <a:p>
            <a:pPr lvl="1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как это работает?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5" name="Picture 16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212975"/>
            <a:ext cx="17287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Группа 17"/>
          <p:cNvGrpSpPr>
            <a:grpSpLocks/>
          </p:cNvGrpSpPr>
          <p:nvPr/>
        </p:nvGrpSpPr>
        <p:grpSpPr bwMode="auto">
          <a:xfrm>
            <a:off x="5911850" y="2122488"/>
            <a:ext cx="1400175" cy="1662112"/>
            <a:chOff x="6282812" y="1420658"/>
            <a:chExt cx="1400296" cy="1662436"/>
          </a:xfrm>
        </p:grpSpPr>
        <p:grpSp>
          <p:nvGrpSpPr>
            <p:cNvPr id="10264" name="Group 4"/>
            <p:cNvGrpSpPr>
              <a:grpSpLocks/>
            </p:cNvGrpSpPr>
            <p:nvPr/>
          </p:nvGrpSpPr>
          <p:grpSpPr bwMode="auto">
            <a:xfrm>
              <a:off x="6290446" y="1420658"/>
              <a:ext cx="1041400" cy="1225550"/>
              <a:chOff x="883" y="2217"/>
              <a:chExt cx="656" cy="772"/>
            </a:xfrm>
          </p:grpSpPr>
          <p:pic>
            <p:nvPicPr>
              <p:cNvPr id="1026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" y="2217"/>
                <a:ext cx="656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7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" y="2558"/>
                <a:ext cx="369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16"/>
            <p:cNvSpPr txBox="1">
              <a:spLocks noChangeArrowheads="1"/>
            </p:cNvSpPr>
            <p:nvPr/>
          </p:nvSpPr>
          <p:spPr bwMode="auto">
            <a:xfrm>
              <a:off x="6282812" y="2713135"/>
              <a:ext cx="1400296" cy="36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+mn-lt"/>
                </a:rPr>
                <a:t>www.site.ru</a:t>
              </a:r>
              <a:endParaRPr lang="ru-RU" dirty="0" smtClean="0">
                <a:latin typeface="+mn-lt"/>
              </a:endParaRPr>
            </a:p>
          </p:txBody>
        </p:sp>
      </p:grp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4719638"/>
            <a:ext cx="4857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5780088"/>
            <a:ext cx="4857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5" descr="fd00927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3673475"/>
            <a:ext cx="5302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 descr="arrow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235">
            <a:off x="3949700" y="4930775"/>
            <a:ext cx="165576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75" descr="fd00927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4503738"/>
            <a:ext cx="5302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17813" y="4954588"/>
            <a:ext cx="184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err="1" smtClean="0">
                <a:latin typeface="+mn-lt"/>
              </a:rPr>
              <a:t>UserName</a:t>
            </a:r>
            <a:r>
              <a:rPr lang="en-US" dirty="0" smtClean="0">
                <a:latin typeface="+mn-lt"/>
              </a:rPr>
              <a:t>=</a:t>
            </a:r>
            <a:r>
              <a:rPr lang="ru-RU" dirty="0" smtClean="0">
                <a:latin typeface="+mn-lt"/>
              </a:rPr>
              <a:t>Вася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81775" y="4957763"/>
            <a:ext cx="1239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+mn-lt"/>
              </a:rPr>
              <a:t>page1.php</a:t>
            </a:r>
            <a:endParaRPr lang="ru-RU" dirty="0" smtClean="0">
              <a:latin typeface="+mn-lt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72250" y="6081713"/>
            <a:ext cx="1241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+mn-lt"/>
              </a:rPr>
              <a:t>page2.php</a:t>
            </a:r>
            <a:endParaRPr lang="ru-RU" dirty="0" smtClean="0">
              <a:latin typeface="+mn-lt"/>
            </a:endParaRP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4968875" y="1700213"/>
            <a:ext cx="330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ru-RU" dirty="0" smtClean="0">
                <a:latin typeface="+mn-lt"/>
              </a:rPr>
              <a:t>Я сервер – ничего не помню </a:t>
            </a:r>
            <a:r>
              <a:rPr lang="ru-RU" dirty="0" smtClean="0">
                <a:latin typeface="+mn-lt"/>
                <a:sym typeface="Wingdings" pitchFamily="2" charset="2"/>
              </a:rPr>
              <a:t></a:t>
            </a:r>
            <a:endParaRPr lang="ru-RU" dirty="0" smtClean="0">
              <a:latin typeface="+mn-lt"/>
            </a:endParaRPr>
          </a:p>
        </p:txBody>
      </p:sp>
      <p:grpSp>
        <p:nvGrpSpPr>
          <p:cNvPr id="20" name="Группа 30"/>
          <p:cNvGrpSpPr>
            <a:grpSpLocks/>
          </p:cNvGrpSpPr>
          <p:nvPr/>
        </p:nvGrpSpPr>
        <p:grpSpPr bwMode="auto">
          <a:xfrm>
            <a:off x="3395663" y="2703513"/>
            <a:ext cx="2030412" cy="682625"/>
            <a:chOff x="3201988" y="1523282"/>
            <a:chExt cx="2031133" cy="681756"/>
          </a:xfrm>
        </p:grpSpPr>
        <p:pic>
          <p:nvPicPr>
            <p:cNvPr id="10262" name="Picture 20" descr="arrow0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988" y="1889125"/>
              <a:ext cx="1691984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3230573" y="1523282"/>
              <a:ext cx="2002548" cy="3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ru-RU" dirty="0" smtClean="0">
                  <a:latin typeface="+mn-lt"/>
                </a:rPr>
                <a:t>Меня зовут Вася</a:t>
              </a:r>
            </a:p>
          </p:txBody>
        </p:sp>
      </p:grpSp>
      <p:grpSp>
        <p:nvGrpSpPr>
          <p:cNvPr id="23" name="Группа 31"/>
          <p:cNvGrpSpPr>
            <a:grpSpLocks/>
          </p:cNvGrpSpPr>
          <p:nvPr/>
        </p:nvGrpSpPr>
        <p:grpSpPr bwMode="auto">
          <a:xfrm>
            <a:off x="3444875" y="2057400"/>
            <a:ext cx="1828800" cy="682625"/>
            <a:chOff x="3201988" y="1523282"/>
            <a:chExt cx="1829450" cy="681756"/>
          </a:xfrm>
        </p:grpSpPr>
        <p:pic>
          <p:nvPicPr>
            <p:cNvPr id="10260" name="Picture 20" descr="arrow0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01988" y="1889125"/>
              <a:ext cx="1691984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6"/>
            <p:cNvSpPr txBox="1">
              <a:spLocks noChangeArrowheads="1"/>
            </p:cNvSpPr>
            <p:nvPr/>
          </p:nvSpPr>
          <p:spPr bwMode="auto">
            <a:xfrm>
              <a:off x="3230573" y="1523282"/>
              <a:ext cx="1800865" cy="36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ru-RU" dirty="0" smtClean="0">
                  <a:latin typeface="+mn-lt"/>
                </a:rPr>
                <a:t>Как тебя зовут?</a:t>
              </a:r>
            </a:p>
          </p:txBody>
        </p:sp>
      </p:grpSp>
      <p:grpSp>
        <p:nvGrpSpPr>
          <p:cNvPr id="26" name="Группа 34"/>
          <p:cNvGrpSpPr>
            <a:grpSpLocks/>
          </p:cNvGrpSpPr>
          <p:nvPr/>
        </p:nvGrpSpPr>
        <p:grpSpPr bwMode="auto">
          <a:xfrm>
            <a:off x="3403600" y="3370263"/>
            <a:ext cx="2022475" cy="681037"/>
            <a:chOff x="3201988" y="1523282"/>
            <a:chExt cx="2021435" cy="681756"/>
          </a:xfrm>
        </p:grpSpPr>
        <p:pic>
          <p:nvPicPr>
            <p:cNvPr id="10258" name="Picture 20" descr="arrow0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01988" y="1889125"/>
              <a:ext cx="1691984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6"/>
            <p:cNvSpPr txBox="1">
              <a:spLocks noChangeArrowheads="1"/>
            </p:cNvSpPr>
            <p:nvPr/>
          </p:nvSpPr>
          <p:spPr bwMode="auto">
            <a:xfrm>
              <a:off x="3230548" y="1523282"/>
              <a:ext cx="1992875" cy="370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latin typeface="+mn-lt"/>
                </a:rPr>
                <a:t>UserName</a:t>
              </a:r>
              <a:r>
                <a:rPr lang="en-US" dirty="0" smtClean="0">
                  <a:latin typeface="+mn-lt"/>
                </a:rPr>
                <a:t>=</a:t>
              </a:r>
              <a:r>
                <a:rPr lang="ru-RU" dirty="0" smtClean="0">
                  <a:latin typeface="+mn-lt"/>
                </a:rPr>
                <a:t>Вася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92850" y="5507038"/>
            <a:ext cx="152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ru-RU" dirty="0" smtClean="0">
                <a:latin typeface="+mn-lt"/>
              </a:rPr>
              <a:t>Привет Вася!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в запросах и ответах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grpSp>
        <p:nvGrpSpPr>
          <p:cNvPr id="11267" name="Группа 2"/>
          <p:cNvGrpSpPr>
            <a:grpSpLocks/>
          </p:cNvGrpSpPr>
          <p:nvPr/>
        </p:nvGrpSpPr>
        <p:grpSpPr bwMode="auto">
          <a:xfrm>
            <a:off x="971550" y="1544638"/>
            <a:ext cx="7140575" cy="1524000"/>
            <a:chOff x="971550" y="1797050"/>
            <a:chExt cx="7140575" cy="1524179"/>
          </a:xfrm>
        </p:grpSpPr>
        <p:sp>
          <p:nvSpPr>
            <p:cNvPr id="11274" name="Text Box 3"/>
            <p:cNvSpPr txBox="1">
              <a:spLocks noChangeArrowheads="1"/>
            </p:cNvSpPr>
            <p:nvPr/>
          </p:nvSpPr>
          <p:spPr bwMode="auto">
            <a:xfrm>
              <a:off x="971550" y="1797050"/>
              <a:ext cx="69834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noProof="1">
                  <a:solidFill>
                    <a:srgbClr val="336600"/>
                  </a:solidFill>
                  <a:latin typeface="Courier New" pitchFamily="49" charset="0"/>
                </a:rPr>
                <a:t>GET /folder/index.php?name=</a:t>
              </a:r>
              <a:r>
                <a:rPr lang="ru-RU" sz="2000" b="1" noProof="1">
                  <a:solidFill>
                    <a:srgbClr val="336600"/>
                  </a:solidFill>
                  <a:latin typeface="Courier New" pitchFamily="49" charset="0"/>
                </a:rPr>
                <a:t>Вася</a:t>
              </a:r>
              <a:r>
                <a:rPr lang="en-US" sz="2000" b="1" noProof="1">
                  <a:solidFill>
                    <a:srgbClr val="336600"/>
                  </a:solidFill>
                  <a:latin typeface="Courier New" pitchFamily="49" charset="0"/>
                </a:rPr>
                <a:t> HTTP/1.1 </a:t>
              </a:r>
              <a:r>
                <a:rPr lang="en-US" sz="2000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</p:txBody>
        </p:sp>
        <p:sp>
          <p:nvSpPr>
            <p:cNvPr id="11275" name="Text Box 4"/>
            <p:cNvSpPr txBox="1">
              <a:spLocks noChangeArrowheads="1"/>
            </p:cNvSpPr>
            <p:nvPr/>
          </p:nvSpPr>
          <p:spPr bwMode="auto">
            <a:xfrm>
              <a:off x="971550" y="2120900"/>
              <a:ext cx="714057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</a:rPr>
                <a:t>Host: www.specialist.ru </a:t>
              </a:r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…</a:t>
              </a:r>
            </a:p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User-Agent: Mozilla 4.0 (compatible; MSIE 6.1,…) </a:t>
              </a:r>
              <a:r>
                <a:rPr lang="en-US" b="1" noProof="1">
                  <a:solidFill>
                    <a:srgbClr val="336600"/>
                  </a:solidFill>
                  <a:latin typeface="Arial Narrow" pitchFamily="34" charset="0"/>
                  <a:sym typeface="Wingdings" pitchFamily="2" charset="2"/>
                </a:rPr>
                <a:t></a:t>
              </a:r>
              <a:endParaRPr lang="en-US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endParaRPr>
            </a:p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Arial Narrow" pitchFamily="34" charset="0"/>
                  <a:sym typeface="Wingdings" pitchFamily="2" charset="2"/>
                </a:rPr>
                <a:t></a:t>
              </a:r>
            </a:p>
          </p:txBody>
        </p:sp>
      </p:grpSp>
      <p:grpSp>
        <p:nvGrpSpPr>
          <p:cNvPr id="11268" name="Группа 7"/>
          <p:cNvGrpSpPr>
            <a:grpSpLocks/>
          </p:cNvGrpSpPr>
          <p:nvPr/>
        </p:nvGrpSpPr>
        <p:grpSpPr bwMode="auto">
          <a:xfrm>
            <a:off x="971550" y="3186113"/>
            <a:ext cx="7096125" cy="2043112"/>
            <a:chOff x="971550" y="4221088"/>
            <a:chExt cx="7096125" cy="2043251"/>
          </a:xfrm>
        </p:grpSpPr>
        <p:sp>
          <p:nvSpPr>
            <p:cNvPr id="11272" name="Text Box 5"/>
            <p:cNvSpPr txBox="1">
              <a:spLocks noChangeArrowheads="1"/>
            </p:cNvSpPr>
            <p:nvPr/>
          </p:nvSpPr>
          <p:spPr bwMode="auto">
            <a:xfrm>
              <a:off x="971550" y="4221088"/>
              <a:ext cx="69834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noProof="1">
                  <a:solidFill>
                    <a:srgbClr val="A50021"/>
                  </a:solidFill>
                  <a:latin typeface="Courier New" pitchFamily="49" charset="0"/>
                </a:rPr>
                <a:t>HTTP/1.1 200 OK </a:t>
              </a:r>
              <a:r>
                <a:rPr lang="en-US" sz="2000" b="1" noProof="1">
                  <a:solidFill>
                    <a:srgbClr val="A50021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971550" y="4510013"/>
              <a:ext cx="709612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noProof="1">
                  <a:solidFill>
                    <a:srgbClr val="A50021"/>
                  </a:solidFill>
                  <a:latin typeface="Courier New" pitchFamily="49" charset="0"/>
                </a:rPr>
                <a:t>Server: Microsoft IIS 6 </a:t>
              </a:r>
              <a:r>
                <a:rPr lang="en-US" b="1" noProof="1">
                  <a:solidFill>
                    <a:srgbClr val="A50021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  <a:p>
              <a:pPr eaLnBrk="1" hangingPunct="1"/>
              <a:r>
                <a:rPr lang="en-US" b="1" noProof="1">
                  <a:solidFill>
                    <a:srgbClr val="A50021"/>
                  </a:solidFill>
                  <a:latin typeface="Courier New" pitchFamily="49" charset="0"/>
                  <a:sym typeface="Wingdings" pitchFamily="2" charset="2"/>
                </a:rPr>
                <a:t>…</a:t>
              </a:r>
              <a:endParaRPr lang="en-US" b="1" noProof="1">
                <a:solidFill>
                  <a:srgbClr val="A50021"/>
                </a:solidFill>
                <a:latin typeface="Arial Narrow" pitchFamily="34" charset="0"/>
                <a:sym typeface="Wingdings" pitchFamily="2" charset="2"/>
              </a:endParaRPr>
            </a:p>
            <a:p>
              <a:pPr eaLnBrk="1" hangingPunct="1"/>
              <a:r>
                <a:rPr lang="en-US" b="1" noProof="1">
                  <a:solidFill>
                    <a:srgbClr val="A50021"/>
                  </a:solidFill>
                  <a:latin typeface="Courier New" pitchFamily="49" charset="0"/>
                  <a:sym typeface="Wingdings" pitchFamily="2" charset="2"/>
                </a:rPr>
                <a:t>Set-Cookie: userName=</a:t>
              </a:r>
              <a:r>
                <a:rPr lang="ru-RU" b="1" noProof="1">
                  <a:solidFill>
                    <a:srgbClr val="A50021"/>
                  </a:solidFill>
                  <a:latin typeface="Courier New" pitchFamily="49" charset="0"/>
                  <a:sym typeface="Wingdings" pitchFamily="2" charset="2"/>
                </a:rPr>
                <a:t>Вася </a:t>
              </a:r>
              <a:r>
                <a:rPr lang="ru-RU" b="1" noProof="1">
                  <a:solidFill>
                    <a:srgbClr val="A50021"/>
                  </a:solidFill>
                  <a:latin typeface="Arial Narrow" pitchFamily="34" charset="0"/>
                  <a:sym typeface="Wingdings" pitchFamily="2" charset="2"/>
                </a:rPr>
                <a:t> </a:t>
              </a:r>
            </a:p>
            <a:p>
              <a:pPr eaLnBrk="1" hangingPunct="1"/>
              <a:r>
                <a:rPr lang="ru-RU" b="1" noProof="1">
                  <a:solidFill>
                    <a:srgbClr val="A50021"/>
                  </a:solidFill>
                  <a:latin typeface="Arial Narrow" pitchFamily="34" charset="0"/>
                  <a:sym typeface="Wingdings" pitchFamily="2" charset="2"/>
                </a:rPr>
                <a:t></a:t>
              </a:r>
            </a:p>
            <a:p>
              <a:pPr eaLnBrk="1" hangingPunct="1"/>
              <a:r>
                <a:rPr lang="en-US" b="1" i="1" noProof="1">
                  <a:solidFill>
                    <a:srgbClr val="A50021"/>
                  </a:solidFill>
                  <a:latin typeface="Arial Narrow" pitchFamily="34" charset="0"/>
                  <a:sym typeface="Wingdings" pitchFamily="2" charset="2"/>
                </a:rPr>
                <a:t>&lt;html&gt; . . .</a:t>
              </a:r>
            </a:p>
            <a:p>
              <a:pPr eaLnBrk="1" hangingPunct="1"/>
              <a:r>
                <a:rPr lang="en-US" b="1" i="1" noProof="1">
                  <a:solidFill>
                    <a:srgbClr val="A50021"/>
                  </a:solidFill>
                  <a:latin typeface="Arial Narrow" pitchFamily="34" charset="0"/>
                  <a:sym typeface="Wingdings" pitchFamily="2" charset="2"/>
                </a:rPr>
                <a:t>&lt;/html&gt;</a:t>
              </a:r>
            </a:p>
          </p:txBody>
        </p:sp>
      </p:grpSp>
      <p:grpSp>
        <p:nvGrpSpPr>
          <p:cNvPr id="11269" name="Группа 8"/>
          <p:cNvGrpSpPr>
            <a:grpSpLocks/>
          </p:cNvGrpSpPr>
          <p:nvPr/>
        </p:nvGrpSpPr>
        <p:grpSpPr bwMode="auto">
          <a:xfrm>
            <a:off x="971550" y="5289550"/>
            <a:ext cx="7140575" cy="1524000"/>
            <a:chOff x="971550" y="1797050"/>
            <a:chExt cx="7140575" cy="1524179"/>
          </a:xfrm>
        </p:grpSpPr>
        <p:sp>
          <p:nvSpPr>
            <p:cNvPr id="11270" name="Text Box 3"/>
            <p:cNvSpPr txBox="1">
              <a:spLocks noChangeArrowheads="1"/>
            </p:cNvSpPr>
            <p:nvPr/>
          </p:nvSpPr>
          <p:spPr bwMode="auto">
            <a:xfrm>
              <a:off x="971550" y="1797050"/>
              <a:ext cx="69834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noProof="1">
                  <a:solidFill>
                    <a:srgbClr val="336600"/>
                  </a:solidFill>
                  <a:latin typeface="Courier New" pitchFamily="49" charset="0"/>
                </a:rPr>
                <a:t>GET /folder/index.php HTTP/1.1 </a:t>
              </a:r>
              <a:r>
                <a:rPr lang="en-US" sz="2000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</p:txBody>
        </p:sp>
        <p:sp>
          <p:nvSpPr>
            <p:cNvPr id="11271" name="Text Box 4"/>
            <p:cNvSpPr txBox="1">
              <a:spLocks noChangeArrowheads="1"/>
            </p:cNvSpPr>
            <p:nvPr/>
          </p:nvSpPr>
          <p:spPr bwMode="auto">
            <a:xfrm>
              <a:off x="971550" y="2120900"/>
              <a:ext cx="714057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</a:rPr>
                <a:t>Host: www.specialist.ru </a:t>
              </a:r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</a:t>
              </a:r>
            </a:p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…</a:t>
              </a:r>
            </a:p>
            <a:p>
              <a:pPr eaLnBrk="1" hangingPunct="1"/>
              <a:r>
                <a:rPr lang="en-US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Cookie: userName=</a:t>
              </a:r>
              <a:r>
                <a:rPr lang="ru-RU" b="1" noProof="1">
                  <a:solidFill>
                    <a:srgbClr val="336600"/>
                  </a:solidFill>
                  <a:latin typeface="Courier New" pitchFamily="49" charset="0"/>
                  <a:sym typeface="Wingdings" pitchFamily="2" charset="2"/>
                </a:rPr>
                <a:t>Вася </a:t>
              </a:r>
              <a:r>
                <a:rPr lang="ru-RU" b="1" noProof="1">
                  <a:solidFill>
                    <a:srgbClr val="336600"/>
                  </a:solidFill>
                  <a:latin typeface="Arial Narrow" pitchFamily="34" charset="0"/>
                  <a:sym typeface="Wingdings" pitchFamily="2" charset="2"/>
                </a:rPr>
                <a:t></a:t>
              </a:r>
              <a:endParaRPr lang="ru-RU" b="1" noProof="1">
                <a:solidFill>
                  <a:srgbClr val="336600"/>
                </a:solidFill>
                <a:latin typeface="Courier New" pitchFamily="49" charset="0"/>
                <a:sym typeface="Wingdings" pitchFamily="2" charset="2"/>
              </a:endParaRPr>
            </a:p>
            <a:p>
              <a:pPr eaLnBrk="1" hangingPunct="1"/>
              <a:r>
                <a:rPr lang="ru-RU" b="1" noProof="1">
                  <a:solidFill>
                    <a:srgbClr val="336600"/>
                  </a:solidFill>
                  <a:latin typeface="Arial Narrow" pitchFamily="34" charset="0"/>
                  <a:sym typeface="Wingdings" pitchFamily="2" charset="2"/>
                </a:rPr>
                <a:t>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параметры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6034087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err="1" smtClean="0"/>
              <a:t>setcookie</a:t>
            </a:r>
            <a:r>
              <a:rPr lang="en-US" dirty="0" smtClean="0"/>
              <a:t> ( string $name [, string $value [, </a:t>
            </a:r>
            <a:r>
              <a:rPr lang="en-US" dirty="0" err="1" smtClean="0"/>
              <a:t>int</a:t>
            </a:r>
            <a:r>
              <a:rPr lang="en-US" dirty="0" smtClean="0"/>
              <a:t> $expire [, string $path [, string $domain [, </a:t>
            </a:r>
            <a:r>
              <a:rPr lang="en-US" dirty="0" err="1" smtClean="0"/>
              <a:t>bool</a:t>
            </a:r>
            <a:r>
              <a:rPr lang="en-US" dirty="0" smtClean="0"/>
              <a:t> $secure = false [, </a:t>
            </a:r>
            <a:r>
              <a:rPr lang="en-US" dirty="0" err="1" smtClean="0"/>
              <a:t>bool</a:t>
            </a:r>
            <a:r>
              <a:rPr lang="en-US" dirty="0" smtClean="0"/>
              <a:t> $</a:t>
            </a:r>
            <a:r>
              <a:rPr lang="en-US" dirty="0" err="1" smtClean="0"/>
              <a:t>httponly</a:t>
            </a:r>
            <a:r>
              <a:rPr lang="en-US" dirty="0" smtClean="0"/>
              <a:t> = false ]]]]]] )</a:t>
            </a:r>
            <a:endParaRPr lang="ru-RU" dirty="0" smtClean="0"/>
          </a:p>
          <a:p>
            <a:pPr lvl="1" eaLnBrk="1" hangingPunct="1"/>
            <a:endParaRPr lang="ru-RU" dirty="0" smtClean="0"/>
          </a:p>
          <a:p>
            <a:pPr lvl="1" eaLnBrk="1" hangingPunct="1"/>
            <a:r>
              <a:rPr lang="en-US" dirty="0" smtClean="0"/>
              <a:t>name – </a:t>
            </a:r>
            <a:r>
              <a:rPr lang="ru-RU" dirty="0" smtClean="0"/>
              <a:t>имя</a:t>
            </a:r>
          </a:p>
          <a:p>
            <a:pPr lvl="1" eaLnBrk="1" hangingPunct="1"/>
            <a:r>
              <a:rPr lang="en-US" dirty="0" smtClean="0"/>
              <a:t>value – </a:t>
            </a:r>
            <a:r>
              <a:rPr lang="ru-RU" dirty="0" smtClean="0"/>
              <a:t>значение</a:t>
            </a:r>
          </a:p>
          <a:p>
            <a:pPr lvl="1" eaLnBrk="1" hangingPunct="1"/>
            <a:r>
              <a:rPr lang="en-US" dirty="0" smtClean="0"/>
              <a:t>expire – </a:t>
            </a:r>
            <a:r>
              <a:rPr lang="ru-RU" dirty="0" smtClean="0"/>
              <a:t>дата истечения срока </a:t>
            </a:r>
            <a:r>
              <a:rPr lang="ru-RU" dirty="0" smtClean="0"/>
              <a:t>годности</a:t>
            </a:r>
          </a:p>
          <a:p>
            <a:pPr lvl="1" eaLnBrk="1" hangingPunct="1"/>
            <a:r>
              <a:rPr lang="en-US" dirty="0" err="1" smtClean="0"/>
              <a:t>httponly</a:t>
            </a:r>
            <a:r>
              <a:rPr lang="ru-RU" dirty="0" smtClean="0"/>
              <a:t> – доступно </a:t>
            </a:r>
            <a:r>
              <a:rPr lang="ru-RU" smtClean="0"/>
              <a:t>с версии 5.2.0</a:t>
            </a:r>
            <a:endParaRPr lang="ru-RU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ru-RU" dirty="0" smtClean="0"/>
          </a:p>
          <a:p>
            <a:pPr lvl="1" eaLnBrk="1" hangingPunct="1"/>
            <a:endParaRPr lang="ru-RU" dirty="0" smtClean="0"/>
          </a:p>
          <a:p>
            <a:pPr eaLnBrk="1" hangingPunct="1"/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создание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643063"/>
            <a:ext cx="8867328" cy="60340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setcookie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$value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ru-RU" sz="2800" dirty="0" smtClean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ru-RU" sz="2800" dirty="0" smtClean="0">
              <a:solidFill>
                <a:srgbClr val="0000BB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setcookie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$value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br>
              <a:rPr lang="en-US" sz="28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			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time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()+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3600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  </a:t>
            </a:r>
            <a:endParaRPr lang="ru-RU" sz="2800" dirty="0" smtClean="0">
              <a:solidFill>
                <a:srgbClr val="FF8000"/>
              </a:solidFill>
              <a:latin typeface="Consolas"/>
            </a:endParaRPr>
          </a:p>
          <a:p>
            <a:pPr eaLnBrk="1" hangingPunct="1">
              <a:defRPr/>
            </a:pPr>
            <a:endParaRPr lang="ru-RU" sz="2800" dirty="0" smtClean="0">
              <a:solidFill>
                <a:srgbClr val="0000BB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setcookie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$value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br>
              <a:rPr lang="en-US" sz="28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			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time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()+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3600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br>
              <a:rPr lang="en-US" sz="28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"/docs/"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".example.com"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1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en-US" sz="2800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  <a:p>
            <a:pPr lvl="1"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Внимание: ошибка!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60340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ru-RU" smtClean="0">
                <a:solidFill>
                  <a:srgbClr val="DD0000"/>
                </a:solidFill>
                <a:latin typeface="Consolas" pitchFamily="49" charset="0"/>
              </a:rPr>
              <a:t>Привет!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endParaRPr lang="ru-RU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$color 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'red'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;</a:t>
            </a:r>
          </a:p>
          <a:p>
            <a:pPr eaLnBrk="1" hangingPunct="1"/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mtClean="0">
                <a:solidFill>
                  <a:srgbClr val="DD0000"/>
                </a:solidFill>
                <a:latin typeface="Consolas" pitchFamily="49" charset="0"/>
              </a:rPr>
              <a:t>"color"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mtClean="0">
                <a:solidFill>
                  <a:srgbClr val="0000BB"/>
                </a:solidFill>
                <a:latin typeface="Consolas" pitchFamily="49" charset="0"/>
              </a:rPr>
              <a:t>$color</a:t>
            </a:r>
            <a:r>
              <a:rPr lang="en-US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endParaRPr lang="en-US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mtClean="0"/>
              <a:t>Warning: Cannot add header information - headers already sent by (output started at /htdocs/test.php:1) on line 3</a:t>
            </a:r>
            <a:endParaRPr lang="ru-RU" smtClean="0"/>
          </a:p>
          <a:p>
            <a:pPr eaLnBrk="1" hangingPunct="1"/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чтение и удаление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6034087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echo 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$_COOKIE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];</a:t>
            </a:r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800" dirty="0" err="1" smtClean="0">
                <a:solidFill>
                  <a:srgbClr val="0000BB"/>
                </a:solidFill>
                <a:latin typeface="Consolas" pitchFamily="49" charset="0"/>
              </a:rPr>
              <a:t>print_r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$_COOKIE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8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endParaRPr lang="ru-RU" sz="28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en-US" sz="2800" dirty="0" err="1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 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800" dirty="0" err="1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 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800" dirty="0" err="1" smtClean="0">
                <a:solidFill>
                  <a:srgbClr val="0000BB"/>
                </a:solidFill>
                <a:latin typeface="Consolas" pitchFamily="49" charset="0"/>
              </a:rPr>
              <a:t>setcookie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 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err="1" smtClean="0">
                <a:solidFill>
                  <a:srgbClr val="DD0000"/>
                </a:solidFill>
                <a:latin typeface="Consolas" pitchFamily="49" charset="0"/>
              </a:rPr>
              <a:t>TestCookie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800" dirty="0" smtClean="0">
                <a:solidFill>
                  <a:srgbClr val="DD0000"/>
                </a:solidFill>
                <a:latin typeface="Consolas" pitchFamily="49" charset="0"/>
              </a:rPr>
              <a:t>""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b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					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time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() - </a:t>
            </a:r>
            <a:r>
              <a:rPr lang="en-US" sz="2800" dirty="0" smtClean="0">
                <a:solidFill>
                  <a:srgbClr val="0000BB"/>
                </a:solidFill>
                <a:latin typeface="Consolas" pitchFamily="49" charset="0"/>
              </a:rPr>
              <a:t>3600</a:t>
            </a:r>
            <a:r>
              <a:rPr lang="en-US" sz="28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8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Массивы и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cookie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60340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$user 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= array (</a:t>
            </a:r>
          </a:p>
          <a:p>
            <a:pPr marL="119062" indent="0" eaLnBrk="1" hangingPunct="1"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'name'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 =&gt; 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'John'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</a:t>
            </a:r>
            <a:br>
              <a:rPr lang="en-US" sz="28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'login'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 =&gt; 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'root'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</a:t>
            </a:r>
            <a:br>
              <a:rPr lang="en-US" sz="28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			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'password'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 =&gt; 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'1234'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str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= </a:t>
            </a:r>
            <a:r>
              <a:rPr lang="en-US" sz="2800" b="1" dirty="0" smtClean="0">
                <a:solidFill>
                  <a:srgbClr val="0000BB"/>
                </a:solidFill>
                <a:latin typeface="Consolas"/>
              </a:rPr>
              <a:t>serialize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$user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setcookie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"user"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 $</a:t>
            </a: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str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rgbClr val="0000BB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$user 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= </a:t>
            </a:r>
            <a:r>
              <a:rPr lang="en-US" sz="2800" b="1" dirty="0" err="1" smtClean="0">
                <a:solidFill>
                  <a:srgbClr val="0000BB"/>
                </a:solidFill>
                <a:latin typeface="Consolas"/>
              </a:rPr>
              <a:t>unserialize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$_COOKIE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800" dirty="0" smtClean="0">
                <a:solidFill>
                  <a:srgbClr val="DD0000"/>
                </a:solidFill>
                <a:latin typeface="Consolas"/>
              </a:rPr>
              <a:t>"user"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]);</a:t>
            </a:r>
            <a:endParaRPr lang="en-US" sz="2800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000BB"/>
                </a:solidFill>
                <a:latin typeface="Consolas"/>
              </a:rPr>
              <a:t>print_r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BB"/>
                </a:solidFill>
                <a:latin typeface="Consolas"/>
              </a:rPr>
              <a:t>$user</a:t>
            </a:r>
            <a:r>
              <a:rPr lang="en-US" sz="28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ru-RU" sz="2800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ru-RU" sz="2800" dirty="0">
              <a:solidFill>
                <a:srgbClr val="007700"/>
              </a:solidFill>
              <a:latin typeface="Consolas"/>
            </a:endParaRPr>
          </a:p>
          <a:p>
            <a:pPr eaLnBrk="1" hangingPunct="1">
              <a:defRPr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21689</TotalTime>
  <Words>251</Words>
  <Application>Microsoft Office PowerPoint</Application>
  <PresentationFormat>Экран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Модульная</vt:lpstr>
      <vt:lpstr>PHP Уровень 2 Cookie</vt:lpstr>
      <vt:lpstr>Темы модуля</vt:lpstr>
      <vt:lpstr>Cookie: как это работает?</vt:lpstr>
      <vt:lpstr>Cookie в запросах и ответах</vt:lpstr>
      <vt:lpstr>Cookie: параметры</vt:lpstr>
      <vt:lpstr>Cookie: создание</vt:lpstr>
      <vt:lpstr>Внимание: ошибка!</vt:lpstr>
      <vt:lpstr>Cookie: чтение и удаление</vt:lpstr>
      <vt:lpstr>Массивы и cookie</vt:lpstr>
      <vt:lpstr>Лабораторная работа – 1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</dc:title>
  <dc:creator>ioborisov@specialist.ru</dc:creator>
  <cp:keywords>cookie</cp:keywords>
  <cp:lastModifiedBy>Oleg</cp:lastModifiedBy>
  <cp:revision>240</cp:revision>
  <dcterms:created xsi:type="dcterms:W3CDTF">2009-06-17T07:49:50Z</dcterms:created>
  <dcterms:modified xsi:type="dcterms:W3CDTF">2014-07-12T19:07:07Z</dcterms:modified>
  <cp:category>PHP, веб, интернет</cp:category>
</cp:coreProperties>
</file>