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386" r:id="rId4"/>
    <p:sldId id="383" r:id="rId5"/>
    <p:sldId id="388" r:id="rId6"/>
    <p:sldId id="389" r:id="rId7"/>
    <p:sldId id="390" r:id="rId8"/>
    <p:sldId id="397" r:id="rId9"/>
    <p:sldId id="391" r:id="rId10"/>
    <p:sldId id="392" r:id="rId11"/>
    <p:sldId id="393" r:id="rId12"/>
    <p:sldId id="398" r:id="rId13"/>
    <p:sldId id="395" r:id="rId14"/>
    <p:sldId id="399" r:id="rId15"/>
    <p:sldId id="396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8444" autoAdjust="0"/>
  </p:normalViewPr>
  <p:slideViewPr>
    <p:cSldViewPr>
      <p:cViewPr varScale="1">
        <p:scale>
          <a:sx n="115" d="100"/>
          <a:sy n="115" d="100"/>
        </p:scale>
        <p:origin x="-17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458C45-8CFB-41D2-8912-D72555000FC4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A8F97F-2542-418D-8162-38322E2ED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D900-F71A-473F-AF23-323801E7E32D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7AD0D-AD2D-4E89-8C7C-6325B3E77B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4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F09C7-BF38-4799-823D-A16F952E17CB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08891-CFA7-4AE2-B0BB-9398964BBA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7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8922A-AFF6-460B-910A-50DA10256D9B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A50FA-2491-44E5-8BE5-9133C70E7A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90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F4E50-326B-457F-A207-8D88C2957F80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7BF43-FCB2-4324-89EB-4EF5970892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01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30D9-0502-447B-BC8E-80C23375AB6B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3313B-4D3C-48A3-ACB6-3F2F004C39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6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08920-73F2-4297-89BE-7CF5796BEBCE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BCB1F-D903-4C15-BB0B-506A7F62D3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F9811-7B50-4F2C-A07F-C3381DE0FBEA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C2D5E-049E-4FD0-9261-0C45C17AC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6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3E04B-C69A-4A9D-AC2A-3F0AA98BC715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A8C0B-C1A9-4A8F-8472-329C7B41D7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35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5E48-F8D9-4946-B78F-6A0C237F6BDC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33BC6-2668-417B-8B51-823968DF2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A1E16-F639-4D25-B155-2A41FDEA5B11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D480-9CDB-474B-AFC0-763EFDCF84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D9567-1433-4953-BC52-2F26B50B6643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744CC-3FF0-4B88-99B0-08932A0751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26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7D30FF4-C423-4193-B283-06006B9606AB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EE06F-D6A3-41FF-9B52-BB2FC2542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7" r:id="rId2"/>
    <p:sldLayoutId id="2147483963" r:id="rId3"/>
    <p:sldLayoutId id="2147483958" r:id="rId4"/>
    <p:sldLayoutId id="2147483959" r:id="rId5"/>
    <p:sldLayoutId id="2147483960" r:id="rId6"/>
    <p:sldLayoutId id="2147483964" r:id="rId7"/>
    <p:sldLayoutId id="2147483965" r:id="rId8"/>
    <p:sldLayoutId id="2147483966" r:id="rId9"/>
    <p:sldLayoutId id="2147483961" r:id="rId10"/>
    <p:sldLayoutId id="21474839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.</a:t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Заголовки ответа сервера, буферизация и </a:t>
            </a:r>
            <a:r>
              <a:rPr lang="ru-RU" sz="6000" dirty="0" err="1" smtClean="0">
                <a:solidFill>
                  <a:schemeClr val="accent1">
                    <a:satMod val="150000"/>
                  </a:schemeClr>
                </a:solidFill>
              </a:rPr>
              <a:t>хэширование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89240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Буферизация: пример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539875"/>
            <a:ext cx="8686800" cy="4625975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ob_start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'Hello world!'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setcookie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"TestCookie"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$value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ob_end_flush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endParaRPr lang="ru-RU" sz="240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en-US" sz="240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40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ob_start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"Hello 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$out1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ob_get_contents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"World"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$out2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ob_get_contents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ob_end_clean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var_dump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$out1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$out2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40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satMod val="150000"/>
                  </a:schemeClr>
                </a:solidFill>
              </a:rPr>
              <a:t>Хэширование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457200" y="1539875"/>
            <a:ext cx="8686800" cy="5201493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md5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'888'</a:t>
            </a:r>
            <a:r>
              <a:rPr lang="ru-RU" sz="2800" dirty="0" smtClean="0">
                <a:solidFill>
                  <a:srgbClr val="007700"/>
                </a:solidFill>
                <a:latin typeface="Consolas" pitchFamily="49" charset="0"/>
              </a:rPr>
              <a:t>)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0a113ef6b61820daa5611c870ed8d5ee</a:t>
            </a:r>
          </a:p>
          <a:p>
            <a:pPr eaLnBrk="1" hangingPunct="1"/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md5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800" dirty="0" err="1" smtClean="0">
                <a:solidFill>
                  <a:srgbClr val="DD0000"/>
                </a:solidFill>
                <a:latin typeface="Consolas" pitchFamily="49" charset="0"/>
              </a:rPr>
              <a:t>Vasya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ru-RU" sz="2800" dirty="0" smtClean="0">
                <a:solidFill>
                  <a:srgbClr val="007700"/>
                </a:solidFill>
                <a:latin typeface="Consolas" pitchFamily="49" charset="0"/>
              </a:rPr>
              <a:t>)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96932f68a34ac08a6c92ed8db20d2ee3</a:t>
            </a:r>
          </a:p>
          <a:p>
            <a:pPr eaLnBrk="1" hangingPunct="1"/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md5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800" dirty="0" err="1" smtClean="0">
                <a:solidFill>
                  <a:srgbClr val="DD0000"/>
                </a:solidFill>
                <a:latin typeface="Consolas" pitchFamily="49" charset="0"/>
              </a:rPr>
              <a:t>MeGaPa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$$word'</a:t>
            </a:r>
            <a:r>
              <a:rPr lang="ru-RU" sz="2800" dirty="0" smtClean="0">
                <a:solidFill>
                  <a:srgbClr val="007700"/>
                </a:solidFill>
                <a:latin typeface="Consolas" pitchFamily="49" charset="0"/>
              </a:rPr>
              <a:t>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bfb5a5275a34cf74cdfebdea0cf9c421</a:t>
            </a:r>
            <a:endParaRPr lang="ru-RU" sz="2400" dirty="0" smtClean="0"/>
          </a:p>
          <a:p>
            <a:pPr eaLnBrk="1" hangingPunct="1"/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z="2800" dirty="0" smtClean="0"/>
              <a:t>sha1</a:t>
            </a:r>
          </a:p>
          <a:p>
            <a:pPr eaLnBrk="1" hangingPunct="1"/>
            <a:r>
              <a:rPr lang="en-US" sz="2800" dirty="0" smtClean="0"/>
              <a:t>md5_file</a:t>
            </a:r>
          </a:p>
          <a:p>
            <a:pPr eaLnBrk="1" hangingPunct="1"/>
            <a:r>
              <a:rPr lang="en-US" sz="2800" dirty="0" smtClean="0"/>
              <a:t>sha1_file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crypt - </a:t>
            </a:r>
            <a:r>
              <a:rPr lang="ru-RU" sz="2800" dirty="0" smtClean="0"/>
              <a:t>поддержива</a:t>
            </a:r>
            <a:r>
              <a:rPr lang="ru-RU" sz="2800" dirty="0"/>
              <a:t>е</a:t>
            </a:r>
            <a:r>
              <a:rPr lang="ru-RU" sz="2800" dirty="0" smtClean="0"/>
              <a:t>т </a:t>
            </a:r>
            <a:r>
              <a:rPr lang="ru-RU" sz="2800" dirty="0"/>
              <a:t>несколько алгоритмов </a:t>
            </a:r>
            <a:r>
              <a:rPr lang="ru-RU" sz="2800" dirty="0" err="1"/>
              <a:t>хэширования</a:t>
            </a:r>
            <a:endParaRPr lang="ru-RU" sz="2800" dirty="0" smtClean="0"/>
          </a:p>
          <a:p>
            <a:pPr eaLnBrk="1" hangingPunct="1"/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</a:t>
            </a:r>
            <a:r>
              <a:rPr lang="en-US" dirty="0" smtClean="0"/>
              <a:t>md5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276872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Демонстрационны</a:t>
            </a:r>
            <a:r>
              <a:rPr lang="ru-RU" sz="4000" dirty="0"/>
              <a:t>й</a:t>
            </a:r>
            <a:r>
              <a:rPr lang="ru-RU" sz="4000" dirty="0" smtClean="0"/>
              <a:t> пример</a:t>
            </a:r>
          </a:p>
          <a:p>
            <a:r>
              <a:rPr lang="en-US" sz="4000" b="1" dirty="0" smtClean="0"/>
              <a:t>/topic-2/basic-</a:t>
            </a:r>
            <a:r>
              <a:rPr lang="en-US" sz="4000" b="1" dirty="0" err="1" smtClean="0"/>
              <a:t>auth</a:t>
            </a:r>
            <a:r>
              <a:rPr lang="en-US" sz="4000" b="1" dirty="0" smtClean="0"/>
              <a:t>/md5.php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82345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HTTP-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аутентификация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539875"/>
            <a:ext cx="8686800" cy="4625975"/>
          </a:xfrm>
        </p:spPr>
        <p:txBody>
          <a:bodyPr/>
          <a:lstStyle/>
          <a:p>
            <a:pPr marL="119062" indent="0" eaLnBrk="1" hangingPunct="1">
              <a:buFont typeface="Wingdings 2" pitchFamily="18" charset="2"/>
              <a:buNone/>
              <a:defRPr/>
            </a:pPr>
            <a:r>
              <a:rPr lang="en-US" sz="2400" dirty="0">
                <a:solidFill>
                  <a:srgbClr val="007700"/>
                </a:solidFill>
                <a:latin typeface="Consolas"/>
              </a:rPr>
              <a:t>if (!</a:t>
            </a:r>
            <a:r>
              <a:rPr lang="en-US" sz="2400" dirty="0" err="1">
                <a:solidFill>
                  <a:srgbClr val="007700"/>
                </a:solidFill>
                <a:latin typeface="Consolas"/>
              </a:rPr>
              <a:t>isset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$_SERVER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'PHP_AUTH_USER'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])) {</a:t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    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header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'WWW-</a:t>
            </a:r>
            <a:r>
              <a:rPr lang="ru-RU" sz="2400" dirty="0" smtClean="0">
                <a:solidFill>
                  <a:srgbClr val="DD0000"/>
                </a:solidFill>
                <a:latin typeface="Consolas"/>
              </a:rPr>
              <a:t>								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Authenticate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: Basic realm="My Realm"'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);</a:t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    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header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'HTTP/1.0 401 Unauthorized'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);</a:t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    echo 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'</a:t>
            </a:r>
            <a:r>
              <a:rPr lang="ru-RU" sz="2400" dirty="0">
                <a:solidFill>
                  <a:srgbClr val="DD0000"/>
                </a:solidFill>
                <a:latin typeface="Consolas"/>
              </a:rPr>
              <a:t>Текст, отправляемый в том случае,</a:t>
            </a:r>
            <a:br>
              <a:rPr lang="ru-RU" sz="2400" dirty="0">
                <a:solidFill>
                  <a:srgbClr val="DD0000"/>
                </a:solidFill>
                <a:latin typeface="Consolas"/>
              </a:rPr>
            </a:br>
            <a:r>
              <a:rPr lang="ru-RU" sz="2400" dirty="0">
                <a:solidFill>
                  <a:srgbClr val="DD0000"/>
                </a:solidFill>
                <a:latin typeface="Consolas"/>
              </a:rPr>
              <a:t>    если пользователь нажал кнопку 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Cancel'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    exit;</a:t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} else {</a:t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    echo 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"&lt;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p&gt;</a:t>
            </a:r>
            <a:r>
              <a:rPr lang="ru-RU" sz="2400" dirty="0" smtClean="0">
                <a:solidFill>
                  <a:srgbClr val="DD0000"/>
                </a:solidFill>
                <a:latin typeface="Consolas"/>
              </a:rPr>
              <a:t>Привет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 " 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. 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$_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SERVER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'PHP_AUTH_USER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];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    echo 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"&lt;p&gt;</a:t>
            </a:r>
            <a:r>
              <a:rPr lang="ru-RU" sz="2400" dirty="0">
                <a:solidFill>
                  <a:srgbClr val="DD0000"/>
                </a:solidFill>
                <a:latin typeface="Consolas"/>
              </a:rPr>
              <a:t>Вы ввели </a:t>
            </a:r>
            <a:r>
              <a:rPr lang="ru-RU" sz="2400" dirty="0" smtClean="0">
                <a:solidFill>
                  <a:srgbClr val="DD0000"/>
                </a:solidFill>
                <a:latin typeface="Consolas"/>
              </a:rPr>
              <a:t>пароль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 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.</a:t>
            </a:r>
            <a:r>
              <a:rPr lang="ru-RU" sz="2400" dirty="0" smtClean="0">
                <a:solidFill>
                  <a:srgbClr val="DD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							</a:t>
            </a:r>
            <a:r>
              <a:rPr lang="ru-RU" sz="2400" dirty="0" smtClean="0">
                <a:solidFill>
                  <a:srgbClr val="0000BB"/>
                </a:solidFill>
                <a:latin typeface="Consolas"/>
              </a:rPr>
              <a:t>$_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SERVER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[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'PHP_AUTH_PW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];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>
                <a:solidFill>
                  <a:srgbClr val="007700"/>
                </a:solidFill>
                <a:latin typeface="Consolas"/>
              </a:rPr>
              <a:t>}</a:t>
            </a:r>
            <a:endParaRPr lang="en-US" sz="2400" dirty="0" smtClean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Демонстрация аутентификации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7568" y="1577158"/>
            <a:ext cx="86764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localhost</a:t>
            </a:r>
            <a:r>
              <a:rPr lang="en-US" sz="2800" b="1" dirty="0" smtClean="0"/>
              <a:t>/topic-2/basic-</a:t>
            </a:r>
            <a:r>
              <a:rPr lang="en-US" sz="2800" b="1" dirty="0" err="1" smtClean="0"/>
              <a:t>auth</a:t>
            </a:r>
            <a:r>
              <a:rPr lang="en-US" sz="2800" b="1" dirty="0" smtClean="0"/>
              <a:t>/</a:t>
            </a:r>
          </a:p>
          <a:p>
            <a:endParaRPr lang="en-US" sz="2800" dirty="0" smtClean="0"/>
          </a:p>
          <a:p>
            <a:r>
              <a:rPr lang="ru-RU" sz="2800" dirty="0" smtClean="0"/>
              <a:t>Логин</a:t>
            </a:r>
            <a:r>
              <a:rPr lang="en-US" sz="2800" dirty="0"/>
              <a:t>: ROOT</a:t>
            </a:r>
            <a:r>
              <a:rPr lang="ru-RU" sz="2800" dirty="0"/>
              <a:t> </a:t>
            </a:r>
            <a:r>
              <a:rPr lang="en-US" sz="2800" dirty="0"/>
              <a:t>	</a:t>
            </a:r>
            <a:r>
              <a:rPr lang="ru-RU" sz="2800" dirty="0"/>
              <a:t>Пароль</a:t>
            </a:r>
            <a:r>
              <a:rPr lang="en-US" sz="2800" dirty="0"/>
              <a:t>: 888</a:t>
            </a:r>
            <a:endParaRPr lang="ru-RU" sz="2800" dirty="0"/>
          </a:p>
          <a:p>
            <a:endParaRPr lang="en-US" sz="2800" b="1" dirty="0"/>
          </a:p>
          <a:p>
            <a:r>
              <a:rPr lang="ru-RU" sz="2800" dirty="0" smtClean="0"/>
              <a:t>Файлы, для доступа к которым требуется аутентификация</a:t>
            </a:r>
            <a:endParaRPr lang="en-US" sz="2800" dirty="0" smtClean="0"/>
          </a:p>
          <a:p>
            <a:r>
              <a:rPr lang="en-US" sz="2800" b="1" dirty="0" smtClean="0"/>
              <a:t>page1.php</a:t>
            </a:r>
            <a:r>
              <a:rPr lang="en-US" sz="2800" dirty="0" smtClean="0"/>
              <a:t>, </a:t>
            </a:r>
            <a:r>
              <a:rPr lang="en-US" sz="2800" b="1" dirty="0" smtClean="0"/>
              <a:t>page2.php</a:t>
            </a:r>
            <a:r>
              <a:rPr lang="en-US" sz="2800" dirty="0" smtClean="0"/>
              <a:t>, </a:t>
            </a:r>
            <a:r>
              <a:rPr lang="en-US" sz="2800" b="1" dirty="0" smtClean="0"/>
              <a:t>page3.php</a:t>
            </a:r>
            <a:endParaRPr lang="ru-RU" sz="2800" b="1" dirty="0" smtClean="0"/>
          </a:p>
          <a:p>
            <a:endParaRPr lang="ru-RU" sz="2800" dirty="0"/>
          </a:p>
          <a:p>
            <a:r>
              <a:rPr lang="en-US" sz="2800" b="1" dirty="0"/>
              <a:t>need-</a:t>
            </a:r>
            <a:r>
              <a:rPr lang="en-US" sz="2800" b="1" dirty="0" err="1"/>
              <a:t>auth.inc.php</a:t>
            </a:r>
            <a:r>
              <a:rPr lang="ru-RU" sz="2800" dirty="0"/>
              <a:t> </a:t>
            </a:r>
            <a:r>
              <a:rPr lang="ru-RU" sz="2800" dirty="0" smtClean="0"/>
              <a:t>- подключаемый </a:t>
            </a:r>
            <a:r>
              <a:rPr lang="ru-RU" sz="2800" dirty="0"/>
              <a:t>файл, содержащий процесс </a:t>
            </a:r>
            <a:r>
              <a:rPr lang="ru-RU" sz="2800" dirty="0" smtClean="0"/>
              <a:t>аутентификации</a:t>
            </a:r>
          </a:p>
          <a:p>
            <a:endParaRPr lang="ru-RU" sz="2800" dirty="0" smtClean="0"/>
          </a:p>
          <a:p>
            <a:r>
              <a:rPr lang="en-US" sz="2800" b="1" dirty="0" smtClean="0"/>
              <a:t>access-</a:t>
            </a:r>
            <a:r>
              <a:rPr lang="en-US" sz="2800" b="1" dirty="0" err="1" smtClean="0"/>
              <a:t>deny.php</a:t>
            </a:r>
            <a:r>
              <a:rPr lang="ru-RU" sz="2800" dirty="0" smtClean="0"/>
              <a:t> – сообщение «Запрет доступа»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799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Метод </a:t>
            </a:r>
            <a:r>
              <a:rPr lang="en-US" dirty="0" smtClean="0"/>
              <a:t>HEAD</a:t>
            </a:r>
          </a:p>
          <a:p>
            <a:pPr eaLnBrk="1" hangingPunct="1">
              <a:defRPr/>
            </a:pPr>
            <a:r>
              <a:rPr lang="ru-RU" dirty="0" smtClean="0"/>
              <a:t>Заголовки ответа сервера</a:t>
            </a:r>
          </a:p>
          <a:p>
            <a:pPr lvl="1" eaLnBrk="1" hangingPunct="1">
              <a:defRPr/>
            </a:pPr>
            <a:r>
              <a:rPr lang="ru-RU" dirty="0" smtClean="0"/>
              <a:t>Переадресация (</a:t>
            </a:r>
            <a:r>
              <a:rPr lang="en-US" dirty="0" smtClean="0"/>
              <a:t>Location</a:t>
            </a:r>
            <a:r>
              <a:rPr lang="ru-RU" dirty="0" smtClean="0"/>
              <a:t>)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Перезапрос ресурса (</a:t>
            </a:r>
            <a:r>
              <a:rPr lang="en-US" dirty="0" smtClean="0"/>
              <a:t>Refresh</a:t>
            </a:r>
            <a:r>
              <a:rPr lang="ru-RU" dirty="0" smtClean="0"/>
              <a:t>)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Установка типа содержимого (</a:t>
            </a:r>
            <a:r>
              <a:rPr lang="en-US" dirty="0" smtClean="0"/>
              <a:t>Content-Type</a:t>
            </a:r>
            <a:r>
              <a:rPr lang="ru-RU" dirty="0" smtClean="0"/>
              <a:t>)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Управление кэшированием (</a:t>
            </a:r>
            <a:r>
              <a:rPr lang="en-US" dirty="0" smtClean="0"/>
              <a:t>Cache-Control, Expires</a:t>
            </a:r>
            <a:r>
              <a:rPr lang="ru-RU" dirty="0" smtClean="0"/>
              <a:t>)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Буферизация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err="1" smtClean="0"/>
              <a:t>Хэширование</a:t>
            </a:r>
            <a:endParaRPr lang="ru-RU" dirty="0" smtClean="0"/>
          </a:p>
          <a:p>
            <a:pPr eaLnBrk="1" hangingPunct="1">
              <a:defRPr/>
            </a:pPr>
            <a:r>
              <a:rPr lang="en-US" dirty="0" smtClean="0"/>
              <a:t>HTTP-</a:t>
            </a:r>
            <a:r>
              <a:rPr lang="ru-RU" dirty="0" smtClean="0"/>
              <a:t>аутентификация</a:t>
            </a:r>
            <a:endParaRPr lang="en-US" dirty="0" smtClean="0"/>
          </a:p>
          <a:p>
            <a:pPr marL="119062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dirty="0" smtClean="0"/>
              <a:t>Метод </a:t>
            </a:r>
            <a:r>
              <a:rPr lang="en-US" dirty="0" smtClean="0"/>
              <a:t>HEAD</a:t>
            </a:r>
          </a:p>
          <a:p>
            <a:pPr eaLnBrk="1" hangingPunct="1"/>
            <a:r>
              <a:rPr lang="ru-RU" dirty="0" smtClean="0"/>
              <a:t>Заголовки ответа сервера</a:t>
            </a:r>
          </a:p>
          <a:p>
            <a:pPr lvl="1" eaLnBrk="1" hangingPunct="1"/>
            <a:r>
              <a:rPr lang="ru-RU" dirty="0" smtClean="0"/>
              <a:t>Переадресация (</a:t>
            </a:r>
            <a:r>
              <a:rPr lang="en-US" dirty="0" smtClean="0"/>
              <a:t>Location</a:t>
            </a:r>
            <a:r>
              <a:rPr lang="ru-RU" dirty="0" smtClean="0"/>
              <a:t>)</a:t>
            </a:r>
            <a:endParaRPr lang="en-US" dirty="0" smtClean="0"/>
          </a:p>
          <a:p>
            <a:pPr lvl="1" eaLnBrk="1" hangingPunct="1"/>
            <a:r>
              <a:rPr lang="ru-RU" dirty="0" smtClean="0"/>
              <a:t>Перезапрос ресурса (</a:t>
            </a:r>
            <a:r>
              <a:rPr lang="en-US" dirty="0" smtClean="0"/>
              <a:t>Refresh</a:t>
            </a:r>
            <a:r>
              <a:rPr lang="ru-RU" dirty="0" smtClean="0"/>
              <a:t>)</a:t>
            </a:r>
            <a:endParaRPr lang="en-US" dirty="0" smtClean="0"/>
          </a:p>
          <a:p>
            <a:pPr lvl="1" eaLnBrk="1" hangingPunct="1"/>
            <a:r>
              <a:rPr lang="ru-RU" dirty="0" smtClean="0"/>
              <a:t>Установка типа содержимого (</a:t>
            </a:r>
            <a:r>
              <a:rPr lang="en-US" dirty="0" smtClean="0"/>
              <a:t>Content-Type</a:t>
            </a:r>
            <a:r>
              <a:rPr lang="ru-RU" dirty="0" smtClean="0"/>
              <a:t>)</a:t>
            </a:r>
            <a:endParaRPr lang="en-US" dirty="0" smtClean="0"/>
          </a:p>
          <a:p>
            <a:pPr lvl="1" eaLnBrk="1" hangingPunct="1"/>
            <a:r>
              <a:rPr lang="ru-RU" dirty="0" smtClean="0"/>
              <a:t>Управление кэшированием (</a:t>
            </a:r>
            <a:r>
              <a:rPr lang="en-US" dirty="0" smtClean="0"/>
              <a:t>Cache-Control, Expires</a:t>
            </a:r>
            <a:r>
              <a:rPr lang="ru-RU" dirty="0" smtClean="0"/>
              <a:t>)</a:t>
            </a:r>
            <a:endParaRPr lang="en-US" dirty="0" smtClean="0"/>
          </a:p>
          <a:p>
            <a:pPr eaLnBrk="1" hangingPunct="1"/>
            <a:r>
              <a:rPr lang="ru-RU" dirty="0" smtClean="0"/>
              <a:t>Буферизация</a:t>
            </a:r>
            <a:endParaRPr lang="en-US" dirty="0" smtClean="0"/>
          </a:p>
          <a:p>
            <a:pPr eaLnBrk="1" hangingPunct="1"/>
            <a:r>
              <a:rPr lang="ru-RU" dirty="0" err="1" smtClean="0"/>
              <a:t>Хэширование</a:t>
            </a:r>
            <a:endParaRPr lang="en-US" dirty="0" smtClean="0"/>
          </a:p>
          <a:p>
            <a:pPr eaLnBrk="1" hangingPunct="1"/>
            <a:r>
              <a:rPr lang="en-US" dirty="0" smtClean="0"/>
              <a:t>HTTP-</a:t>
            </a:r>
            <a:r>
              <a:rPr lang="ru-RU" dirty="0" smtClean="0"/>
              <a:t>аутентификация</a:t>
            </a:r>
            <a:endParaRPr lang="en-US" dirty="0" smtClean="0"/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Запрос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HEAD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4480" y="1628800"/>
            <a:ext cx="7140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noProof="1">
                <a:solidFill>
                  <a:srgbClr val="336600"/>
                </a:solidFill>
                <a:latin typeface="Courier New" pitchFamily="49" charset="0"/>
              </a:rPr>
              <a:t>HEAD /folder/index.html HTTP/1.1 </a:t>
            </a:r>
            <a:r>
              <a:rPr lang="en-US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rPr>
              <a:t></a:t>
            </a:r>
          </a:p>
          <a:p>
            <a:pPr eaLnBrk="1" hangingPunct="1"/>
            <a:r>
              <a:rPr lang="en-US" b="1" noProof="1" smtClean="0">
                <a:solidFill>
                  <a:srgbClr val="336600"/>
                </a:solidFill>
                <a:latin typeface="Courier New" pitchFamily="49" charset="0"/>
              </a:rPr>
              <a:t>Host</a:t>
            </a:r>
            <a:r>
              <a:rPr lang="en-US" b="1" noProof="1">
                <a:solidFill>
                  <a:srgbClr val="336600"/>
                </a:solidFill>
                <a:latin typeface="Courier New" pitchFamily="49" charset="0"/>
              </a:rPr>
              <a:t>: www.specialist.ru </a:t>
            </a:r>
            <a:r>
              <a:rPr lang="en-US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rPr>
              <a:t></a:t>
            </a:r>
          </a:p>
          <a:p>
            <a:pPr eaLnBrk="1" hangingPunct="1"/>
            <a:r>
              <a:rPr lang="en-US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rPr>
              <a:t>Accept: */* </a:t>
            </a:r>
          </a:p>
          <a:p>
            <a:pPr eaLnBrk="1" hangingPunct="1"/>
            <a:r>
              <a:rPr lang="en-US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rPr>
              <a:t>Accept-Language: ru </a:t>
            </a:r>
            <a:r>
              <a:rPr lang="en-US" sz="1600" b="1" noProof="1">
                <a:solidFill>
                  <a:srgbClr val="336600"/>
                </a:solidFill>
                <a:latin typeface="Arial Narrow" pitchFamily="34" charset="0"/>
                <a:sym typeface="Wingdings" pitchFamily="2" charset="2"/>
              </a:rPr>
              <a:t></a:t>
            </a:r>
          </a:p>
          <a:p>
            <a:pPr eaLnBrk="1" hangingPunct="1"/>
            <a:r>
              <a:rPr lang="en-US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rPr>
              <a:t>Referer: http://yandex.ru/yandsearch?text=Rehc </a:t>
            </a:r>
            <a:r>
              <a:rPr lang="en-US" b="1" noProof="1">
                <a:solidFill>
                  <a:srgbClr val="336600"/>
                </a:solidFill>
                <a:latin typeface="Arial Narrow" pitchFamily="34" charset="0"/>
                <a:sym typeface="Wingdings" pitchFamily="2" charset="2"/>
              </a:rPr>
              <a:t></a:t>
            </a:r>
            <a:endParaRPr lang="en-US" b="1" noProof="1">
              <a:solidFill>
                <a:srgbClr val="336600"/>
              </a:solidFill>
              <a:latin typeface="Courier New" pitchFamily="49" charset="0"/>
              <a:sym typeface="Wingdings" pitchFamily="2" charset="2"/>
            </a:endParaRPr>
          </a:p>
          <a:p>
            <a:pPr eaLnBrk="1" hangingPunct="1"/>
            <a:r>
              <a:rPr lang="en-US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rPr>
              <a:t>User-Agent: Mozilla 4.0 (compatible; MSIE 6.1,…) </a:t>
            </a:r>
            <a:r>
              <a:rPr lang="en-US" b="1" noProof="1">
                <a:solidFill>
                  <a:srgbClr val="336600"/>
                </a:solidFill>
                <a:latin typeface="Arial Narrow" pitchFamily="34" charset="0"/>
                <a:sym typeface="Wingdings" pitchFamily="2" charset="2"/>
              </a:rPr>
              <a:t></a:t>
            </a:r>
            <a:endParaRPr lang="en-US" b="1" noProof="1">
              <a:solidFill>
                <a:srgbClr val="336600"/>
              </a:solidFill>
              <a:latin typeface="Courier New" pitchFamily="49" charset="0"/>
              <a:sym typeface="Wingdings" pitchFamily="2" charset="2"/>
            </a:endParaRPr>
          </a:p>
          <a:p>
            <a:pPr eaLnBrk="1" hangingPunct="1"/>
            <a:r>
              <a:rPr lang="en-US" b="1" noProof="1">
                <a:solidFill>
                  <a:srgbClr val="336600"/>
                </a:solidFill>
                <a:latin typeface="Arial Narrow" pitchFamily="34" charset="0"/>
                <a:sym typeface="Wingdings" pitchFamily="2" charset="2"/>
              </a:rPr>
              <a:t>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48930" y="3762906"/>
            <a:ext cx="70961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noProof="1">
                <a:solidFill>
                  <a:srgbClr val="A50021"/>
                </a:solidFill>
                <a:latin typeface="Courier New" pitchFamily="49" charset="0"/>
              </a:rPr>
              <a:t>HTTP/1.1 200 OK </a:t>
            </a:r>
            <a:r>
              <a:rPr lang="en-US" b="1" noProof="1">
                <a:solidFill>
                  <a:srgbClr val="A50021"/>
                </a:solidFill>
                <a:latin typeface="Courier New" pitchFamily="49" charset="0"/>
                <a:sym typeface="Wingdings" pitchFamily="2" charset="2"/>
              </a:rPr>
              <a:t></a:t>
            </a:r>
          </a:p>
          <a:p>
            <a:pPr eaLnBrk="1" hangingPunct="1"/>
            <a:r>
              <a:rPr lang="en-US" b="1" noProof="1" smtClean="0">
                <a:solidFill>
                  <a:srgbClr val="A50021"/>
                </a:solidFill>
                <a:latin typeface="Courier New" pitchFamily="49" charset="0"/>
              </a:rPr>
              <a:t>Server</a:t>
            </a:r>
            <a:r>
              <a:rPr lang="en-US" b="1" noProof="1">
                <a:solidFill>
                  <a:srgbClr val="A50021"/>
                </a:solidFill>
                <a:latin typeface="Courier New" pitchFamily="49" charset="0"/>
              </a:rPr>
              <a:t>: Microsoft IIS 6 </a:t>
            </a:r>
            <a:r>
              <a:rPr lang="en-US" b="1" noProof="1">
                <a:solidFill>
                  <a:srgbClr val="A50021"/>
                </a:solidFill>
                <a:latin typeface="Courier New" pitchFamily="49" charset="0"/>
                <a:sym typeface="Wingdings" pitchFamily="2" charset="2"/>
              </a:rPr>
              <a:t></a:t>
            </a:r>
          </a:p>
          <a:p>
            <a:pPr eaLnBrk="1" hangingPunct="1"/>
            <a:r>
              <a:rPr lang="en-US" b="1" noProof="1">
                <a:solidFill>
                  <a:srgbClr val="A50021"/>
                </a:solidFill>
                <a:latin typeface="Courier New" pitchFamily="49" charset="0"/>
                <a:sym typeface="Wingdings" pitchFamily="2" charset="2"/>
              </a:rPr>
              <a:t>Content-Type: text/html </a:t>
            </a:r>
          </a:p>
          <a:p>
            <a:pPr eaLnBrk="1" hangingPunct="1"/>
            <a:r>
              <a:rPr lang="en-US" b="1" noProof="1">
                <a:solidFill>
                  <a:srgbClr val="A50021"/>
                </a:solidFill>
                <a:latin typeface="Courier New" pitchFamily="49" charset="0"/>
                <a:sym typeface="Wingdings" pitchFamily="2" charset="2"/>
              </a:rPr>
              <a:t>Content-Length: 16345 </a:t>
            </a:r>
            <a:r>
              <a:rPr lang="en-US" sz="1600" b="1" noProof="1">
                <a:solidFill>
                  <a:srgbClr val="A50021"/>
                </a:solidFill>
                <a:latin typeface="Arial Narrow" pitchFamily="34" charset="0"/>
                <a:sym typeface="Wingdings" pitchFamily="2" charset="2"/>
              </a:rPr>
              <a:t></a:t>
            </a:r>
          </a:p>
          <a:p>
            <a:pPr eaLnBrk="1" hangingPunct="1"/>
            <a:r>
              <a:rPr lang="en-US" b="1" noProof="1">
                <a:solidFill>
                  <a:srgbClr val="A50021"/>
                </a:solidFill>
                <a:latin typeface="Courier New" pitchFamily="49" charset="0"/>
                <a:sym typeface="Wingdings" pitchFamily="2" charset="2"/>
              </a:rPr>
              <a:t>Last-Modified: Sun, 03 Jul 2005 18:00:00 GMT </a:t>
            </a:r>
            <a:r>
              <a:rPr lang="en-US" b="1" noProof="1">
                <a:solidFill>
                  <a:srgbClr val="A50021"/>
                </a:solidFill>
                <a:latin typeface="Arial Narrow" pitchFamily="34" charset="0"/>
                <a:sym typeface="Wingdings" pitchFamily="2" charset="2"/>
              </a:rPr>
              <a:t></a:t>
            </a:r>
            <a:endParaRPr lang="en-US" b="1" noProof="1">
              <a:solidFill>
                <a:srgbClr val="A50021"/>
              </a:solidFill>
              <a:latin typeface="Courier New" pitchFamily="49" charset="0"/>
              <a:sym typeface="Wingdings" pitchFamily="2" charset="2"/>
            </a:endParaRPr>
          </a:p>
          <a:p>
            <a:pPr eaLnBrk="1" hangingPunct="1"/>
            <a:r>
              <a:rPr lang="en-US" b="1" noProof="1">
                <a:solidFill>
                  <a:srgbClr val="A50021"/>
                </a:solidFill>
                <a:latin typeface="Arial Narrow" pitchFamily="34" charset="0"/>
                <a:sym typeface="Wingdings" pitchFamily="2" charset="2"/>
              </a:rPr>
              <a:t>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12" y="551723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ru-RU" dirty="0"/>
              <a:t>HEAD аналогичен методу GET, за исключением того, что сервер ничего не посылает в информационной части ответа</a:t>
            </a:r>
            <a:r>
              <a:rPr lang="ru-RU" dirty="0" smtClean="0"/>
              <a:t>. Используется, например, когда клиенту требуется только узнать время изменения, длину, тип документа или тип сервера.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Перенаправление: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Location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251520" y="1611337"/>
            <a:ext cx="8784976" cy="46259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"Location: http://site.ru"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exit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;</a:t>
            </a:r>
          </a:p>
          <a:p>
            <a:pPr eaLnBrk="1" hangingPunct="1"/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"HTTP/1.1 301 Moved 								Permanently"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"Location: http://site.ru"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"Location: http://site.ru"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, </a:t>
            </a:r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true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, </a:t>
            </a:r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301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Перезапрос: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Refresh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457200" y="1412875"/>
            <a:ext cx="8686800" cy="46259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"Refresh: 3"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eaLnBrk="1" hangingPunct="1"/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"Refresh: 3;</a:t>
            </a:r>
            <a:br>
              <a:rPr lang="en-US" dirty="0" smtClean="0">
                <a:solidFill>
                  <a:srgbClr val="DD00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			</a:t>
            </a:r>
            <a:r>
              <a:rPr lang="en-US" dirty="0" err="1" smtClean="0">
                <a:solidFill>
                  <a:srgbClr val="DD0000"/>
                </a:solidFill>
                <a:latin typeface="Consolas" pitchFamily="49" charset="0"/>
              </a:rPr>
              <a:t>url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= http://site.ru "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/>
            </a:r>
            <a:br>
              <a:rPr lang="en-US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echo 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ru-RU" dirty="0" smtClean="0">
                <a:solidFill>
                  <a:srgbClr val="DD0000"/>
                </a:solidFill>
                <a:latin typeface="Consolas" pitchFamily="49" charset="0"/>
              </a:rPr>
              <a:t>Через 3 секунды Вы будете перенаправлены на другую страницу</a:t>
            </a:r>
            <a:r>
              <a:rPr lang="en-US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dirty="0" smtClean="0">
                <a:solidFill>
                  <a:srgbClr val="007700"/>
                </a:solidFill>
                <a:latin typeface="Consolas" pitchFamily="49" charset="0"/>
              </a:rPr>
              <a:t>;</a:t>
            </a:r>
          </a:p>
          <a:p>
            <a:pPr eaLnBrk="1" hangingPunct="1"/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Установка типа содержимого: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Content-Type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412875"/>
            <a:ext cx="8686800" cy="4625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BB"/>
                </a:solidFill>
                <a:latin typeface="Consolas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/>
              </a:rPr>
              <a:t>"Content-Type: text/xml"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pPr eaLnBrk="1" hangingPunct="1">
              <a:defRPr/>
            </a:pPr>
            <a:endParaRPr lang="en-US" dirty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BB"/>
                </a:solidFill>
                <a:latin typeface="Consolas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/>
              </a:rPr>
              <a:t>"Content-Type: text/html;</a:t>
            </a:r>
            <a:br>
              <a:rPr lang="en-US" dirty="0" smtClean="0">
                <a:solidFill>
                  <a:srgbClr val="DD0000"/>
                </a:solidFill>
                <a:latin typeface="Consolas"/>
              </a:rPr>
            </a:br>
            <a:r>
              <a:rPr lang="en-US" dirty="0" smtClean="0">
                <a:solidFill>
                  <a:srgbClr val="DD0000"/>
                </a:solidFill>
                <a:latin typeface="Consolas"/>
              </a:rPr>
              <a:t>					charset=utf-8"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pPr eaLnBrk="1" hangingPunct="1">
              <a:defRPr/>
            </a:pPr>
            <a:endParaRPr lang="en-US" dirty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BB"/>
                </a:solidFill>
                <a:latin typeface="Consolas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/>
              </a:rPr>
              <a:t>"Content-Type: text/plain"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BB"/>
                </a:solidFill>
                <a:latin typeface="Consolas"/>
              </a:rPr>
              <a:t>header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D0000"/>
                </a:solidFill>
                <a:latin typeface="Consolas"/>
              </a:rPr>
              <a:t>"Content-Disposition: attachment;</a:t>
            </a:r>
          </a:p>
          <a:p>
            <a:pPr marL="119062" indent="0" eaLnBrk="1" hangingPunct="1"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DD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DD0000"/>
                </a:solidFill>
                <a:latin typeface="Consolas"/>
              </a:rPr>
              <a:t>	filename=\"myfile.txt\""</a:t>
            </a:r>
            <a:r>
              <a:rPr lang="en-US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en-US" dirty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Управление кэшированием: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Cache-Control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Expires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57200" y="1539329"/>
            <a:ext cx="8686800" cy="462597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Так запрещать не надо</a:t>
            </a:r>
            <a:endParaRPr lang="en-US" sz="2800" dirty="0" smtClean="0"/>
          </a:p>
          <a:p>
            <a:pPr eaLnBrk="1" hangingPunct="1"/>
            <a:endParaRPr lang="en-US" dirty="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endParaRPr lang="en-US" dirty="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endParaRPr lang="ru-RU" dirty="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r>
              <a:rPr lang="ru-RU" sz="2800" dirty="0" smtClean="0"/>
              <a:t>Правильный запрет</a:t>
            </a:r>
            <a:r>
              <a:rPr lang="en-US" sz="2800" dirty="0" smtClean="0"/>
              <a:t> </a:t>
            </a:r>
            <a:r>
              <a:rPr lang="ru-RU" sz="2800" dirty="0" smtClean="0"/>
              <a:t>и разрешение</a:t>
            </a:r>
          </a:p>
          <a:p>
            <a:pPr lvl="1" eaLnBrk="1" hangingPunct="1"/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"Cache-Control: no-store;</a:t>
            </a:r>
            <a:r>
              <a:rPr lang="ru-RU" sz="2400" dirty="0" smtClean="0">
                <a:solidFill>
                  <a:srgbClr val="DD0000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max-age=0 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lvl="1" eaLnBrk="1" hangingPunct="1"/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"Cache-Control: max-age=</a:t>
            </a:r>
            <a:r>
              <a:rPr lang="ru-RU" sz="2400" dirty="0" smtClean="0">
                <a:solidFill>
                  <a:srgbClr val="DD0000"/>
                </a:solidFill>
                <a:latin typeface="Consolas" pitchFamily="49" charset="0"/>
              </a:rPr>
              <a:t>360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0"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800" dirty="0" smtClean="0"/>
          </a:p>
          <a:p>
            <a:pPr eaLnBrk="1" hangingPunct="1"/>
            <a:r>
              <a:rPr lang="ru-RU" sz="2800" dirty="0" smtClean="0"/>
              <a:t>Правильный </a:t>
            </a:r>
            <a:r>
              <a:rPr lang="en-US" sz="2800" dirty="0" smtClean="0"/>
              <a:t>Expires</a:t>
            </a:r>
          </a:p>
          <a:p>
            <a:pPr lvl="1" eaLnBrk="1" hangingPunct="1"/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"Expires: " 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. 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date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"r"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));</a:t>
            </a:r>
            <a:endParaRPr lang="en-US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pPr lvl="1" eaLnBrk="1" hangingPunct="1"/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header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"Expires: " 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. 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date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"r"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 time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()+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 3600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en-US" sz="2400" dirty="0" smtClean="0">
              <a:latin typeface="Consolas" pitchFamily="49" charset="0"/>
            </a:endParaRPr>
          </a:p>
          <a:p>
            <a:pPr eaLnBrk="1" hangingPunct="1"/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en-US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dirty="0" smtClean="0"/>
          </a:p>
        </p:txBody>
      </p:sp>
      <p:pic>
        <p:nvPicPr>
          <p:cNvPr id="5" name="Рисунок 4" descr="wik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181225"/>
            <a:ext cx="69723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</a:t>
            </a:r>
            <a:r>
              <a:rPr lang="en-US" dirty="0" smtClean="0"/>
              <a:t>headers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0524" y="2276872"/>
            <a:ext cx="8065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Демонстрационные примеры находятся в </a:t>
            </a:r>
          </a:p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/topic-2/http-headers/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09733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Буферизация: функции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457200" y="1412875"/>
            <a:ext cx="8686800" cy="4625975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latin typeface="Consolas" pitchFamily="49" charset="0"/>
              </a:rPr>
              <a:t>ob_start</a:t>
            </a:r>
            <a:endParaRPr lang="ru-RU" sz="2800" dirty="0" smtClean="0">
              <a:latin typeface="Consolas" pitchFamily="49" charset="0"/>
            </a:endParaRPr>
          </a:p>
          <a:p>
            <a:pPr lvl="1" eaLnBrk="1" hangingPunct="1"/>
            <a:r>
              <a:rPr lang="ru-RU" sz="2400" dirty="0" smtClean="0"/>
              <a:t>Включает буферизацию вывода</a:t>
            </a:r>
          </a:p>
          <a:p>
            <a:pPr eaLnBrk="1" hangingPunct="1"/>
            <a:r>
              <a:rPr lang="en-US" sz="2800" b="1" dirty="0" err="1" smtClean="0">
                <a:latin typeface="Consolas" pitchFamily="49" charset="0"/>
              </a:rPr>
              <a:t>ob_get_contents</a:t>
            </a:r>
            <a:endParaRPr lang="ru-RU" sz="2800" dirty="0" smtClean="0">
              <a:latin typeface="Consolas" pitchFamily="49" charset="0"/>
            </a:endParaRPr>
          </a:p>
          <a:p>
            <a:pPr lvl="1" eaLnBrk="1" hangingPunct="1"/>
            <a:r>
              <a:rPr lang="ru-RU" sz="2400" dirty="0" smtClean="0"/>
              <a:t>Возвращает содержимое буфера</a:t>
            </a:r>
          </a:p>
          <a:p>
            <a:pPr eaLnBrk="1" hangingPunct="1"/>
            <a:r>
              <a:rPr lang="en-US" sz="2800" b="1" dirty="0" err="1" smtClean="0">
                <a:latin typeface="Consolas" pitchFamily="49" charset="0"/>
              </a:rPr>
              <a:t>ob_flush</a:t>
            </a:r>
            <a:endParaRPr lang="ru-RU" sz="2800" dirty="0" smtClean="0">
              <a:latin typeface="Consolas" pitchFamily="49" charset="0"/>
            </a:endParaRPr>
          </a:p>
          <a:p>
            <a:pPr lvl="1" eaLnBrk="1" hangingPunct="1"/>
            <a:r>
              <a:rPr lang="ru-RU" sz="2400" dirty="0" smtClean="0"/>
              <a:t>Посылает содержимое буфера</a:t>
            </a:r>
          </a:p>
          <a:p>
            <a:pPr eaLnBrk="1" hangingPunct="1"/>
            <a:r>
              <a:rPr lang="en-US" sz="2800" b="1" dirty="0" err="1" smtClean="0">
                <a:latin typeface="Consolas" pitchFamily="49" charset="0"/>
              </a:rPr>
              <a:t>ob_end_flush</a:t>
            </a:r>
            <a:endParaRPr lang="ru-RU" sz="2800" dirty="0" smtClean="0">
              <a:latin typeface="Consolas" pitchFamily="49" charset="0"/>
            </a:endParaRPr>
          </a:p>
          <a:p>
            <a:pPr lvl="1" eaLnBrk="1" hangingPunct="1"/>
            <a:r>
              <a:rPr lang="ru-RU" sz="2400" dirty="0" smtClean="0"/>
              <a:t>Посылает содержимое буфера и выключает буферизацию</a:t>
            </a:r>
          </a:p>
          <a:p>
            <a:pPr eaLnBrk="1" hangingPunct="1"/>
            <a:r>
              <a:rPr lang="en-US" sz="2800" b="1" dirty="0" err="1" smtClean="0">
                <a:latin typeface="Consolas" pitchFamily="49" charset="0"/>
              </a:rPr>
              <a:t>ob_clean</a:t>
            </a:r>
            <a:endParaRPr lang="ru-RU" sz="2800" dirty="0" smtClean="0">
              <a:latin typeface="Consolas" pitchFamily="49" charset="0"/>
            </a:endParaRPr>
          </a:p>
          <a:p>
            <a:pPr lvl="1" eaLnBrk="1" hangingPunct="1"/>
            <a:r>
              <a:rPr lang="ru-RU" sz="2400" dirty="0" smtClean="0"/>
              <a:t>Очищает буфер</a:t>
            </a:r>
          </a:p>
          <a:p>
            <a:pPr eaLnBrk="1" hangingPunct="1"/>
            <a:r>
              <a:rPr lang="en-US" sz="2800" b="1" dirty="0" err="1" smtClean="0">
                <a:latin typeface="Consolas" pitchFamily="49" charset="0"/>
              </a:rPr>
              <a:t>ob_end_clean</a:t>
            </a:r>
            <a:endParaRPr lang="ru-RU" sz="2800" dirty="0" smtClean="0">
              <a:latin typeface="Consolas" pitchFamily="49" charset="0"/>
            </a:endParaRPr>
          </a:p>
          <a:p>
            <a:pPr lvl="1" eaLnBrk="1" hangingPunct="1"/>
            <a:r>
              <a:rPr lang="ru-RU" sz="2400" dirty="0" smtClean="0"/>
              <a:t>Очищает буфер и выключает буферизацию</a:t>
            </a:r>
            <a:endParaRPr lang="en-US" sz="2400" dirty="0" smtClean="0"/>
          </a:p>
          <a:p>
            <a:pPr eaLnBrk="1" hangingPunct="1"/>
            <a:endParaRPr lang="en-US" sz="2800" dirty="0" smtClean="0">
              <a:latin typeface="Consolas" pitchFamily="49" charset="0"/>
            </a:endParaRPr>
          </a:p>
          <a:p>
            <a:pPr eaLnBrk="1" hangingPunct="1"/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21819</TotalTime>
  <Words>306</Words>
  <Application>Microsoft Office PowerPoint</Application>
  <PresentationFormat>Экран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Модульная</vt:lpstr>
      <vt:lpstr>PHP Уровень 2. Заголовки ответа сервера, буферизация и хэширование</vt:lpstr>
      <vt:lpstr>Темы модуля</vt:lpstr>
      <vt:lpstr>Запрос HEAD</vt:lpstr>
      <vt:lpstr>Перенаправление: Location</vt:lpstr>
      <vt:lpstr>Перезапрос: Refresh</vt:lpstr>
      <vt:lpstr>Установка типа содержимого: Content-Type</vt:lpstr>
      <vt:lpstr>Управление кэшированием: Cache-Control и Expires</vt:lpstr>
      <vt:lpstr>Демонстрация headers</vt:lpstr>
      <vt:lpstr>Буферизация: функции</vt:lpstr>
      <vt:lpstr>Буферизация: пример</vt:lpstr>
      <vt:lpstr>Хэширование</vt:lpstr>
      <vt:lpstr>Демонстрация md5</vt:lpstr>
      <vt:lpstr>HTTP-аутентификация</vt:lpstr>
      <vt:lpstr>Демонстрация аутентификации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Заголовки ответа сервера, буферизация и хэширование</dc:title>
  <dc:creator>ioborisov@specialist.ru</dc:creator>
  <cp:keywords>заголовки ответа сервера, буферизация, хэширование</cp:keywords>
  <cp:lastModifiedBy>Oleg</cp:lastModifiedBy>
  <cp:revision>244</cp:revision>
  <dcterms:created xsi:type="dcterms:W3CDTF">2009-06-17T07:49:50Z</dcterms:created>
  <dcterms:modified xsi:type="dcterms:W3CDTF">2014-07-12T22:24:51Z</dcterms:modified>
  <cp:category>PHP, веб, интернет</cp:category>
</cp:coreProperties>
</file>