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385" r:id="rId4"/>
    <p:sldId id="397" r:id="rId5"/>
    <p:sldId id="398" r:id="rId6"/>
    <p:sldId id="399" r:id="rId7"/>
    <p:sldId id="400" r:id="rId8"/>
    <p:sldId id="401" r:id="rId9"/>
    <p:sldId id="403" r:id="rId10"/>
    <p:sldId id="406" r:id="rId11"/>
    <p:sldId id="407" r:id="rId12"/>
    <p:sldId id="408" r:id="rId13"/>
    <p:sldId id="419" r:id="rId14"/>
    <p:sldId id="417" r:id="rId15"/>
    <p:sldId id="416" r:id="rId16"/>
    <p:sldId id="418" r:id="rId17"/>
    <p:sldId id="420" r:id="rId18"/>
    <p:sldId id="409" r:id="rId19"/>
    <p:sldId id="410" r:id="rId20"/>
    <p:sldId id="411" r:id="rId21"/>
    <p:sldId id="412" r:id="rId22"/>
    <p:sldId id="41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4" autoAdjust="0"/>
  </p:normalViewPr>
  <p:slideViewPr>
    <p:cSldViewPr>
      <p:cViewPr varScale="1">
        <p:scale>
          <a:sx n="73" d="100"/>
          <a:sy n="73" d="100"/>
        </p:scale>
        <p:origin x="-96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254380-9CC7-4C6A-9F51-7CFC2AA7466B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06CAC7-BCF1-43CA-B7B2-F94D02EA1F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55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4EABC-C3F7-4EB5-B0A6-EF3172A59EE8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3E2A3-7F9D-48C1-AAAE-00DA5383F3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A071-C283-4183-B703-680178D2CE6B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3359-F588-4798-A730-B4051B8958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45761-03D1-4348-8A55-868CAEFCDB19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ABA77-9A16-456C-9E6E-CBCFC00FD0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0B94C-6E1B-491B-BCF4-AABCC294C489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FB34D-CA2B-4C43-90BC-046EE71EBC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5D014-5253-4C5A-965E-361A70A56539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C9D4-6799-4866-8118-BB1DAD35DA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9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33402-A04E-4E2C-8DB4-2F74B4EB551F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2741-4DCB-4D85-B260-EB59DB77BB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7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0E8B-68DC-43D9-970B-B6376FC9E900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FD87C-04BA-40EC-9CF2-C97AA2BF98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D9F66-AED8-45A6-A676-C94CDB113F20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BB8B-2004-4F76-B4F1-AFE49AA74B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DF1C4-62C0-4C47-BAFF-A552234B5DB4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61F67-E8C6-4419-B964-54E4454D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7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81F4-8789-4D32-91C7-653496AD92B3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1E350-349F-4AA5-9614-0CB9C5890A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8B683-2762-4D9B-A012-B561011263AD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AD353-1782-4FE2-B4AA-289F2CC4D1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3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6AE86FD-2013-4920-9A97-7C369EF8CAA4}" type="datetimeFigureOut">
              <a:rPr lang="ru-RU"/>
              <a:pPr>
                <a:defRPr/>
              </a:pPr>
              <a:t>17.09.2013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EAF2ABA-6E94-4C47-808C-2CBF9875BC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1" r:id="rId2"/>
    <p:sldLayoutId id="2147483997" r:id="rId3"/>
    <p:sldLayoutId id="2147483992" r:id="rId4"/>
    <p:sldLayoutId id="2147483993" r:id="rId5"/>
    <p:sldLayoutId id="2147483994" r:id="rId6"/>
    <p:sldLayoutId id="2147483998" r:id="rId7"/>
    <p:sldLayoutId id="2147483999" r:id="rId8"/>
    <p:sldLayoutId id="2147484000" r:id="rId9"/>
    <p:sldLayoutId id="2147483995" r:id="rId10"/>
    <p:sldLayoutId id="21474840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2.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Операции с файлами и директориями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61248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Запирание файлов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395288" y="1643063"/>
            <a:ext cx="8893175" cy="6034087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fopen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"/tmp/lock.txt"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"r+"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FF8000"/>
                </a:solidFill>
                <a:latin typeface="Consolas" pitchFamily="49" charset="0"/>
              </a:rPr>
              <a:t>// </a:t>
            </a:r>
            <a:r>
              <a:rPr lang="ru-RU" sz="2400" smtClean="0">
                <a:solidFill>
                  <a:srgbClr val="FF8000"/>
                </a:solidFill>
                <a:latin typeface="Consolas" pitchFamily="49" charset="0"/>
              </a:rPr>
              <a:t>выполнить эксклюзивное запирание</a:t>
            </a:r>
            <a:r>
              <a:rPr lang="ru-RU" sz="2400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ru-RU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flock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LOCK_EX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));  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fwrite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ru-RU" sz="2400" smtClean="0">
                <a:solidFill>
                  <a:srgbClr val="DD0000"/>
                </a:solidFill>
                <a:latin typeface="Consolas" pitchFamily="49" charset="0"/>
              </a:rPr>
              <a:t>Что-нибудь пишем\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n"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flock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LOCK_UN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 </a:t>
            </a:r>
            <a:r>
              <a:rPr lang="en-US" sz="2400" smtClean="0">
                <a:solidFill>
                  <a:srgbClr val="FF8000"/>
                </a:solidFill>
                <a:latin typeface="Consolas" pitchFamily="49" charset="0"/>
              </a:rPr>
              <a:t>// </a:t>
            </a:r>
            <a:r>
              <a:rPr lang="ru-RU" sz="2400" smtClean="0">
                <a:solidFill>
                  <a:srgbClr val="FF8000"/>
                </a:solidFill>
                <a:latin typeface="Consolas" pitchFamily="49" charset="0"/>
              </a:rPr>
              <a:t>отпираем файл</a:t>
            </a:r>
            <a:br>
              <a:rPr lang="ru-RU" sz="2400" smtClean="0">
                <a:solidFill>
                  <a:srgbClr val="FF80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fclose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endParaRPr lang="ru-RU" sz="240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fopen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"/tmp/lock.txt"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"a"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flock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LOCK_EX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FF8000"/>
                </a:solidFill>
                <a:latin typeface="Consolas" pitchFamily="49" charset="0"/>
              </a:rPr>
              <a:t>// </a:t>
            </a:r>
            <a:r>
              <a:rPr lang="ru-RU" sz="2400" smtClean="0">
                <a:solidFill>
                  <a:srgbClr val="FF8000"/>
                </a:solidFill>
                <a:latin typeface="Consolas" pitchFamily="49" charset="0"/>
              </a:rPr>
              <a:t>тоже, что и </a:t>
            </a:r>
            <a:r>
              <a:rPr lang="en-US" sz="2400" smtClean="0">
                <a:solidFill>
                  <a:srgbClr val="FF8000"/>
                </a:solidFill>
                <a:latin typeface="Consolas" pitchFamily="49" charset="0"/>
              </a:rPr>
              <a:t>"w+"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/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ftruncate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$fp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0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endParaRPr lang="ru-RU" sz="2400" smtClean="0"/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Прямая работа с файлами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323850" y="1484313"/>
            <a:ext cx="8893175" cy="6034087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readfile</a:t>
            </a:r>
            <a:r>
              <a:rPr lang="en-US" sz="2400" dirty="0" smtClean="0"/>
              <a:t> ( string $filename [, </a:t>
            </a:r>
            <a:r>
              <a:rPr lang="en-US" sz="2400" dirty="0" err="1" smtClean="0"/>
              <a:t>bool</a:t>
            </a:r>
            <a:r>
              <a:rPr lang="en-US" sz="2400" dirty="0" smtClean="0"/>
              <a:t> $</a:t>
            </a:r>
            <a:r>
              <a:rPr lang="en-US" sz="2400" dirty="0" err="1" smtClean="0"/>
              <a:t>use_include_path</a:t>
            </a:r>
            <a:r>
              <a:rPr lang="en-US" sz="2400" dirty="0" smtClean="0"/>
              <a:t> [, 							resource $context ]] )</a:t>
            </a:r>
            <a:endParaRPr lang="ru-RU" sz="2400" dirty="0" smtClean="0"/>
          </a:p>
          <a:p>
            <a:pPr lvl="1" eaLnBrk="1" hangingPunct="1"/>
            <a:r>
              <a:rPr lang="ru-RU" sz="2000" dirty="0" smtClean="0"/>
              <a:t>Читает файл и записывает его в буфер вывода</a:t>
            </a:r>
          </a:p>
          <a:p>
            <a:pPr eaLnBrk="1" hangingPunct="1"/>
            <a:r>
              <a:rPr lang="en-US" sz="2400" dirty="0" smtClean="0"/>
              <a:t>array </a:t>
            </a:r>
            <a:r>
              <a:rPr lang="en-US" sz="2400" b="1" dirty="0" smtClean="0"/>
              <a:t>file</a:t>
            </a:r>
            <a:r>
              <a:rPr lang="en-US" sz="2400" dirty="0" smtClean="0"/>
              <a:t> ( string $filename [, </a:t>
            </a:r>
            <a:r>
              <a:rPr lang="en-US" sz="2400" dirty="0" err="1" smtClean="0"/>
              <a:t>int</a:t>
            </a:r>
            <a:r>
              <a:rPr lang="en-US" sz="2400" dirty="0" smtClean="0"/>
              <a:t> $</a:t>
            </a:r>
            <a:r>
              <a:rPr lang="en-US" sz="2400" dirty="0" err="1" smtClean="0"/>
              <a:t>use_include_path</a:t>
            </a:r>
            <a:r>
              <a:rPr lang="en-US" sz="2400" dirty="0" smtClean="0"/>
              <a:t> [, </a:t>
            </a:r>
            <a:br>
              <a:rPr lang="en-US" sz="2400" dirty="0" smtClean="0"/>
            </a:br>
            <a:r>
              <a:rPr lang="en-US" sz="2400" dirty="0" smtClean="0"/>
              <a:t>						resource $context ]] )</a:t>
            </a:r>
            <a:endParaRPr lang="ru-RU" sz="2400" dirty="0" smtClean="0"/>
          </a:p>
          <a:p>
            <a:pPr lvl="1" eaLnBrk="1" hangingPunct="1"/>
            <a:r>
              <a:rPr lang="ru-RU" sz="2000" dirty="0" smtClean="0"/>
              <a:t>Читает содержимое файла и помещает его в массив построчно</a:t>
            </a:r>
          </a:p>
          <a:p>
            <a:pPr eaLnBrk="1" hangingPunct="1"/>
            <a:r>
              <a:rPr lang="en-US" sz="2400" dirty="0" smtClean="0"/>
              <a:t>string </a:t>
            </a:r>
            <a:r>
              <a:rPr lang="en-US" sz="2400" b="1" dirty="0" err="1" smtClean="0"/>
              <a:t>file_get_contents</a:t>
            </a:r>
            <a:r>
              <a:rPr lang="en-US" sz="2400" dirty="0" smtClean="0"/>
              <a:t> ( string $filename [,</a:t>
            </a:r>
            <a:br>
              <a:rPr lang="en-US" sz="2400" dirty="0" smtClean="0"/>
            </a:br>
            <a:r>
              <a:rPr lang="en-US" sz="2400" dirty="0" smtClean="0"/>
              <a:t>					 </a:t>
            </a:r>
            <a:r>
              <a:rPr lang="en-US" sz="2400" dirty="0" err="1" smtClean="0"/>
              <a:t>bool</a:t>
            </a:r>
            <a:r>
              <a:rPr lang="en-US" sz="2400" dirty="0" smtClean="0"/>
              <a:t> $</a:t>
            </a:r>
            <a:r>
              <a:rPr lang="en-US" sz="2400" dirty="0" err="1" smtClean="0"/>
              <a:t>use_include_path</a:t>
            </a:r>
            <a:r>
              <a:rPr lang="en-US" sz="2400" dirty="0" smtClean="0"/>
              <a:t> [, </a:t>
            </a:r>
            <a:br>
              <a:rPr lang="en-US" sz="2400" dirty="0" smtClean="0"/>
            </a:br>
            <a:r>
              <a:rPr lang="en-US" sz="2400" dirty="0" smtClean="0"/>
              <a:t>		resource $context [, </a:t>
            </a:r>
            <a:r>
              <a:rPr lang="en-US" sz="2400" dirty="0" err="1" smtClean="0"/>
              <a:t>int</a:t>
            </a:r>
            <a:r>
              <a:rPr lang="en-US" sz="2400" dirty="0" smtClean="0"/>
              <a:t> $offset [, </a:t>
            </a:r>
            <a:r>
              <a:rPr lang="en-US" sz="2400" dirty="0" err="1" smtClean="0"/>
              <a:t>int</a:t>
            </a:r>
            <a:r>
              <a:rPr lang="en-US" sz="2400" dirty="0" smtClean="0"/>
              <a:t> $</a:t>
            </a:r>
            <a:r>
              <a:rPr lang="en-US" sz="2400" dirty="0" err="1" smtClean="0"/>
              <a:t>maxlen</a:t>
            </a:r>
            <a:r>
              <a:rPr lang="en-US" sz="2400" dirty="0" smtClean="0"/>
              <a:t> ]]]] )</a:t>
            </a:r>
            <a:endParaRPr lang="ru-RU" sz="2400" dirty="0" smtClean="0"/>
          </a:p>
          <a:p>
            <a:pPr lvl="1" eaLnBrk="1" hangingPunct="1"/>
            <a:r>
              <a:rPr lang="ru-RU" sz="2000" dirty="0" smtClean="0"/>
              <a:t>Получить содержимое файла в виде одной строки</a:t>
            </a:r>
          </a:p>
          <a:p>
            <a:pPr eaLnBrk="1" hangingPunct="1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file_put_contents</a:t>
            </a:r>
            <a:r>
              <a:rPr lang="en-US" sz="2400" dirty="0" smtClean="0"/>
              <a:t> ( string $filename , mixed $data [, </a:t>
            </a:r>
            <a:br>
              <a:rPr lang="en-US" sz="2400" dirty="0" smtClean="0"/>
            </a:br>
            <a:r>
              <a:rPr lang="en-US" sz="2400" dirty="0" smtClean="0"/>
              <a:t>					</a:t>
            </a:r>
            <a:r>
              <a:rPr lang="en-US" sz="2400" dirty="0" err="1" smtClean="0"/>
              <a:t>int</a:t>
            </a:r>
            <a:r>
              <a:rPr lang="en-US" sz="2400" dirty="0" smtClean="0"/>
              <a:t> $flags [, resource $context ]] )</a:t>
            </a:r>
            <a:endParaRPr lang="ru-RU" sz="2400" dirty="0" smtClean="0"/>
          </a:p>
          <a:p>
            <a:pPr lvl="1" eaLnBrk="1" hangingPunct="1"/>
            <a:r>
              <a:rPr lang="ru-RU" sz="2000" dirty="0" smtClean="0"/>
              <a:t>Записать строку в файл</a:t>
            </a:r>
          </a:p>
          <a:p>
            <a:pPr lvl="1" eaLnBrk="1" hangingPunct="1"/>
            <a:r>
              <a:rPr lang="ru-RU" sz="2000" dirty="0" smtClean="0"/>
              <a:t>Используйте константу </a:t>
            </a:r>
            <a:r>
              <a:rPr lang="en-US" sz="2000" b="1" dirty="0" smtClean="0"/>
              <a:t>FILE_APPEND</a:t>
            </a:r>
            <a:r>
              <a:rPr lang="en-US" sz="2000" dirty="0" smtClean="0"/>
              <a:t> </a:t>
            </a:r>
            <a:r>
              <a:rPr lang="ru-RU" sz="2000" dirty="0" smtClean="0"/>
              <a:t>для добавления строки в файл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Управление файлами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395288" y="1484313"/>
            <a:ext cx="8893175" cy="6034087"/>
          </a:xfrm>
        </p:spPr>
        <p:txBody>
          <a:bodyPr/>
          <a:lstStyle/>
          <a:p>
            <a:pPr eaLnBrk="1" hangingPunct="1"/>
            <a:r>
              <a:rPr lang="en-US" smtClean="0"/>
              <a:t>bool </a:t>
            </a:r>
            <a:r>
              <a:rPr lang="en-US" b="1" smtClean="0"/>
              <a:t>copy</a:t>
            </a:r>
            <a:r>
              <a:rPr lang="en-US" smtClean="0"/>
              <a:t> ( string $source , string $dest )</a:t>
            </a:r>
            <a:endParaRPr lang="ru-RU" smtClean="0"/>
          </a:p>
          <a:p>
            <a:pPr lvl="1" eaLnBrk="1" hangingPunct="1"/>
            <a:r>
              <a:rPr lang="ru-RU" smtClean="0"/>
              <a:t>Копирует файл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en-US" smtClean="0"/>
              <a:t>bool </a:t>
            </a:r>
            <a:r>
              <a:rPr lang="en-US" b="1" smtClean="0"/>
              <a:t>rename</a:t>
            </a:r>
            <a:r>
              <a:rPr lang="en-US" smtClean="0"/>
              <a:t> ( string $oldname , string $newname [, resource $context ] )</a:t>
            </a:r>
            <a:endParaRPr lang="ru-RU" smtClean="0"/>
          </a:p>
          <a:p>
            <a:pPr lvl="1" eaLnBrk="1" hangingPunct="1"/>
            <a:r>
              <a:rPr lang="ru-RU" smtClean="0"/>
              <a:t>Переименовывает файл или директорию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en-US" smtClean="0"/>
              <a:t>bool </a:t>
            </a:r>
            <a:r>
              <a:rPr lang="en-US" b="1" smtClean="0"/>
              <a:t>unlink</a:t>
            </a:r>
            <a:r>
              <a:rPr lang="en-US" smtClean="0"/>
              <a:t> ( string $filename [, resource $context ] )</a:t>
            </a:r>
            <a:endParaRPr lang="ru-RU" smtClean="0"/>
          </a:p>
          <a:p>
            <a:pPr lvl="1" eaLnBrk="1" hangingPunct="1"/>
            <a:r>
              <a:rPr lang="ru-RU" smtClean="0"/>
              <a:t>Удаляет файл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-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3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647526"/>
          </a:xfrm>
        </p:spPr>
        <p:txBody>
          <a:bodyPr/>
          <a:lstStyle/>
          <a:p>
            <a:pPr eaLnBrk="1" hangingPunct="1"/>
            <a:r>
              <a:rPr lang="ru-RU" dirty="0" smtClean="0"/>
              <a:t>Создание лог-файла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32856"/>
            <a:ext cx="903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/topic-4/file-</a:t>
            </a:r>
            <a:r>
              <a:rPr lang="en-US" sz="4000" b="1" dirty="0" err="1" smtClean="0"/>
              <a:t>result.php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43711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Задания для лабораторной работы</a:t>
            </a:r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/topic-4/</a:t>
            </a:r>
            <a:r>
              <a:rPr lang="en-US" sz="4000" b="1" dirty="0" err="1" smtClean="0"/>
              <a:t>file.php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Директории: Полезные функции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>
          <a:xfrm>
            <a:off x="323528" y="1484313"/>
            <a:ext cx="8939336" cy="6034087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mkdir</a:t>
            </a:r>
            <a:r>
              <a:rPr lang="en-US" sz="2800" dirty="0" smtClean="0"/>
              <a:t> ( string $pathname [, </a:t>
            </a:r>
            <a:r>
              <a:rPr lang="en-US" sz="2800" dirty="0" err="1" smtClean="0"/>
              <a:t>int</a:t>
            </a:r>
            <a:r>
              <a:rPr lang="en-US" sz="2800" dirty="0" smtClean="0"/>
              <a:t> $mode [, </a:t>
            </a:r>
            <a:br>
              <a:rPr lang="en-US" sz="2800" dirty="0" smtClean="0"/>
            </a:br>
            <a:r>
              <a:rPr lang="en-US" sz="2800" dirty="0" smtClean="0"/>
              <a:t>			</a:t>
            </a:r>
            <a:r>
              <a:rPr lang="en-US" sz="2800" dirty="0" err="1" smtClean="0"/>
              <a:t>bool</a:t>
            </a:r>
            <a:r>
              <a:rPr lang="en-US" sz="2800" dirty="0" smtClean="0"/>
              <a:t> $recursive [, resource $context ]]] )</a:t>
            </a:r>
            <a:endParaRPr lang="ru-RU" sz="2800" dirty="0" smtClean="0"/>
          </a:p>
          <a:p>
            <a:pPr lvl="1" eaLnBrk="1" hangingPunct="1"/>
            <a:r>
              <a:rPr lang="ru-RU" sz="2400" dirty="0" smtClean="0"/>
              <a:t>Пытается создать директорию, заданную в </a:t>
            </a:r>
            <a:r>
              <a:rPr lang="en-US" sz="2400" i="1" dirty="0" smtClean="0"/>
              <a:t>pathname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lvl="1" eaLnBrk="1" hangingPunct="1"/>
            <a:r>
              <a:rPr lang="ru-RU" sz="2400" dirty="0" smtClean="0"/>
              <a:t>Аргумент </a:t>
            </a:r>
            <a:r>
              <a:rPr lang="en-US" sz="2400" i="1" dirty="0" smtClean="0"/>
              <a:t>mode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 задавать в виде </a:t>
            </a:r>
            <a:r>
              <a:rPr lang="ru-RU" sz="2400" dirty="0" err="1" smtClean="0"/>
              <a:t>восьмиричного</a:t>
            </a:r>
            <a:r>
              <a:rPr lang="ru-RU" sz="2400" dirty="0" smtClean="0"/>
              <a:t> числа, </a:t>
            </a:r>
          </a:p>
          <a:p>
            <a:pPr lvl="1" eaLnBrk="1" hangingPunct="1"/>
            <a:r>
              <a:rPr lang="ru-RU" sz="2400" dirty="0" smtClean="0"/>
              <a:t>По умолчанию </a:t>
            </a:r>
            <a:r>
              <a:rPr lang="en-US" sz="2400" dirty="0" smtClean="0"/>
              <a:t>mode </a:t>
            </a:r>
            <a:r>
              <a:rPr lang="ru-RU" sz="2400" dirty="0" smtClean="0"/>
              <a:t>равен 0777</a:t>
            </a:r>
          </a:p>
          <a:p>
            <a:pPr eaLnBrk="1" hangingPunct="1"/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rmdir</a:t>
            </a:r>
            <a:r>
              <a:rPr lang="en-US" sz="2800" dirty="0" smtClean="0"/>
              <a:t> ( string $</a:t>
            </a:r>
            <a:r>
              <a:rPr lang="en-US" sz="2800" dirty="0" err="1" smtClean="0"/>
              <a:t>dirname</a:t>
            </a:r>
            <a:r>
              <a:rPr lang="en-US" sz="2800" dirty="0" smtClean="0"/>
              <a:t> [, resource $context ] )</a:t>
            </a:r>
            <a:endParaRPr lang="ru-RU" sz="2800" dirty="0" smtClean="0"/>
          </a:p>
          <a:p>
            <a:pPr lvl="1" eaLnBrk="1" hangingPunct="1"/>
            <a:r>
              <a:rPr lang="ru-RU" sz="2400" dirty="0" smtClean="0"/>
              <a:t>Пытается удалить директорию с именем </a:t>
            </a:r>
            <a:r>
              <a:rPr lang="en-US" sz="2400" i="1" dirty="0" err="1" smtClean="0"/>
              <a:t>dirname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pPr lvl="1" eaLnBrk="1" hangingPunct="1"/>
            <a:r>
              <a:rPr lang="ru-RU" sz="2400" dirty="0" smtClean="0"/>
              <a:t>Директория должна быть пустой и должны иметься необходимые для этого права.</a:t>
            </a:r>
          </a:p>
          <a:p>
            <a:pPr eaLnBrk="1" hangingPunct="1"/>
            <a:r>
              <a:rPr lang="ru-RU" sz="2800" dirty="0" err="1" smtClean="0"/>
              <a:t>string</a:t>
            </a:r>
            <a:r>
              <a:rPr lang="ru-RU" sz="2800" dirty="0" smtClean="0"/>
              <a:t> </a:t>
            </a:r>
            <a:r>
              <a:rPr lang="ru-RU" sz="2800" b="1" dirty="0" err="1" smtClean="0"/>
              <a:t>getcwd</a:t>
            </a:r>
            <a:r>
              <a:rPr lang="ru-RU" sz="2800" dirty="0" smtClean="0"/>
              <a:t> ( </a:t>
            </a:r>
            <a:r>
              <a:rPr lang="ru-RU" sz="2800" dirty="0" err="1" smtClean="0"/>
              <a:t>void</a:t>
            </a:r>
            <a:r>
              <a:rPr lang="ru-RU" sz="2800" dirty="0" smtClean="0"/>
              <a:t> )</a:t>
            </a:r>
          </a:p>
          <a:p>
            <a:pPr lvl="1" eaLnBrk="1" hangingPunct="1"/>
            <a:r>
              <a:rPr lang="ru-RU" sz="2400" dirty="0" smtClean="0"/>
              <a:t>Возвращает имя текущего рабочего каталога.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Работа с директорией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6034088"/>
          </a:xfrm>
        </p:spPr>
        <p:txBody>
          <a:bodyPr/>
          <a:lstStyle/>
          <a:p>
            <a:pPr eaLnBrk="1" hangingPunct="1"/>
            <a:r>
              <a:rPr lang="ru-RU" sz="2800" smtClean="0"/>
              <a:t>resource </a:t>
            </a:r>
            <a:r>
              <a:rPr lang="ru-RU" sz="2800" b="1" smtClean="0"/>
              <a:t>opendir</a:t>
            </a:r>
            <a:r>
              <a:rPr lang="ru-RU" sz="2800" smtClean="0"/>
              <a:t> ( string $path )</a:t>
            </a:r>
          </a:p>
          <a:p>
            <a:pPr lvl="1" eaLnBrk="1" hangingPunct="1"/>
            <a:r>
              <a:rPr lang="ru-RU" sz="2400" smtClean="0"/>
              <a:t>Возвращает дескриптор каталога</a:t>
            </a:r>
          </a:p>
          <a:p>
            <a:pPr eaLnBrk="1" hangingPunct="1"/>
            <a:r>
              <a:rPr lang="ru-RU" sz="2800" smtClean="0"/>
              <a:t>void </a:t>
            </a:r>
            <a:r>
              <a:rPr lang="ru-RU" sz="2800" b="1" smtClean="0"/>
              <a:t>closedir</a:t>
            </a:r>
            <a:r>
              <a:rPr lang="ru-RU" sz="2800" smtClean="0"/>
              <a:t> ( resource $dir_handle )</a:t>
            </a:r>
          </a:p>
          <a:p>
            <a:pPr lvl="1" eaLnBrk="1" hangingPunct="1"/>
            <a:r>
              <a:rPr lang="ru-RU" sz="2400" smtClean="0"/>
              <a:t>Закрывает поток, связанный с каталогом</a:t>
            </a:r>
          </a:p>
          <a:p>
            <a:pPr eaLnBrk="1" hangingPunct="1"/>
            <a:r>
              <a:rPr lang="ru-RU" sz="2800" smtClean="0"/>
              <a:t>string </a:t>
            </a:r>
            <a:r>
              <a:rPr lang="ru-RU" sz="2800" b="1" smtClean="0"/>
              <a:t>readdir</a:t>
            </a:r>
            <a:r>
              <a:rPr lang="ru-RU" sz="2800" smtClean="0"/>
              <a:t> ( resource $dir_handle )</a:t>
            </a:r>
          </a:p>
          <a:p>
            <a:pPr lvl="1" eaLnBrk="1" hangingPunct="1"/>
            <a:r>
              <a:rPr lang="ru-RU" sz="2400" smtClean="0"/>
              <a:t>Возвращает имя следующего по порядку элемента каталога. </a:t>
            </a:r>
          </a:p>
          <a:p>
            <a:pPr eaLnBrk="1" hangingPunct="1"/>
            <a:endParaRPr lang="ru-RU" sz="2800" smtClean="0"/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is_file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Возвращает </a:t>
            </a:r>
            <a:r>
              <a:rPr lang="en-US" sz="2400" smtClean="0"/>
              <a:t>TRUE, </a:t>
            </a:r>
            <a:r>
              <a:rPr lang="ru-RU" sz="2400" smtClean="0"/>
              <a:t>если </a:t>
            </a:r>
            <a:r>
              <a:rPr lang="en-US" sz="2400" i="1" smtClean="0"/>
              <a:t>filename</a:t>
            </a:r>
            <a:r>
              <a:rPr lang="ru-RU" sz="2400" smtClean="0"/>
              <a:t> существует.</a:t>
            </a:r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is_dir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Возвращает </a:t>
            </a:r>
            <a:r>
              <a:rPr lang="en-US" sz="2400" smtClean="0"/>
              <a:t>TRUE, </a:t>
            </a:r>
            <a:r>
              <a:rPr lang="ru-RU" sz="2400" smtClean="0"/>
              <a:t>если </a:t>
            </a:r>
            <a:r>
              <a:rPr lang="en-US" sz="2400" i="1" smtClean="0"/>
              <a:t>filename</a:t>
            </a:r>
            <a:r>
              <a:rPr lang="ru-RU" sz="2400" smtClean="0"/>
              <a:t> директория.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И ещё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6034088"/>
          </a:xfrm>
        </p:spPr>
        <p:txBody>
          <a:bodyPr/>
          <a:lstStyle/>
          <a:p>
            <a:r>
              <a:rPr lang="en-US" sz="2800" dirty="0" smtClean="0"/>
              <a:t>array </a:t>
            </a:r>
            <a:r>
              <a:rPr lang="en-US" sz="2800" b="1" dirty="0" err="1" smtClean="0"/>
              <a:t>scandir</a:t>
            </a:r>
            <a:r>
              <a:rPr lang="en-US" sz="2800" dirty="0" smtClean="0"/>
              <a:t> ( string $directory [, </a:t>
            </a:r>
            <a:br>
              <a:rPr lang="en-US" sz="2800" dirty="0" smtClean="0"/>
            </a:br>
            <a:r>
              <a:rPr lang="en-US" sz="2800" dirty="0" smtClean="0"/>
              <a:t>				integer $</a:t>
            </a:r>
            <a:r>
              <a:rPr lang="en-US" sz="2800" dirty="0" err="1" smtClean="0"/>
              <a:t>sorting_order</a:t>
            </a:r>
            <a:r>
              <a:rPr lang="en-US" sz="2800" dirty="0" smtClean="0"/>
              <a:t> ] )</a:t>
            </a:r>
            <a:endParaRPr lang="ru-RU" sz="2800" dirty="0" smtClean="0"/>
          </a:p>
          <a:p>
            <a:pPr lvl="1"/>
            <a:r>
              <a:rPr lang="ru-RU" sz="2400" dirty="0" smtClean="0"/>
              <a:t>Возвращает </a:t>
            </a:r>
            <a:r>
              <a:rPr lang="en-US" sz="2400" dirty="0" smtClean="0"/>
              <a:t>array, </a:t>
            </a:r>
            <a:r>
              <a:rPr lang="ru-RU" sz="2400" dirty="0" smtClean="0"/>
              <a:t>содержащий имена файлов и каталогов, расположенных по пути, переданном в параметре </a:t>
            </a:r>
            <a:r>
              <a:rPr lang="en-US" sz="2400" i="1" dirty="0" smtClean="0"/>
              <a:t>directory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800" dirty="0" smtClean="0"/>
              <a:t>array </a:t>
            </a:r>
            <a:r>
              <a:rPr lang="en-US" sz="2800" b="1" dirty="0" smtClean="0"/>
              <a:t>glob</a:t>
            </a:r>
            <a:r>
              <a:rPr lang="en-US" sz="2800" dirty="0" smtClean="0"/>
              <a:t> ( string $pattern [, </a:t>
            </a:r>
            <a:r>
              <a:rPr lang="en-US" sz="2800" dirty="0" err="1" smtClean="0"/>
              <a:t>int</a:t>
            </a:r>
            <a:r>
              <a:rPr lang="en-US" sz="2800" dirty="0" smtClean="0"/>
              <a:t> $flags = 0 ] )</a:t>
            </a:r>
            <a:endParaRPr lang="ru-RU" sz="2800" dirty="0" smtClean="0"/>
          </a:p>
          <a:p>
            <a:pPr lvl="1"/>
            <a:r>
              <a:rPr lang="ru-RU" sz="2400" dirty="0" smtClean="0"/>
              <a:t>Ищет все пути, совпадающие с шаблоном </a:t>
            </a:r>
            <a:r>
              <a:rPr lang="ru-RU" sz="2400" i="1" dirty="0" err="1" smtClean="0"/>
              <a:t>pattern</a:t>
            </a:r>
            <a:r>
              <a:rPr lang="ru-RU" sz="2400" i="1" dirty="0" smtClean="0"/>
              <a:t>.</a:t>
            </a:r>
          </a:p>
          <a:p>
            <a:pPr lvl="1"/>
            <a:endParaRPr lang="ru-RU" sz="2400" dirty="0" smtClean="0">
              <a:solidFill>
                <a:srgbClr val="007700"/>
              </a:solidFill>
              <a:latin typeface="Consolas" pitchFamily="49" charset="0"/>
            </a:endParaRPr>
          </a:p>
          <a:p>
            <a:pPr lvl="1"/>
            <a:r>
              <a:rPr lang="en-US" sz="2400" dirty="0" err="1" smtClean="0">
                <a:solidFill>
                  <a:srgbClr val="007700"/>
                </a:solidFill>
                <a:latin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glob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"*.txt"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 as 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$filename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$filename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 size " 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. </a:t>
            </a:r>
            <a:r>
              <a:rPr lang="en-US" sz="2400" dirty="0" err="1" smtClean="0">
                <a:solidFill>
                  <a:srgbClr val="0000BB"/>
                </a:solidFill>
                <a:latin typeface="Consolas" pitchFamily="49" charset="0"/>
              </a:rPr>
              <a:t>filesize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0000BB"/>
                </a:solidFill>
                <a:latin typeface="Consolas" pitchFamily="49" charset="0"/>
              </a:rPr>
              <a:t>$filename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) . </a:t>
            </a:r>
            <a:r>
              <a:rPr lang="en-US" sz="2400" dirty="0" smtClean="0">
                <a:solidFill>
                  <a:srgbClr val="DD0000"/>
                </a:solidFill>
                <a:latin typeface="Consolas" pitchFamily="49" charset="0"/>
              </a:rPr>
              <a:t>"\n"</a:t>
            </a: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2400" dirty="0" smtClean="0">
                <a:solidFill>
                  <a:srgbClr val="007700"/>
                </a:solidFill>
                <a:latin typeface="Consolas" pitchFamily="49" charset="0"/>
              </a:rPr>
              <a:t>}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060848"/>
            <a:ext cx="8065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Демонстрационные примеры</a:t>
            </a:r>
          </a:p>
          <a:p>
            <a:r>
              <a:rPr lang="en-US" sz="4000" b="1" dirty="0" err="1" smtClean="0"/>
              <a:t>localhost</a:t>
            </a:r>
            <a:r>
              <a:rPr lang="en-US" sz="4000" b="1" dirty="0" smtClean="0"/>
              <a:t>/topic-</a:t>
            </a:r>
            <a:r>
              <a:rPr lang="ru-RU" sz="4000" b="1" dirty="0" smtClean="0"/>
              <a:t>4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dirs.php</a:t>
            </a:r>
            <a:endParaRPr lang="en-US" sz="4000" b="1" dirty="0" smtClean="0"/>
          </a:p>
          <a:p>
            <a:r>
              <a:rPr lang="en-US" sz="4000" b="1" dirty="0" err="1"/>
              <a:t>localhost</a:t>
            </a:r>
            <a:r>
              <a:rPr lang="en-US" sz="4000" b="1" dirty="0"/>
              <a:t>/topic-</a:t>
            </a:r>
            <a:r>
              <a:rPr lang="ru-RU" sz="4000" b="1" dirty="0"/>
              <a:t>4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scandir.php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9475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Загрузка файлов на сервер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395288" y="1484313"/>
            <a:ext cx="8893175" cy="6034087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/>
              <a:t>Директивы </a:t>
            </a:r>
            <a:r>
              <a:rPr lang="en-US" sz="2800" dirty="0" smtClean="0"/>
              <a:t>php.ini</a:t>
            </a:r>
            <a:endParaRPr lang="ru-RU" sz="28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file_uploads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upload_max_filesize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post_max_size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upload_tmp_dir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max_input_time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max_file_uploads</a:t>
            </a:r>
            <a:endParaRPr lang="ru-RU" sz="2400" dirty="0" smtClean="0"/>
          </a:p>
          <a:p>
            <a:pPr eaLnBrk="1" hangingPunct="1">
              <a:defRPr/>
            </a:pPr>
            <a:r>
              <a:rPr lang="ru-RU" sz="2800" dirty="0" smtClean="0"/>
              <a:t>Форма для загрузки файлов</a:t>
            </a:r>
          </a:p>
          <a:p>
            <a:pPr lvl="1" eaLnBrk="1" hangingPunct="1">
              <a:defRPr/>
            </a:pPr>
            <a:r>
              <a:rPr lang="en-US" sz="2000" dirty="0"/>
              <a:t>&lt;form </a:t>
            </a:r>
            <a:r>
              <a:rPr lang="en-US" sz="2000" b="1" dirty="0" err="1"/>
              <a:t>enctype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FF0000"/>
                </a:solidFill>
              </a:rPr>
              <a:t>multipart/form-data</a:t>
            </a:r>
            <a:r>
              <a:rPr lang="en-US" sz="2000" dirty="0"/>
              <a:t>" action="" </a:t>
            </a:r>
            <a:r>
              <a:rPr lang="en-US" sz="2000" b="1" dirty="0"/>
              <a:t>method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FF0000"/>
                </a:solidFill>
              </a:rPr>
              <a:t>POST</a:t>
            </a:r>
            <a:r>
              <a:rPr lang="en-US" sz="2000" dirty="0"/>
              <a:t>"&gt;   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type="hidden" name="MAX_FILE_SIZE" value="30000" /&gt;</a:t>
            </a:r>
            <a:r>
              <a:rPr lang="en-US" sz="2000" dirty="0"/>
              <a:t>   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input name="</a:t>
            </a:r>
            <a:r>
              <a:rPr lang="en-US" sz="2000" dirty="0" err="1"/>
              <a:t>userfile</a:t>
            </a:r>
            <a:r>
              <a:rPr lang="en-US" sz="2000" dirty="0"/>
              <a:t>" </a:t>
            </a:r>
            <a:r>
              <a:rPr lang="en-US" sz="2000" b="1" dirty="0"/>
              <a:t>type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FF0000"/>
                </a:solidFill>
              </a:rPr>
              <a:t>file</a:t>
            </a:r>
            <a:r>
              <a:rPr lang="en-US" sz="2000" dirty="0"/>
              <a:t>" /&gt;   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input type="submit" </a:t>
            </a:r>
            <a:r>
              <a:rPr lang="en-US" sz="2000" dirty="0" smtClean="0"/>
              <a:t>/&gt;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form&gt;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Разбор данных на сервере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395288" y="1484313"/>
            <a:ext cx="8893175" cy="6034087"/>
          </a:xfrm>
        </p:spPr>
        <p:txBody>
          <a:bodyPr/>
          <a:lstStyle/>
          <a:p>
            <a:pPr eaLnBrk="1" hangingPunct="1"/>
            <a:r>
              <a:rPr lang="en-US" sz="2800" smtClean="0"/>
              <a:t>$_FILES['userfile']['</a:t>
            </a:r>
            <a:r>
              <a:rPr lang="en-US" sz="2800" b="1" smtClean="0"/>
              <a:t>name</a:t>
            </a:r>
            <a:r>
              <a:rPr lang="en-US" sz="2800" smtClean="0"/>
              <a:t>']</a:t>
            </a:r>
            <a:endParaRPr lang="ru-RU" sz="2800" smtClean="0"/>
          </a:p>
          <a:p>
            <a:pPr lvl="1" eaLnBrk="1" hangingPunct="1"/>
            <a:r>
              <a:rPr lang="ru-RU" sz="2400" smtClean="0"/>
              <a:t>Оригинальное имя файла на компьютере клиента.</a:t>
            </a:r>
          </a:p>
          <a:p>
            <a:pPr eaLnBrk="1" hangingPunct="1"/>
            <a:r>
              <a:rPr lang="ru-RU" sz="2800" smtClean="0"/>
              <a:t>$_</a:t>
            </a:r>
            <a:r>
              <a:rPr lang="en-US" sz="2800" smtClean="0"/>
              <a:t>FILES['userfile']['</a:t>
            </a:r>
            <a:r>
              <a:rPr lang="en-US" sz="2800" b="1" smtClean="0"/>
              <a:t>type</a:t>
            </a:r>
            <a:r>
              <a:rPr lang="en-US" sz="2800" smtClean="0"/>
              <a:t>']</a:t>
            </a:r>
            <a:endParaRPr lang="ru-RU" sz="2800" smtClean="0"/>
          </a:p>
          <a:p>
            <a:pPr lvl="1" eaLnBrk="1" hangingPunct="1"/>
            <a:r>
              <a:rPr lang="en-US" sz="2400" smtClean="0"/>
              <a:t>Mime-</a:t>
            </a:r>
            <a:r>
              <a:rPr lang="ru-RU" sz="2400" smtClean="0"/>
              <a:t>тип файла, в случае, если браузер предоставил такую информацию. </a:t>
            </a:r>
          </a:p>
          <a:p>
            <a:pPr eaLnBrk="1" hangingPunct="1"/>
            <a:r>
              <a:rPr lang="ru-RU" sz="2800" smtClean="0"/>
              <a:t>$_</a:t>
            </a:r>
            <a:r>
              <a:rPr lang="en-US" sz="2800" smtClean="0"/>
              <a:t>FILES['userfile']['</a:t>
            </a:r>
            <a:r>
              <a:rPr lang="en-US" sz="2800" b="1" smtClean="0"/>
              <a:t>size</a:t>
            </a:r>
            <a:r>
              <a:rPr lang="en-US" sz="2800" smtClean="0"/>
              <a:t>']</a:t>
            </a:r>
            <a:endParaRPr lang="ru-RU" sz="2800" smtClean="0"/>
          </a:p>
          <a:p>
            <a:pPr lvl="1" eaLnBrk="1" hangingPunct="1"/>
            <a:r>
              <a:rPr lang="ru-RU" sz="2400" smtClean="0"/>
              <a:t>Размер в байтах принятого файла.</a:t>
            </a:r>
          </a:p>
          <a:p>
            <a:pPr eaLnBrk="1" hangingPunct="1"/>
            <a:r>
              <a:rPr lang="ru-RU" sz="2800" smtClean="0"/>
              <a:t>$_</a:t>
            </a:r>
            <a:r>
              <a:rPr lang="en-US" sz="2800" smtClean="0"/>
              <a:t>FILES['userfile']['</a:t>
            </a:r>
            <a:r>
              <a:rPr lang="en-US" sz="2800" b="1" smtClean="0"/>
              <a:t>tmp_name</a:t>
            </a:r>
            <a:r>
              <a:rPr lang="en-US" sz="2800" smtClean="0"/>
              <a:t>']</a:t>
            </a:r>
            <a:endParaRPr lang="ru-RU" sz="2800" smtClean="0"/>
          </a:p>
          <a:p>
            <a:pPr lvl="1" eaLnBrk="1" hangingPunct="1"/>
            <a:r>
              <a:rPr lang="ru-RU" sz="2400" smtClean="0"/>
              <a:t>Временное имя, с которым принятый файл был сохранен на сервере.</a:t>
            </a:r>
          </a:p>
          <a:p>
            <a:pPr eaLnBrk="1" hangingPunct="1"/>
            <a:r>
              <a:rPr lang="ru-RU" sz="2800" smtClean="0"/>
              <a:t>$_</a:t>
            </a:r>
            <a:r>
              <a:rPr lang="en-US" sz="2800" smtClean="0"/>
              <a:t>FILES['userfile']['</a:t>
            </a:r>
            <a:r>
              <a:rPr lang="en-US" sz="2800" b="1" smtClean="0"/>
              <a:t>error</a:t>
            </a:r>
            <a:r>
              <a:rPr lang="en-US" sz="2800" smtClean="0"/>
              <a:t>']</a:t>
            </a:r>
            <a:endParaRPr lang="ru-RU" sz="2800" smtClean="0"/>
          </a:p>
          <a:p>
            <a:pPr lvl="1" eaLnBrk="1" hangingPunct="1"/>
            <a:r>
              <a:rPr lang="ru-RU" sz="2400" smtClean="0"/>
              <a:t>Код ошибки, которая может возникнуть при загрузке файла. </a:t>
            </a:r>
            <a:endParaRPr lang="ru-RU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Функции для работы с файлами</a:t>
            </a:r>
          </a:p>
          <a:p>
            <a:pPr lvl="1" eaLnBrk="1" hangingPunct="1">
              <a:defRPr/>
            </a:pPr>
            <a:r>
              <a:rPr lang="ru-RU" dirty="0" smtClean="0"/>
              <a:t>Режимы работы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Чтение и запись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Работа с курсором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Прямая работа с файлами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Запирание файлов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Функции для работы с директориями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Загрузка файлов на сервер по </a:t>
            </a:r>
            <a:r>
              <a:rPr lang="en-US" dirty="0" smtClean="0"/>
              <a:t>HTTP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Ошибки при загрузке файла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395288" y="1484313"/>
            <a:ext cx="8893175" cy="6034087"/>
          </a:xfrm>
        </p:spPr>
        <p:txBody>
          <a:bodyPr/>
          <a:lstStyle/>
          <a:p>
            <a:pPr eaLnBrk="1" hangingPunct="1"/>
            <a:r>
              <a:rPr lang="en-US" sz="2400" smtClean="0"/>
              <a:t>UPLOAD_ERR_OK</a:t>
            </a:r>
            <a:r>
              <a:rPr lang="ru-RU" sz="2400" smtClean="0"/>
              <a:t> </a:t>
            </a:r>
            <a:r>
              <a:rPr lang="en-US" sz="2400" smtClean="0"/>
              <a:t>[0]</a:t>
            </a:r>
            <a:endParaRPr lang="ru-RU" sz="2400" smtClean="0"/>
          </a:p>
          <a:p>
            <a:pPr lvl="1" eaLnBrk="1" hangingPunct="1"/>
            <a:r>
              <a:rPr lang="ru-RU" sz="2000" smtClean="0"/>
              <a:t>Всё хорошо.</a:t>
            </a:r>
          </a:p>
          <a:p>
            <a:pPr eaLnBrk="1" hangingPunct="1"/>
            <a:r>
              <a:rPr lang="en-US" sz="2400" smtClean="0"/>
              <a:t>UPLOAD_ERR_INI_SIZE [1]</a:t>
            </a:r>
            <a:endParaRPr lang="ru-RU" sz="2400" smtClean="0"/>
          </a:p>
          <a:p>
            <a:pPr lvl="1" eaLnBrk="1" hangingPunct="1"/>
            <a:r>
              <a:rPr lang="ru-RU" sz="2000" smtClean="0"/>
              <a:t>Размер принятого файла превысил максимально допустимый размер.</a:t>
            </a:r>
          </a:p>
          <a:p>
            <a:pPr eaLnBrk="1" hangingPunct="1"/>
            <a:r>
              <a:rPr lang="en-US" sz="2400" smtClean="0"/>
              <a:t>UPLOAD_ERR_FORM_SIZE [2]</a:t>
            </a:r>
            <a:endParaRPr lang="ru-RU" sz="2400" smtClean="0"/>
          </a:p>
          <a:p>
            <a:pPr lvl="1" eaLnBrk="1" hangingPunct="1"/>
            <a:r>
              <a:rPr lang="ru-RU" sz="2000" smtClean="0"/>
              <a:t>Размер загружаемого файла превысил значение </a:t>
            </a:r>
            <a:r>
              <a:rPr lang="en-US" sz="2000" smtClean="0"/>
              <a:t>MAX_FILE_SIZE.</a:t>
            </a:r>
            <a:endParaRPr lang="ru-RU" sz="2000" smtClean="0"/>
          </a:p>
          <a:p>
            <a:pPr eaLnBrk="1" hangingPunct="1"/>
            <a:r>
              <a:rPr lang="en-US" sz="2400" smtClean="0"/>
              <a:t>UPLOAD_ERR_PARTIAL [3]</a:t>
            </a:r>
            <a:endParaRPr lang="ru-RU" sz="2400" smtClean="0"/>
          </a:p>
          <a:p>
            <a:pPr lvl="1" eaLnBrk="1" hangingPunct="1"/>
            <a:r>
              <a:rPr lang="ru-RU" sz="2000" smtClean="0"/>
              <a:t>Загружаемый файл был получен только частично.</a:t>
            </a:r>
          </a:p>
          <a:p>
            <a:pPr eaLnBrk="1" hangingPunct="1"/>
            <a:r>
              <a:rPr lang="en-US" sz="2400" smtClean="0"/>
              <a:t>UPLOAD_ERR_NO_FILE [4]</a:t>
            </a:r>
            <a:endParaRPr lang="ru-RU" sz="2400" smtClean="0"/>
          </a:p>
          <a:p>
            <a:pPr lvl="1" eaLnBrk="1" hangingPunct="1"/>
            <a:r>
              <a:rPr lang="ru-RU" sz="2000" smtClean="0"/>
              <a:t>Файл не был загружен.</a:t>
            </a:r>
          </a:p>
          <a:p>
            <a:pPr eaLnBrk="1" hangingPunct="1"/>
            <a:r>
              <a:rPr lang="en-US" sz="2400" smtClean="0"/>
              <a:t>UPLOAD_ERR_NO_TMP_DIR [6]</a:t>
            </a:r>
            <a:endParaRPr lang="ru-RU" sz="2400" smtClean="0"/>
          </a:p>
          <a:p>
            <a:pPr lvl="1" eaLnBrk="1" hangingPunct="1"/>
            <a:r>
              <a:rPr lang="ru-RU" sz="2000" smtClean="0"/>
              <a:t>Отсутствует временная папка.</a:t>
            </a:r>
          </a:p>
          <a:p>
            <a:pPr eaLnBrk="1" hangingPunct="1"/>
            <a:r>
              <a:rPr lang="en-US" sz="2400" smtClean="0"/>
              <a:t>UPLOAD_ERR_CANT_WRITE [7]</a:t>
            </a:r>
            <a:endParaRPr lang="ru-RU" sz="2400" smtClean="0"/>
          </a:p>
          <a:p>
            <a:pPr lvl="1" eaLnBrk="1" hangingPunct="1"/>
            <a:r>
              <a:rPr lang="ru-RU" sz="2000" smtClean="0"/>
              <a:t>Не удалось записать файл на диск.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Перемещаем файл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395288" y="1484784"/>
            <a:ext cx="8893175" cy="6034088"/>
          </a:xfrm>
        </p:spPr>
        <p:txBody>
          <a:bodyPr/>
          <a:lstStyle/>
          <a:p>
            <a:pPr eaLnBrk="1" hangingPunct="1"/>
            <a:r>
              <a:rPr lang="ru-RU" sz="2800" dirty="0" err="1" smtClean="0"/>
              <a:t>bool</a:t>
            </a:r>
            <a:r>
              <a:rPr lang="ru-RU" sz="2800" dirty="0" smtClean="0"/>
              <a:t> </a:t>
            </a:r>
            <a:r>
              <a:rPr lang="ru-RU" sz="2800" b="1" dirty="0" err="1" smtClean="0"/>
              <a:t>move_uploaded_file</a:t>
            </a:r>
            <a:r>
              <a:rPr lang="ru-RU" sz="2800" dirty="0" smtClean="0"/>
              <a:t> ( </a:t>
            </a:r>
            <a:r>
              <a:rPr lang="ru-RU" sz="2800" dirty="0" err="1" smtClean="0"/>
              <a:t>string</a:t>
            </a:r>
            <a:r>
              <a:rPr lang="ru-RU" sz="2800" dirty="0" smtClean="0"/>
              <a:t> $</a:t>
            </a:r>
            <a:r>
              <a:rPr lang="ru-RU" sz="2800" dirty="0" err="1" smtClean="0"/>
              <a:t>filename</a:t>
            </a:r>
            <a:r>
              <a:rPr lang="ru-RU" sz="2800" dirty="0" smtClean="0"/>
              <a:t> , </a:t>
            </a:r>
            <a:r>
              <a:rPr lang="ru-RU" sz="2800" dirty="0" err="1" smtClean="0"/>
              <a:t>string</a:t>
            </a:r>
            <a:r>
              <a:rPr lang="ru-RU" sz="2800" dirty="0" smtClean="0"/>
              <a:t> $</a:t>
            </a:r>
            <a:r>
              <a:rPr lang="ru-RU" sz="2800" dirty="0" err="1" smtClean="0"/>
              <a:t>destination</a:t>
            </a:r>
            <a:r>
              <a:rPr lang="ru-RU" sz="2800" dirty="0" smtClean="0"/>
              <a:t> )</a:t>
            </a:r>
          </a:p>
          <a:p>
            <a:pPr lvl="1" eaLnBrk="1" hangingPunct="1"/>
            <a:r>
              <a:rPr lang="ru-RU" sz="2400" dirty="0" smtClean="0"/>
              <a:t>Проверяет, является ли файл </a:t>
            </a:r>
            <a:r>
              <a:rPr lang="ru-RU" sz="2400" i="1" dirty="0" err="1" smtClean="0"/>
              <a:t>filename</a:t>
            </a:r>
            <a:r>
              <a:rPr lang="ru-RU" sz="2400" dirty="0" smtClean="0"/>
              <a:t> загруженным на сервер (переданным по протоколу HTTP POST). </a:t>
            </a:r>
          </a:p>
          <a:p>
            <a:pPr lvl="1" eaLnBrk="1" hangingPunct="1"/>
            <a:r>
              <a:rPr lang="ru-RU" sz="2400" dirty="0" smtClean="0"/>
              <a:t>Если файл действительно загружен на сервер, он будет перемещён в место, указанное в аргументе </a:t>
            </a:r>
            <a:r>
              <a:rPr lang="ru-RU" sz="2400" i="1" dirty="0" err="1" smtClean="0"/>
              <a:t>destination</a:t>
            </a:r>
            <a:r>
              <a:rPr lang="ru-RU" sz="2400" dirty="0" smtClean="0"/>
              <a:t>.</a:t>
            </a:r>
          </a:p>
          <a:p>
            <a:pPr lvl="1" eaLnBrk="1" hangingPunct="1"/>
            <a:r>
              <a:rPr lang="ru-RU" sz="2400" dirty="0" smtClean="0"/>
              <a:t>Если </a:t>
            </a:r>
            <a:r>
              <a:rPr lang="ru-RU" sz="2400" i="1" dirty="0" err="1" smtClean="0"/>
              <a:t>filename</a:t>
            </a:r>
            <a:r>
              <a:rPr lang="ru-RU" sz="2400" dirty="0" smtClean="0"/>
              <a:t> не является загруженным файлов, никаких действий не предпринимается и функция возвращает FALSE.</a:t>
            </a:r>
          </a:p>
          <a:p>
            <a:pPr lvl="1" eaLnBrk="1" hangingPunct="1"/>
            <a:r>
              <a:rPr lang="ru-RU" sz="2400" dirty="0" smtClean="0"/>
              <a:t>Если </a:t>
            </a:r>
            <a:r>
              <a:rPr lang="ru-RU" sz="2400" i="1" dirty="0" err="1" smtClean="0"/>
              <a:t>filename</a:t>
            </a:r>
            <a:r>
              <a:rPr lang="ru-RU" sz="2400" dirty="0" smtClean="0"/>
              <a:t> является загруженным файлом, но не может быть перемещён по каким-либо причинам, никакие действия не предпринимаются и функция возвращает FALSE.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8915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Функции для работы с файлами</a:t>
            </a:r>
          </a:p>
          <a:p>
            <a:pPr lvl="1" eaLnBrk="1" hangingPunct="1">
              <a:defRPr/>
            </a:pPr>
            <a:r>
              <a:rPr lang="ru-RU" dirty="0" smtClean="0"/>
              <a:t>Режимы работы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Чтение и запись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Работа с курсором</a:t>
            </a:r>
            <a:endParaRPr lang="en-US" dirty="0" smtClean="0"/>
          </a:p>
          <a:p>
            <a:pPr lvl="1" eaLnBrk="1" hangingPunct="1">
              <a:defRPr/>
            </a:pPr>
            <a:r>
              <a:rPr lang="ru-RU" dirty="0" smtClean="0"/>
              <a:t>Прямая работа с файлами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Функции для работы с директориями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Загрузка файлов на сервер по </a:t>
            </a:r>
            <a:r>
              <a:rPr lang="en-US" dirty="0" smtClean="0"/>
              <a:t>HTTP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Файлы: полезные функции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6034087"/>
          </a:xfrm>
        </p:spPr>
        <p:txBody>
          <a:bodyPr/>
          <a:lstStyle/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file_exists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Проверить наличие указанного файла или каталога</a:t>
            </a:r>
          </a:p>
          <a:p>
            <a:pPr eaLnBrk="1" hangingPunct="1"/>
            <a:r>
              <a:rPr lang="en-US" sz="2800" smtClean="0"/>
              <a:t>int </a:t>
            </a:r>
            <a:r>
              <a:rPr lang="en-US" sz="2800" b="1" smtClean="0"/>
              <a:t>filesize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Получить размер файла</a:t>
            </a:r>
          </a:p>
          <a:p>
            <a:pPr eaLnBrk="1" hangingPunct="1"/>
            <a:r>
              <a:rPr lang="en-US" sz="2800" smtClean="0"/>
              <a:t>int </a:t>
            </a:r>
            <a:r>
              <a:rPr lang="en-US" sz="2800" b="1" smtClean="0"/>
              <a:t>fileatime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Получить время последнего доступа к файлу</a:t>
            </a:r>
          </a:p>
          <a:p>
            <a:pPr eaLnBrk="1" hangingPunct="1"/>
            <a:r>
              <a:rPr lang="en-US" sz="2800" smtClean="0"/>
              <a:t>int </a:t>
            </a:r>
            <a:r>
              <a:rPr lang="en-US" sz="2800" b="1" smtClean="0"/>
              <a:t>filemtime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Получить время последнего изменения файла</a:t>
            </a:r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is_readable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Определяет, доступен ли файл для чтения</a:t>
            </a:r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is_writable</a:t>
            </a:r>
            <a:r>
              <a:rPr lang="en-US" sz="2800" smtClean="0"/>
              <a:t> ( string $filename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Определяет, доступен ли файл для записи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Файлы: режимы работы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6034087"/>
          </a:xfrm>
        </p:spPr>
        <p:txBody>
          <a:bodyPr/>
          <a:lstStyle/>
          <a:p>
            <a:pPr eaLnBrk="1" hangingPunct="1"/>
            <a:r>
              <a:rPr lang="ru-RU" sz="2400" smtClean="0"/>
              <a:t>'r'	 </a:t>
            </a:r>
          </a:p>
          <a:p>
            <a:pPr lvl="1" eaLnBrk="1" hangingPunct="1"/>
            <a:r>
              <a:rPr lang="ru-RU" sz="2000" smtClean="0"/>
              <a:t>Открывает файл только для чтения; помещает указатель в начало файла.</a:t>
            </a:r>
          </a:p>
          <a:p>
            <a:pPr eaLnBrk="1" hangingPunct="1"/>
            <a:r>
              <a:rPr lang="ru-RU" sz="2400" smtClean="0"/>
              <a:t>'r+'	 </a:t>
            </a:r>
          </a:p>
          <a:p>
            <a:pPr lvl="1" eaLnBrk="1" hangingPunct="1"/>
            <a:r>
              <a:rPr lang="ru-RU" sz="2000" smtClean="0"/>
              <a:t>Открывает файл для чтения и записи; помещает указатель в начало файла.</a:t>
            </a:r>
          </a:p>
          <a:p>
            <a:pPr eaLnBrk="1" hangingPunct="1"/>
            <a:r>
              <a:rPr lang="ru-RU" sz="2400" smtClean="0"/>
              <a:t>'w'	 </a:t>
            </a:r>
          </a:p>
          <a:p>
            <a:pPr lvl="1" eaLnBrk="1" hangingPunct="1"/>
            <a:r>
              <a:rPr lang="ru-RU" sz="2000" smtClean="0"/>
              <a:t>Открывает файл только для записи; помещает указатель в начало файла и обрезает файл до нулевой длины. Если файл не существует - пробует его создать.</a:t>
            </a:r>
          </a:p>
          <a:p>
            <a:pPr eaLnBrk="1" hangingPunct="1"/>
            <a:r>
              <a:rPr lang="ru-RU" sz="2400" smtClean="0"/>
              <a:t>'w+'	</a:t>
            </a:r>
          </a:p>
          <a:p>
            <a:pPr lvl="1" eaLnBrk="1" hangingPunct="1"/>
            <a:r>
              <a:rPr lang="ru-RU" sz="2000" smtClean="0"/>
              <a:t>Открывает файл для чтения и записи; помещает указатель в начало файла и обрезает файл до нулевой длины. Если файл не существует - пытается его создать.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Файлы: режимы работы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6034087"/>
          </a:xfrm>
        </p:spPr>
        <p:txBody>
          <a:bodyPr/>
          <a:lstStyle/>
          <a:p>
            <a:pPr eaLnBrk="1" hangingPunct="1"/>
            <a:r>
              <a:rPr lang="ru-RU" sz="2400" smtClean="0"/>
              <a:t>'a'	 </a:t>
            </a:r>
          </a:p>
          <a:p>
            <a:pPr lvl="1" eaLnBrk="1" hangingPunct="1"/>
            <a:r>
              <a:rPr lang="ru-RU" sz="2000" smtClean="0"/>
              <a:t>Открывает файл только для записи; помещает указатель в конец файла. Если файл не существует - пытается его создать.</a:t>
            </a:r>
          </a:p>
          <a:p>
            <a:pPr eaLnBrk="1" hangingPunct="1"/>
            <a:r>
              <a:rPr lang="ru-RU" sz="2400" smtClean="0"/>
              <a:t>'a+'	 </a:t>
            </a:r>
          </a:p>
          <a:p>
            <a:pPr lvl="1" eaLnBrk="1" hangingPunct="1"/>
            <a:r>
              <a:rPr lang="ru-RU" sz="2000" smtClean="0"/>
              <a:t>Открывает файл для чтения и записи; помещает указатель в конец файла. Если файл не существует - пытается его создать.</a:t>
            </a:r>
          </a:p>
          <a:p>
            <a:pPr eaLnBrk="1" hangingPunct="1"/>
            <a:r>
              <a:rPr lang="ru-RU" sz="2400" smtClean="0"/>
              <a:t>'x'	 </a:t>
            </a:r>
          </a:p>
          <a:p>
            <a:pPr lvl="1" eaLnBrk="1" hangingPunct="1"/>
            <a:r>
              <a:rPr lang="ru-RU" sz="2000" smtClean="0"/>
              <a:t>Создаёт и открывает только для записи; помещает указатель в начало файла. Если файл уже существует, вызов fopen() закончится неудачей, вернёт FALSE и выдаст ошибку уровня E_WARNING. Если файл не существует, попытается его создать. </a:t>
            </a:r>
          </a:p>
          <a:p>
            <a:pPr eaLnBrk="1" hangingPunct="1"/>
            <a:r>
              <a:rPr lang="ru-RU" sz="2400" smtClean="0"/>
              <a:t>'x+'	 </a:t>
            </a:r>
          </a:p>
          <a:p>
            <a:pPr lvl="1" eaLnBrk="1" hangingPunct="1"/>
            <a:r>
              <a:rPr lang="ru-RU" sz="2000" smtClean="0"/>
              <a:t>Создаёт и открывает для чтения и записи; иначе имеет то же поведение что и </a:t>
            </a:r>
            <a:r>
              <a:rPr lang="en-US" sz="2000" smtClean="0"/>
              <a:t>'</a:t>
            </a:r>
            <a:r>
              <a:rPr lang="ru-RU" sz="2000" smtClean="0"/>
              <a:t>x</a:t>
            </a:r>
            <a:r>
              <a:rPr lang="ru-RU" sz="1600" smtClean="0"/>
              <a:t>'.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Открываем и закрываем файл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34925" y="1484313"/>
            <a:ext cx="9432925" cy="6034087"/>
          </a:xfrm>
        </p:spPr>
        <p:txBody>
          <a:bodyPr/>
          <a:lstStyle/>
          <a:p>
            <a:pPr eaLnBrk="1" hangingPunct="1"/>
            <a:r>
              <a:rPr lang="en-US" sz="2400" smtClean="0"/>
              <a:t>resource </a:t>
            </a:r>
            <a:r>
              <a:rPr lang="en-US" sz="2400" b="1" smtClean="0"/>
              <a:t>fopen</a:t>
            </a:r>
            <a:r>
              <a:rPr lang="en-US" sz="2400" smtClean="0"/>
              <a:t> ( string $filename , string $mode [, bool $use_include_path = false [, resource $context ]] )</a:t>
            </a:r>
            <a:endParaRPr lang="ru-RU" sz="2400" smtClean="0"/>
          </a:p>
          <a:p>
            <a:pPr eaLnBrk="1" hangingPunct="1"/>
            <a:endParaRPr lang="en-US" sz="2400" smtClean="0">
              <a:solidFill>
                <a:srgbClr val="0000BB"/>
              </a:solidFill>
              <a:latin typeface="Consolas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$handle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fopen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"file.txt"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"r"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$handle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fopen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"/docs/file.gif"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"wb"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$handle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fopen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"http://www.site.ru/"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"r"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$handle 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= 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fopen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"ftp://user:a@b.ru/file.txt"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, </a:t>
            </a:r>
            <a:r>
              <a:rPr lang="en-US" sz="2400" smtClean="0">
                <a:solidFill>
                  <a:srgbClr val="DD0000"/>
                </a:solidFill>
                <a:latin typeface="Consolas" pitchFamily="49" charset="0"/>
              </a:rPr>
              <a:t>"w"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</a:p>
          <a:p>
            <a:pPr eaLnBrk="1" hangingPunct="1"/>
            <a:endParaRPr lang="en-US" sz="2400" smtClean="0">
              <a:solidFill>
                <a:srgbClr val="007700"/>
              </a:solidFill>
              <a:latin typeface="Consolas" pitchFamily="49" charset="0"/>
            </a:endParaRPr>
          </a:p>
          <a:p>
            <a:pPr eaLnBrk="1" hangingPunct="1"/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fclose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(</a:t>
            </a:r>
            <a:r>
              <a:rPr lang="en-US" sz="2400" smtClean="0">
                <a:solidFill>
                  <a:srgbClr val="0000BB"/>
                </a:solidFill>
                <a:latin typeface="Consolas" pitchFamily="49" charset="0"/>
              </a:rPr>
              <a:t>$handle</a:t>
            </a:r>
            <a:r>
              <a:rPr lang="en-US" sz="2400" smtClean="0">
                <a:solidFill>
                  <a:srgbClr val="007700"/>
                </a:solidFill>
                <a:latin typeface="Consolas" pitchFamily="49" charset="0"/>
              </a:rPr>
              <a:t>);</a:t>
            </a:r>
            <a:br>
              <a:rPr lang="en-US" sz="2400" smtClean="0">
                <a:solidFill>
                  <a:srgbClr val="007700"/>
                </a:solidFill>
                <a:latin typeface="Consolas" pitchFamily="49" charset="0"/>
              </a:rPr>
            </a:b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Читаем из файла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395288" y="1484313"/>
            <a:ext cx="8929687" cy="6034087"/>
          </a:xfrm>
        </p:spPr>
        <p:txBody>
          <a:bodyPr/>
          <a:lstStyle/>
          <a:p>
            <a:pPr eaLnBrk="1" hangingPunct="1"/>
            <a:r>
              <a:rPr lang="en-US" sz="2800" smtClean="0"/>
              <a:t>string </a:t>
            </a:r>
            <a:r>
              <a:rPr lang="en-US" sz="2800" b="1" smtClean="0"/>
              <a:t>fread</a:t>
            </a:r>
            <a:r>
              <a:rPr lang="en-US" sz="2800" smtClean="0"/>
              <a:t> ( resource $handle , int $length )</a:t>
            </a:r>
            <a:endParaRPr lang="ru-RU" sz="2800" smtClean="0"/>
          </a:p>
          <a:p>
            <a:pPr lvl="1" eaLnBrk="1" hangingPunct="1"/>
            <a:r>
              <a:rPr lang="ru-RU" sz="2400" smtClean="0"/>
              <a:t>Читает до </a:t>
            </a:r>
            <a:r>
              <a:rPr lang="en-US" sz="2400" i="1" smtClean="0"/>
              <a:t>length</a:t>
            </a:r>
            <a:r>
              <a:rPr lang="en-US" sz="2400" smtClean="0"/>
              <a:t> </a:t>
            </a:r>
            <a:r>
              <a:rPr lang="ru-RU" sz="2400" smtClean="0"/>
              <a:t>байтов из файлового указателя </a:t>
            </a:r>
            <a:r>
              <a:rPr lang="en-US" sz="2400" i="1" smtClean="0"/>
              <a:t>handle</a:t>
            </a:r>
            <a:endParaRPr lang="ru-RU" sz="2400" i="1" smtClean="0"/>
          </a:p>
          <a:p>
            <a:pPr eaLnBrk="1" hangingPunct="1"/>
            <a:r>
              <a:rPr lang="en-US" sz="2800" smtClean="0"/>
              <a:t>int </a:t>
            </a:r>
            <a:r>
              <a:rPr lang="en-US" sz="2800" b="1" smtClean="0"/>
              <a:t>fpassthru</a:t>
            </a:r>
            <a:r>
              <a:rPr lang="en-US" sz="2800" smtClean="0"/>
              <a:t> ( resource $handle )</a:t>
            </a:r>
          </a:p>
          <a:p>
            <a:pPr lvl="1" eaLnBrk="1" hangingPunct="1"/>
            <a:r>
              <a:rPr lang="ru-RU" sz="2400" smtClean="0"/>
              <a:t>Читает указанный файловый указатель с текущей позиции до конца файла и записывает результат в буфер вывода</a:t>
            </a:r>
          </a:p>
          <a:p>
            <a:pPr eaLnBrk="1" hangingPunct="1"/>
            <a:r>
              <a:rPr lang="en-US" sz="2800" smtClean="0"/>
              <a:t>string </a:t>
            </a:r>
            <a:r>
              <a:rPr lang="en-US" sz="2800" b="1" smtClean="0"/>
              <a:t>fgets</a:t>
            </a:r>
            <a:r>
              <a:rPr lang="en-US" sz="2800" smtClean="0"/>
              <a:t> ( resource $handle [, int $length ] )</a:t>
            </a:r>
            <a:endParaRPr lang="ru-RU" sz="2800" smtClean="0"/>
          </a:p>
          <a:p>
            <a:pPr lvl="1" eaLnBrk="1" hangingPunct="1"/>
            <a:r>
              <a:rPr lang="ru-RU" sz="2400" smtClean="0"/>
              <a:t>Читает строку из файла</a:t>
            </a:r>
          </a:p>
          <a:p>
            <a:pPr eaLnBrk="1" hangingPunct="1"/>
            <a:r>
              <a:rPr lang="en-US" sz="2800" smtClean="0"/>
              <a:t>string </a:t>
            </a:r>
            <a:r>
              <a:rPr lang="en-US" sz="2800" b="1" smtClean="0"/>
              <a:t>fgetss</a:t>
            </a:r>
            <a:r>
              <a:rPr lang="en-US" sz="2800" smtClean="0"/>
              <a:t> ( resource $handle [, int $length [, string $allowable_tags ]]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Прочитать строку из файла и отбросить </a:t>
            </a:r>
            <a:r>
              <a:rPr lang="en-US" sz="2400" smtClean="0"/>
              <a:t>HTML-</a:t>
            </a:r>
            <a:r>
              <a:rPr lang="ru-RU" sz="2400" smtClean="0"/>
              <a:t>теги</a:t>
            </a:r>
          </a:p>
          <a:p>
            <a:pPr eaLnBrk="1" hangingPunct="1"/>
            <a:r>
              <a:rPr lang="en-US" sz="2800" smtClean="0"/>
              <a:t>string </a:t>
            </a:r>
            <a:r>
              <a:rPr lang="en-US" sz="2800" b="1" smtClean="0"/>
              <a:t>fgetc</a:t>
            </a:r>
            <a:r>
              <a:rPr lang="en-US" sz="2800" smtClean="0"/>
              <a:t> ( resource $handle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Считывает символ из файла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Пишем в файл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-36513" y="1484313"/>
            <a:ext cx="9432926" cy="6034087"/>
          </a:xfrm>
        </p:spPr>
        <p:txBody>
          <a:bodyPr/>
          <a:lstStyle/>
          <a:p>
            <a:pPr eaLnBrk="1" hangingPunct="1"/>
            <a:r>
              <a:rPr lang="en-US" sz="2800" smtClean="0"/>
              <a:t>int </a:t>
            </a:r>
            <a:r>
              <a:rPr lang="en-US" sz="2800" b="1" smtClean="0"/>
              <a:t>fwrite</a:t>
            </a:r>
            <a:r>
              <a:rPr lang="en-US" sz="2800" smtClean="0"/>
              <a:t> ( resource $handle , string $string [, int $length ] )</a:t>
            </a:r>
            <a:endParaRPr lang="ru-RU" sz="2800" smtClean="0"/>
          </a:p>
          <a:p>
            <a:pPr lvl="1" eaLnBrk="1" hangingPunct="1"/>
            <a:r>
              <a:rPr lang="ru-RU" sz="2400" smtClean="0"/>
              <a:t>Записывает содержимое </a:t>
            </a:r>
            <a:r>
              <a:rPr lang="en-US" sz="2400" i="1" smtClean="0"/>
              <a:t>string</a:t>
            </a:r>
            <a:r>
              <a:rPr lang="en-US" sz="2400" smtClean="0"/>
              <a:t> </a:t>
            </a:r>
            <a:r>
              <a:rPr lang="ru-RU" sz="2400" smtClean="0"/>
              <a:t>в файловый поток </a:t>
            </a:r>
            <a:r>
              <a:rPr lang="en-US" sz="2400" i="1" smtClean="0"/>
              <a:t>handle</a:t>
            </a:r>
            <a:r>
              <a:rPr lang="en-US" sz="2400" smtClean="0"/>
              <a:t>. </a:t>
            </a:r>
            <a:endParaRPr lang="ru-RU" sz="2400" smtClean="0"/>
          </a:p>
          <a:p>
            <a:pPr lvl="1" eaLnBrk="1" hangingPunct="1"/>
            <a:r>
              <a:rPr lang="ru-RU" sz="2400" smtClean="0"/>
              <a:t>Если передан аргумент </a:t>
            </a:r>
            <a:r>
              <a:rPr lang="en-US" sz="2400" i="1" smtClean="0"/>
              <a:t>length</a:t>
            </a:r>
            <a:r>
              <a:rPr lang="en-US" sz="2400" smtClean="0"/>
              <a:t>, </a:t>
            </a:r>
            <a:r>
              <a:rPr lang="ru-RU" sz="2400" smtClean="0"/>
              <a:t>запись остановится после того, как </a:t>
            </a:r>
            <a:r>
              <a:rPr lang="en-US" sz="2400" i="1" smtClean="0"/>
              <a:t>length</a:t>
            </a:r>
            <a:r>
              <a:rPr lang="en-US" sz="2400" smtClean="0"/>
              <a:t> </a:t>
            </a:r>
            <a:r>
              <a:rPr lang="ru-RU" sz="2400" smtClean="0"/>
              <a:t>байтов будут записаны или будет достигнут конец строки </a:t>
            </a:r>
            <a:r>
              <a:rPr lang="en-US" sz="2400" i="1" smtClean="0"/>
              <a:t>string</a:t>
            </a:r>
            <a:r>
              <a:rPr lang="en-US" sz="2400" smtClean="0"/>
              <a:t>, </a:t>
            </a:r>
            <a:r>
              <a:rPr lang="ru-RU" sz="2400" smtClean="0"/>
              <a:t>смотря что произойдёт первым.</a:t>
            </a:r>
          </a:p>
          <a:p>
            <a:pPr lvl="1" eaLnBrk="1" hangingPunct="1"/>
            <a:r>
              <a:rPr lang="ru-RU" sz="2400" smtClean="0"/>
              <a:t>Возвращает количество записанных байтов или </a:t>
            </a:r>
            <a:r>
              <a:rPr lang="en-US" sz="2400" smtClean="0"/>
              <a:t>FALSE </a:t>
            </a:r>
            <a:r>
              <a:rPr lang="ru-RU" sz="2400" smtClean="0"/>
              <a:t>в случае ошибки</a:t>
            </a:r>
            <a:endParaRPr lang="en-US" sz="2400" smtClean="0"/>
          </a:p>
          <a:p>
            <a:pPr lvl="1" eaLnBrk="1" hangingPunct="1"/>
            <a:endParaRPr lang="ru-RU" smtClean="0"/>
          </a:p>
          <a:p>
            <a:pPr eaLnBrk="1" hangingPunct="1"/>
            <a:r>
              <a:rPr lang="en-US" sz="2800" b="1" smtClean="0"/>
              <a:t>fputs</a:t>
            </a:r>
            <a:endParaRPr lang="ru-RU" sz="2800" b="1" smtClean="0"/>
          </a:p>
          <a:p>
            <a:pPr lvl="1" eaLnBrk="1" hangingPunct="1"/>
            <a:r>
              <a:rPr lang="ru-RU" sz="2400" smtClean="0"/>
              <a:t>Псевдоним </a:t>
            </a:r>
            <a:r>
              <a:rPr lang="en-US" sz="2400" smtClean="0"/>
              <a:t>fwrite()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Манипуляции с курсором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71438" y="1498600"/>
            <a:ext cx="9180512" cy="6034088"/>
          </a:xfrm>
        </p:spPr>
        <p:txBody>
          <a:bodyPr/>
          <a:lstStyle/>
          <a:p>
            <a:pPr eaLnBrk="1" hangingPunct="1"/>
            <a:r>
              <a:rPr lang="ru-RU" sz="2800" smtClean="0"/>
              <a:t>int </a:t>
            </a:r>
            <a:r>
              <a:rPr lang="ru-RU" sz="2800" b="1" smtClean="0"/>
              <a:t>fseek</a:t>
            </a:r>
            <a:r>
              <a:rPr lang="ru-RU" sz="2800" smtClean="0"/>
              <a:t> ( resource $handle , int $offset [, int $whence ] )</a:t>
            </a:r>
          </a:p>
          <a:p>
            <a:pPr lvl="1" eaLnBrk="1" hangingPunct="1"/>
            <a:r>
              <a:rPr lang="ru-RU" sz="2400" smtClean="0"/>
              <a:t>Устанавливает смещение в файле</a:t>
            </a:r>
          </a:p>
          <a:p>
            <a:pPr lvl="1" eaLnBrk="1" hangingPunct="1"/>
            <a:r>
              <a:rPr lang="ru-RU" sz="2400" smtClean="0"/>
              <a:t>Новое смещение</a:t>
            </a:r>
            <a:r>
              <a:rPr lang="ru-RU" sz="2400" i="1" smtClean="0"/>
              <a:t> whence</a:t>
            </a:r>
            <a:r>
              <a:rPr lang="ru-RU" sz="2400" smtClean="0"/>
              <a:t>:</a:t>
            </a:r>
          </a:p>
          <a:p>
            <a:pPr lvl="2" eaLnBrk="1" hangingPunct="1"/>
            <a:r>
              <a:rPr lang="ru-RU" sz="2000" b="1" smtClean="0"/>
              <a:t>SEEK_SET</a:t>
            </a:r>
            <a:r>
              <a:rPr lang="ru-RU" sz="2000" smtClean="0"/>
              <a:t> - Устанавливает смещение в </a:t>
            </a:r>
            <a:r>
              <a:rPr lang="ru-RU" sz="2000" i="1" smtClean="0"/>
              <a:t>offset</a:t>
            </a:r>
            <a:r>
              <a:rPr lang="ru-RU" sz="2000" smtClean="0"/>
              <a:t> байт (по умолчанию)</a:t>
            </a:r>
          </a:p>
          <a:p>
            <a:pPr lvl="2" eaLnBrk="1" hangingPunct="1"/>
            <a:r>
              <a:rPr lang="ru-RU" sz="2000" b="1" smtClean="0"/>
              <a:t>SEEK_CUR</a:t>
            </a:r>
            <a:r>
              <a:rPr lang="ru-RU" sz="2000" smtClean="0"/>
              <a:t> - Устанавливает смещение в текущее плюс </a:t>
            </a:r>
            <a:r>
              <a:rPr lang="ru-RU" sz="2000" i="1" smtClean="0"/>
              <a:t>offset</a:t>
            </a:r>
            <a:endParaRPr lang="ru-RU" sz="2000" smtClean="0"/>
          </a:p>
          <a:p>
            <a:pPr lvl="2" eaLnBrk="1" hangingPunct="1"/>
            <a:r>
              <a:rPr lang="ru-RU" sz="2000" b="1" smtClean="0"/>
              <a:t>SEEK_END</a:t>
            </a:r>
            <a:r>
              <a:rPr lang="ru-RU" sz="2000" smtClean="0"/>
              <a:t> - Устанавливает смещение в размер файла плюс </a:t>
            </a:r>
            <a:r>
              <a:rPr lang="ru-RU" sz="2000" i="1" smtClean="0"/>
              <a:t>offset</a:t>
            </a:r>
          </a:p>
          <a:p>
            <a:pPr eaLnBrk="1" hangingPunct="1"/>
            <a:r>
              <a:rPr lang="en-US" sz="2800" smtClean="0"/>
              <a:t>int </a:t>
            </a:r>
            <a:r>
              <a:rPr lang="en-US" sz="2800" b="1" smtClean="0"/>
              <a:t>ftell</a:t>
            </a:r>
            <a:r>
              <a:rPr lang="en-US" sz="2800" smtClean="0"/>
              <a:t> ( resource $handle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Сообщает текущее смещение чтения/записи файла</a:t>
            </a:r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rewind</a:t>
            </a:r>
            <a:r>
              <a:rPr lang="en-US" sz="2800" smtClean="0"/>
              <a:t> ( resource $handle )</a:t>
            </a:r>
            <a:endParaRPr lang="ru-RU" sz="2800" smtClean="0"/>
          </a:p>
          <a:p>
            <a:pPr lvl="1" eaLnBrk="1" hangingPunct="1"/>
            <a:r>
              <a:rPr lang="ru-RU" sz="2400" smtClean="0"/>
              <a:t>Сбрасывает курсор у файлового указателя</a:t>
            </a:r>
          </a:p>
          <a:p>
            <a:pPr eaLnBrk="1" hangingPunct="1"/>
            <a:r>
              <a:rPr lang="en-US" sz="2800" smtClean="0"/>
              <a:t>bool </a:t>
            </a:r>
            <a:r>
              <a:rPr lang="en-US" sz="2800" b="1" smtClean="0"/>
              <a:t>feof</a:t>
            </a:r>
            <a:r>
              <a:rPr lang="en-US" sz="2800" smtClean="0"/>
              <a:t> ( resource $handle )</a:t>
            </a:r>
            <a:r>
              <a:rPr lang="ru-RU" smtClean="0"/>
              <a:t> </a:t>
            </a:r>
          </a:p>
          <a:p>
            <a:pPr lvl="1" eaLnBrk="1" hangingPunct="1"/>
            <a:r>
              <a:rPr lang="ru-RU" sz="2400" smtClean="0"/>
              <a:t>Проверяет, достигнут ли конец файла</a:t>
            </a:r>
            <a:r>
              <a:rPr lang="ru-RU" smtClean="0"/>
              <a:t/>
            </a:r>
            <a:br>
              <a:rPr lang="ru-RU" smtClean="0"/>
            </a:br>
            <a:endParaRPr lang="ru-RU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28659</TotalTime>
  <Words>892</Words>
  <Application>Microsoft Office PowerPoint</Application>
  <PresentationFormat>Экран (4:3)</PresentationFormat>
  <Paragraphs>194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Модульная</vt:lpstr>
      <vt:lpstr>PHP Уровень 2. Операции с файлами и директориями</vt:lpstr>
      <vt:lpstr>Темы модуля</vt:lpstr>
      <vt:lpstr>Файлы: полезные функции</vt:lpstr>
      <vt:lpstr>Файлы: режимы работы</vt:lpstr>
      <vt:lpstr>Файлы: режимы работы</vt:lpstr>
      <vt:lpstr>Открываем и закрываем файл</vt:lpstr>
      <vt:lpstr>Читаем из файла</vt:lpstr>
      <vt:lpstr>Пишем в файл</vt:lpstr>
      <vt:lpstr>Манипуляции с курсором</vt:lpstr>
      <vt:lpstr>Запирание файлов</vt:lpstr>
      <vt:lpstr>Прямая работа с файлами</vt:lpstr>
      <vt:lpstr>Управление файлами</vt:lpstr>
      <vt:lpstr>Лабораторная работа - 3</vt:lpstr>
      <vt:lpstr>Директории: Полезные функции</vt:lpstr>
      <vt:lpstr>Работа с директорией</vt:lpstr>
      <vt:lpstr>И ещё</vt:lpstr>
      <vt:lpstr>Демонстрация </vt:lpstr>
      <vt:lpstr>Загрузка файлов на сервер</vt:lpstr>
      <vt:lpstr>Разбор данных на сервере</vt:lpstr>
      <vt:lpstr>Ошибки при загрузке файла</vt:lpstr>
      <vt:lpstr>Перемещаем файл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 и директориями</dc:title>
  <dc:creator>ioborisov@specialist.ru</dc:creator>
  <cp:keywords>files, directory</cp:keywords>
  <cp:lastModifiedBy>Oleg</cp:lastModifiedBy>
  <cp:revision>269</cp:revision>
  <cp:lastPrinted>2012-06-30T08:05:58Z</cp:lastPrinted>
  <dcterms:created xsi:type="dcterms:W3CDTF">2009-06-17T07:49:50Z</dcterms:created>
  <dcterms:modified xsi:type="dcterms:W3CDTF">2013-09-16T22:38:28Z</dcterms:modified>
  <cp:category>PHP, веб, интернет</cp:category>
</cp:coreProperties>
</file>