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419" r:id="rId4"/>
    <p:sldId id="353" r:id="rId5"/>
    <p:sldId id="420" r:id="rId6"/>
    <p:sldId id="421" r:id="rId7"/>
    <p:sldId id="422" r:id="rId8"/>
    <p:sldId id="434" r:id="rId9"/>
    <p:sldId id="423" r:id="rId10"/>
    <p:sldId id="435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44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59DCDC-0C24-4FAD-860E-0F803D142FCF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4CAB32A-82B4-4E9A-BB24-A0126050D9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48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FDB15-2AE3-4DDB-9906-CD51F843A23C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98A6-9CA5-459B-A544-766C3F00B5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773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A189A-27AA-4818-9C83-F17FE5AC60AA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7CACF-EA14-4F7E-85EB-1E9DA6FD68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48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25341-DE5B-49B4-B6F7-54929BBFF744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1551F-3C4F-4C6E-8E44-BE0B59738C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00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DE55D-1186-451C-AC0A-707FEA3196FB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F5781-E878-4E06-B1C2-A2AF606FD5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28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666BD-FF0E-44A7-A853-4AA0D0EF27EF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B7D2-C4AD-4864-A180-332CB9DCCD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6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39090-13D5-4726-ADA4-BDA720BFE80D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3408B-8EC9-40BB-A4C9-307121DBBF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159B5-16D2-47E0-87E7-9913ED164844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A81D8-C30D-4499-9977-FAF1BB0F4A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EC452-8898-44D2-8713-535E4F036E1C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FDC69-E890-4E24-A644-3AFEC143D1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50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6166A-7618-42F0-AF26-6E7A304874CE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7C29E-054A-4F9C-9123-7ADFB0FC3B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39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3F1CE-DE9C-4B3F-A516-B6F2DCA5C5C4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86789-1534-439E-8A16-A1F0EFA3E0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1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043AB-3B04-4464-8AAD-262F24A50918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5FB52-89F3-458F-A5F2-A6E90A0EC9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4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AD81A5C-31E1-40EA-9168-5EE92CA95F9F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5CF5FD3-D04A-4BD2-BF86-68AAD25D69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74" r:id="rId2"/>
    <p:sldLayoutId id="2147483980" r:id="rId3"/>
    <p:sldLayoutId id="2147483975" r:id="rId4"/>
    <p:sldLayoutId id="2147483976" r:id="rId5"/>
    <p:sldLayoutId id="2147483977" r:id="rId6"/>
    <p:sldLayoutId id="2147483981" r:id="rId7"/>
    <p:sldLayoutId id="2147483982" r:id="rId8"/>
    <p:sldLayoutId id="2147483983" r:id="rId9"/>
    <p:sldLayoutId id="2147483978" r:id="rId10"/>
    <p:sldLayoutId id="21474839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SQ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&#1053;&#1086;&#1088;&#1084;&#1072;&#1083;&#1080;&#1079;&#1072;&#1094;&#1080;&#1103;_&#1073;&#1072;&#1079;_&#1076;&#1072;&#1085;&#1085;&#1099;&#1093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34436"/>
            <a:ext cx="9144000" cy="271464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PHP </a:t>
            </a: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Уровень 2.</a:t>
            </a: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/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Основы работы с базами данных</a:t>
            </a:r>
            <a:endParaRPr lang="ru-RU" sz="600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61248"/>
            <a:ext cx="1627187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приведения к 1NF 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51520" y="1700808"/>
            <a:ext cx="8496944" cy="1890712"/>
          </a:xfrm>
          <a:prstGeom prst="rect">
            <a:avLst/>
          </a:prstGeom>
        </p:spPr>
        <p:txBody>
          <a:bodyPr/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1800" dirty="0" smtClean="0"/>
              <a:t>Устраните повторяющиеся группы в отдельных таблицах (одинаковые строки). </a:t>
            </a:r>
          </a:p>
          <a:p>
            <a:r>
              <a:rPr lang="ru-RU" sz="1800" dirty="0" smtClean="0"/>
              <a:t>Создайте отдельную таблицу для каждого набора связанных данных. </a:t>
            </a:r>
          </a:p>
          <a:p>
            <a:r>
              <a:rPr lang="ru-RU" sz="1800" dirty="0" smtClean="0"/>
              <a:t>Идентифицируйте каждый набор связанных данных с помощью первичного ключа (добавить уникальный </a:t>
            </a:r>
            <a:r>
              <a:rPr lang="ru-RU" sz="1800" dirty="0" err="1" smtClean="0"/>
              <a:t>id</a:t>
            </a:r>
            <a:r>
              <a:rPr lang="ru-RU" sz="1800" dirty="0" smtClean="0"/>
              <a:t> для каждой строки) </a:t>
            </a:r>
          </a:p>
        </p:txBody>
      </p:sp>
      <p:graphicFrame>
        <p:nvGraphicFramePr>
          <p:cNvPr id="4" name="Group 55"/>
          <p:cNvGraphicFramePr>
            <a:graphicFrameLocks/>
          </p:cNvGraphicFramePr>
          <p:nvPr/>
        </p:nvGraphicFramePr>
        <p:xfrm>
          <a:off x="1331913" y="3783013"/>
          <a:ext cx="3783012" cy="1892300"/>
        </p:xfrm>
        <a:graphic>
          <a:graphicData uri="http://schemas.openxmlformats.org/drawingml/2006/table">
            <a:tbl>
              <a:tblPr/>
              <a:tblGrid>
                <a:gridCol w="1724025"/>
                <a:gridCol w="2058987"/>
              </a:tblGrid>
              <a:tr h="473075"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Категория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Товары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Книги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Война и Мир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Книги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Азбука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Игрушки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Юла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1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Вторая нормальная форма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303213" y="1427163"/>
            <a:ext cx="8229600" cy="6034087"/>
          </a:xfrm>
        </p:spPr>
        <p:txBody>
          <a:bodyPr/>
          <a:lstStyle/>
          <a:p>
            <a:pPr>
              <a:defRPr/>
            </a:pPr>
            <a:r>
              <a:rPr lang="ru-RU" sz="2400" dirty="0" smtClean="0"/>
              <a:t>Таблица находится во второй нормальной форме, если она находится в первой нормальной форме, и при этом любой её атрибут, не входящий в состав первичного ключа, функционально полно зависит от первичного ключа</a:t>
            </a:r>
          </a:p>
          <a:p>
            <a:pPr marL="119062" indent="0">
              <a:buFont typeface="Wingdings 2" pitchFamily="18" charset="2"/>
              <a:buNone/>
              <a:defRPr/>
            </a:pPr>
            <a:endParaRPr lang="ru-RU" sz="2000" dirty="0"/>
          </a:p>
          <a:p>
            <a:pPr marL="119062" indent="0">
              <a:buFont typeface="Wingdings 2" pitchFamily="18" charset="2"/>
              <a:buNone/>
              <a:defRPr/>
            </a:pPr>
            <a:endParaRPr lang="ru-RU" sz="2000" dirty="0" smtClean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21969"/>
              </p:ext>
            </p:extLst>
          </p:nvPr>
        </p:nvGraphicFramePr>
        <p:xfrm>
          <a:off x="993775" y="3368675"/>
          <a:ext cx="3525839" cy="14922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2953"/>
                <a:gridCol w="742281"/>
                <a:gridCol w="848323"/>
                <a:gridCol w="742282"/>
              </a:tblGrid>
              <a:tr h="29845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ourier New" pitchFamily="49" charset="0"/>
                          <a:cs typeface="Courier New" pitchFamily="49" charset="0"/>
                        </a:rPr>
                        <a:t>date</a:t>
                      </a:r>
                      <a:endParaRPr lang="ru-RU" sz="11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course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teacher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ourier New" pitchFamily="49" charset="0"/>
                          <a:cs typeface="Courier New" pitchFamily="49" charset="0"/>
                        </a:rPr>
                        <a:t>hours</a:t>
                      </a:r>
                      <a:endParaRPr lang="ru-RU" sz="11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urier New" pitchFamily="49" charset="0"/>
                          <a:cs typeface="Courier New" pitchFamily="49" charset="0"/>
                        </a:rPr>
                        <a:t>10/02/2008</a:t>
                      </a:r>
                      <a:endParaRPr lang="ru-RU" sz="11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10/02/2008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11/03/2008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12/04/2008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0" marR="91460" marT="45728" marB="45728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046163" y="5343525"/>
          <a:ext cx="1192212" cy="1358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404"/>
                <a:gridCol w="794808"/>
              </a:tblGrid>
              <a:tr h="271780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title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02" marB="45702"/>
                </a:tc>
              </a:tr>
              <a:tr h="271780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02" marB="45702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HTML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02" marB="45702"/>
                </a:tc>
              </a:tr>
              <a:tr h="271780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02" marB="45702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ASP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02" marB="45702"/>
                </a:tc>
              </a:tr>
              <a:tr h="271780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02" marB="45702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PHP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02" marB="45702"/>
                </a:tc>
              </a:tr>
              <a:tr h="271780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02" marB="45702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XML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02" marB="45702"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200400" y="5349875"/>
          <a:ext cx="1192213" cy="108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404"/>
                <a:gridCol w="794809"/>
              </a:tblGrid>
              <a:tr h="271860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15" marB="45715"/>
                </a:tc>
              </a:tr>
              <a:tr h="271860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15" marB="45715"/>
                </a:tc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Петров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15" marB="45715"/>
                </a:tc>
              </a:tr>
              <a:tr h="271860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15" marB="45715"/>
                </a:tc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Иванов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15" marB="45715"/>
                </a:tc>
              </a:tr>
              <a:tr h="271860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15" marB="45715"/>
                </a:tc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Сидоров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3" marR="91403" marT="45715" marB="45715"/>
                </a:tc>
              </a:tr>
            </a:tbl>
          </a:graphicData>
        </a:graphic>
      </p:graphicFrame>
      <p:sp>
        <p:nvSpPr>
          <p:cNvPr id="12" name="Скругленная прямоугольная выноска 8"/>
          <p:cNvSpPr>
            <a:spLocks noChangeArrowheads="1"/>
          </p:cNvSpPr>
          <p:nvPr/>
        </p:nvSpPr>
        <p:spPr bwMode="auto">
          <a:xfrm>
            <a:off x="2146300" y="3284538"/>
            <a:ext cx="755650" cy="1603375"/>
          </a:xfrm>
          <a:prstGeom prst="wedgeRoundRectCallout">
            <a:avLst>
              <a:gd name="adj1" fmla="val -157676"/>
              <a:gd name="adj2" fmla="val 73019"/>
              <a:gd name="adj3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13" name="Скругленная прямоугольная выноска 9"/>
          <p:cNvSpPr>
            <a:spLocks noChangeArrowheads="1"/>
          </p:cNvSpPr>
          <p:nvPr/>
        </p:nvSpPr>
        <p:spPr bwMode="auto">
          <a:xfrm>
            <a:off x="2974975" y="3297238"/>
            <a:ext cx="755650" cy="1590675"/>
          </a:xfrm>
          <a:prstGeom prst="wedgeRoundRectCallout">
            <a:avLst>
              <a:gd name="adj1" fmla="val -1532"/>
              <a:gd name="adj2" fmla="val 75954"/>
              <a:gd name="adj3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ru-RU"/>
          </a:p>
        </p:txBody>
      </p:sp>
      <p:pic>
        <p:nvPicPr>
          <p:cNvPr id="14" name="Рисунок 10" descr="w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319463"/>
            <a:ext cx="3249613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SQL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303213" y="1498600"/>
            <a:ext cx="8229600" cy="6034088"/>
          </a:xfrm>
        </p:spPr>
        <p:txBody>
          <a:bodyPr/>
          <a:lstStyle/>
          <a:p>
            <a:r>
              <a:rPr lang="ru-RU" sz="2400" smtClean="0"/>
              <a:t>SQL (англ. Structured Query Language — язык структурированных запросов)</a:t>
            </a:r>
          </a:p>
          <a:p>
            <a:pPr lvl="1"/>
            <a:r>
              <a:rPr lang="ru-RU" sz="2000" smtClean="0"/>
              <a:t>универсальный язык, применяемый для создания, модификации и управления данными в реляционных базах данных</a:t>
            </a:r>
          </a:p>
          <a:p>
            <a:r>
              <a:rPr lang="ru-RU" sz="2400" smtClean="0"/>
              <a:t>Язык SQL делится на три части:</a:t>
            </a:r>
          </a:p>
          <a:p>
            <a:pPr lvl="1"/>
            <a:r>
              <a:rPr lang="ru-RU" sz="2000" smtClean="0"/>
              <a:t>Операторы определения данных (Data Definition Language, DDL)</a:t>
            </a:r>
          </a:p>
          <a:p>
            <a:pPr lvl="1"/>
            <a:r>
              <a:rPr lang="ru-RU" sz="2000" smtClean="0"/>
              <a:t>Операторы манипуляции данными (Data Manipulation Language, DML</a:t>
            </a:r>
          </a:p>
          <a:p>
            <a:pPr lvl="1"/>
            <a:r>
              <a:rPr lang="ru-RU" sz="2000" smtClean="0"/>
              <a:t>Операторы определения доступа к данным (Data Control Language, DCL)</a:t>
            </a:r>
          </a:p>
          <a:p>
            <a:endParaRPr lang="ru-RU" sz="2400" smtClean="0"/>
          </a:p>
          <a:p>
            <a:r>
              <a:rPr lang="ru-RU" sz="2400" smtClean="0">
                <a:hlinkClick r:id="rId2"/>
              </a:rPr>
              <a:t>http://ru.wikipedia.org/wiki/SQL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SELECT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303213" y="1498600"/>
            <a:ext cx="8229600" cy="6034088"/>
          </a:xfrm>
        </p:spPr>
        <p:txBody>
          <a:bodyPr/>
          <a:lstStyle/>
          <a:p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teachers</a:t>
            </a:r>
            <a:endParaRPr lang="en-US" sz="2400" noProof="1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noProof="1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name, addr, city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teachers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en-US" sz="2400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name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title 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courses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length &gt; 30</a:t>
            </a:r>
          </a:p>
          <a:p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 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courses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length &gt; 30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title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'Web%'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Объединение таблиц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" name="Text Box 94"/>
          <p:cNvSpPr txBox="1">
            <a:spLocks noChangeArrowheads="1"/>
          </p:cNvSpPr>
          <p:nvPr/>
        </p:nvSpPr>
        <p:spPr bwMode="auto">
          <a:xfrm>
            <a:off x="683568" y="2681288"/>
            <a:ext cx="77768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teachers.code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lessons.course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teachers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lessons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teachers.id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lessons.tid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95"/>
          <p:cNvSpPr txBox="1">
            <a:spLocks noChangeArrowheads="1"/>
          </p:cNvSpPr>
          <p:nvPr/>
        </p:nvSpPr>
        <p:spPr bwMode="auto">
          <a:xfrm>
            <a:off x="966788" y="4548188"/>
            <a:ext cx="69913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t.name,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t.code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l.course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teachers 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 OUTER JOIN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lessons l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t.id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l.tid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1287463" y="1704975"/>
          <a:ext cx="2703512" cy="7778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0586"/>
                <a:gridCol w="1258988"/>
                <a:gridCol w="993938"/>
              </a:tblGrid>
              <a:tr h="259292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57" marB="45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57" marB="45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code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57" marB="45757"/>
                </a:tc>
              </a:tr>
              <a:tr h="259292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57" marB="45757"/>
                </a:tc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Иванов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57" marB="45757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IVAN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57" marB="45757"/>
                </a:tc>
              </a:tr>
              <a:tr h="259292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57" marB="45757"/>
                </a:tc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Петров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57" marB="45757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PETR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57" marB="45757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/>
        </p:nvGraphicFramePr>
        <p:xfrm>
          <a:off x="4922838" y="1704975"/>
          <a:ext cx="2417761" cy="7778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886"/>
                <a:gridCol w="935342"/>
                <a:gridCol w="970533"/>
              </a:tblGrid>
              <a:tr h="25929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ru-RU" sz="11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1" marR="91411" marT="45757" marB="45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tid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1" marR="91411" marT="45757" marB="45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ourier New" pitchFamily="49" charset="0"/>
                          <a:cs typeface="Courier New" pitchFamily="49" charset="0"/>
                        </a:rPr>
                        <a:t>course</a:t>
                      </a:r>
                      <a:endParaRPr lang="ru-RU" sz="11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1" marR="91411" marT="45757" marB="45757"/>
                </a:tc>
              </a:tr>
              <a:tr h="259292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1" marR="91411" marT="45757" marB="45757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1" marR="91411" marT="45757" marB="45757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PHP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1" marR="91411" marT="45757" marB="45757"/>
                </a:tc>
              </a:tr>
              <a:tr h="259292"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1" marR="91411" marT="45757" marB="45757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1" marR="91411" marT="45757" marB="45757"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urier New" pitchFamily="49" charset="0"/>
                          <a:cs typeface="Courier New" pitchFamily="49" charset="0"/>
                        </a:rPr>
                        <a:t>XML</a:t>
                      </a:r>
                      <a:endParaRPr lang="ru-RU" sz="11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11" marR="91411" marT="45757" marB="45757"/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1423988" y="3673475"/>
          <a:ext cx="5651500" cy="7778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5462"/>
                <a:gridCol w="1773019"/>
                <a:gridCol w="1773019"/>
              </a:tblGrid>
              <a:tr h="25929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ru-RU" sz="11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57" marB="45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code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57" marB="45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ourier New" pitchFamily="49" charset="0"/>
                          <a:cs typeface="Courier New" pitchFamily="49" charset="0"/>
                        </a:rPr>
                        <a:t>course</a:t>
                      </a:r>
                      <a:endParaRPr lang="ru-RU" sz="11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57" marB="45757"/>
                </a:tc>
              </a:tr>
              <a:tr h="259292"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Иванов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57" marB="45757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IVAN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57" marB="45757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PHP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57" marB="45757"/>
                </a:tc>
              </a:tr>
              <a:tr h="259292"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Иванов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57" marB="45757"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urier New" pitchFamily="49" charset="0"/>
                          <a:cs typeface="Courier New" pitchFamily="49" charset="0"/>
                        </a:rPr>
                        <a:t>IVAN</a:t>
                      </a:r>
                      <a:endParaRPr lang="ru-RU" sz="11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57" marB="45757"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urier New" pitchFamily="49" charset="0"/>
                          <a:cs typeface="Courier New" pitchFamily="49" charset="0"/>
                        </a:rPr>
                        <a:t>XML</a:t>
                      </a:r>
                      <a:endParaRPr lang="ru-RU" sz="11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57" marB="45757"/>
                </a:tc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1431925" y="5561013"/>
          <a:ext cx="5651500" cy="10366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5462"/>
                <a:gridCol w="1773019"/>
                <a:gridCol w="1773019"/>
              </a:tblGrid>
              <a:tr h="25915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ru-RU" sz="11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code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ourier New" pitchFamily="49" charset="0"/>
                          <a:cs typeface="Courier New" pitchFamily="49" charset="0"/>
                        </a:rPr>
                        <a:t>course</a:t>
                      </a:r>
                      <a:endParaRPr lang="ru-RU" sz="11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34" marB="45734"/>
                </a:tc>
              </a:tr>
              <a:tr h="259159"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Иванов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IVAN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PHP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34" marB="45734"/>
                </a:tc>
              </a:tr>
              <a:tr h="259159"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Иванов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IVAN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XML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34" marB="45734"/>
                </a:tc>
              </a:tr>
              <a:tr h="259159">
                <a:tc>
                  <a:txBody>
                    <a:bodyPr/>
                    <a:lstStyle/>
                    <a:p>
                      <a:r>
                        <a:rPr lang="ru-RU" sz="1100" b="1" smtClean="0">
                          <a:latin typeface="Courier New" pitchFamily="49" charset="0"/>
                          <a:cs typeface="Courier New" pitchFamily="49" charset="0"/>
                        </a:rPr>
                        <a:t>Петров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sz="1100" b="1" smtClean="0">
                          <a:latin typeface="Courier New" pitchFamily="49" charset="0"/>
                          <a:cs typeface="Courier New" pitchFamily="49" charset="0"/>
                        </a:rPr>
                        <a:t>PETR</a:t>
                      </a:r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urier New" pitchFamily="49" charset="0"/>
                          <a:cs typeface="Courier New" pitchFamily="49" charset="0"/>
                        </a:rPr>
                        <a:t>NULL</a:t>
                      </a:r>
                      <a:endParaRPr lang="ru-RU" sz="11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34" marB="4573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Объединение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таблиц: пример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>
          <a:xfrm>
            <a:off x="303213" y="1643063"/>
            <a:ext cx="8229600" cy="3082081"/>
          </a:xfrm>
        </p:spPr>
        <p:txBody>
          <a:bodyPr/>
          <a:lstStyle/>
          <a:p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 DISTINCT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teachers.name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teachers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	(lessons 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courses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			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lessons.course = courses.id) 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teachers.id = lessons.teacher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courses.title 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'Web%'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ORDER BY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teachers.name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99592" y="4941168"/>
            <a:ext cx="67976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sz="2000" dirty="0">
                <a:solidFill>
                  <a:srgbClr val="FF0000"/>
                </a:solidFill>
              </a:rPr>
              <a:t>ALL</a:t>
            </a:r>
            <a:r>
              <a:rPr lang="ru-RU" sz="2000" dirty="0"/>
              <a:t> (установлен по умолчанию) - возвращаются все встречающиеся строки</a:t>
            </a:r>
          </a:p>
          <a:p>
            <a:pPr algn="l"/>
            <a:r>
              <a:rPr lang="ru-RU" sz="2000" dirty="0">
                <a:solidFill>
                  <a:srgbClr val="FF0000"/>
                </a:solidFill>
              </a:rPr>
              <a:t>DISTINCT</a:t>
            </a:r>
            <a:r>
              <a:rPr lang="ru-RU" sz="2000" dirty="0"/>
              <a:t> (DISTINCTROW) - </a:t>
            </a:r>
            <a:r>
              <a:rPr lang="ru-RU" sz="2000" dirty="0" err="1"/>
              <a:t>дублирующиеся</a:t>
            </a:r>
            <a:r>
              <a:rPr lang="ru-RU" sz="2000" dirty="0"/>
              <a:t> строки в результирующем наборе данных должны быть удалены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INSERT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>
          <a:xfrm>
            <a:off x="179512" y="1643063"/>
            <a:ext cx="8784975" cy="4954289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 INTO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courses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(Null, 'PHP', '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', 40)</a:t>
            </a:r>
          </a:p>
          <a:p>
            <a:pPr marL="119062" indent="0">
              <a:buNone/>
            </a:pPr>
            <a:endParaRPr lang="en-US" sz="28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 INTO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courses (title, length)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('PHP', 40)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endParaRPr lang="ru-RU" sz="2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sz="28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(title = 'Java2', length = 40)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tbl_name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(col1,col2)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ru-RU" sz="2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15,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col1*2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b="1" dirty="0">
                <a:solidFill>
                  <a:srgbClr val="FF0000"/>
                </a:solidFill>
                <a:latin typeface="Courier New" pitchFamily="49" charset="0"/>
              </a:rPr>
              <a:t>МОЖНО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tbl_name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(col1,col2) </a:t>
            </a:r>
            <a:r>
              <a:rPr lang="en-US" sz="2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ru-RU" sz="2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col2*2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,15);</a:t>
            </a:r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  <a:latin typeface="Courier New" pitchFamily="49" charset="0"/>
              </a:rPr>
              <a:t>НЕЛЬЗЯ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DELETE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>
          <a:xfrm>
            <a:off x="303213" y="1643063"/>
            <a:ext cx="8229600" cy="3442121"/>
          </a:xfrm>
        </p:spPr>
        <p:txBody>
          <a:bodyPr/>
          <a:lstStyle/>
          <a:p>
            <a:r>
              <a:rPr lang="en-US" sz="28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DELETE FROM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lessons</a:t>
            </a:r>
            <a:br>
              <a:rPr lang="en-US" sz="2800" noProof="1" smtClean="0">
                <a:latin typeface="Consolas" pitchFamily="49" charset="0"/>
                <a:cs typeface="Consolas" pitchFamily="49" charset="0"/>
              </a:rPr>
            </a:b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lessons.date = '20</a:t>
            </a:r>
            <a:r>
              <a:rPr lang="ru-RU" sz="2800" noProof="1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-06-11'</a:t>
            </a:r>
            <a:endParaRPr lang="ru-RU" sz="2800" noProof="1" smtClean="0">
              <a:latin typeface="Consolas" pitchFamily="49" charset="0"/>
              <a:cs typeface="Consolas" pitchFamily="49" charset="0"/>
            </a:endParaRPr>
          </a:p>
          <a:p>
            <a:pPr marL="119062" indent="0">
              <a:buNone/>
            </a:pPr>
            <a:endParaRPr lang="ru-RU" sz="28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lessons</a:t>
            </a:r>
            <a:r>
              <a:rPr lang="en-US" sz="2800" noProof="1">
                <a:latin typeface="Courier New" pitchFamily="49" charset="0"/>
              </a:rPr>
              <a:t/>
            </a:r>
            <a:br>
              <a:rPr lang="en-US" sz="2800" noProof="1">
                <a:latin typeface="Courier New" pitchFamily="49" charset="0"/>
              </a:rPr>
            </a:br>
            <a:r>
              <a:rPr lang="en-US" sz="2800" noProof="1">
                <a:latin typeface="Courier New" pitchFamily="49" charset="0"/>
              </a:rPr>
              <a:t>	</a:t>
            </a:r>
            <a:r>
              <a:rPr lang="en-US" sz="2800" b="1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noProof="1">
                <a:latin typeface="Courier New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lessons.date = 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'2013-06-11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	AND id &gt; 20</a:t>
            </a:r>
            <a:endParaRPr lang="en-US" sz="2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1156560" y="2209304"/>
            <a:ext cx="6552902" cy="3556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UPDATE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303213" y="1643063"/>
            <a:ext cx="8229600" cy="6034087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25475" algn="l"/>
                <a:tab pos="890588" algn="l"/>
              </a:tabLst>
            </a:pP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teachers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zarplata = zarplata * 2,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	premia = premia * 10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'</a:t>
            </a:r>
            <a:r>
              <a:rPr lang="ru-RU" sz="2400" noProof="1" smtClean="0">
                <a:latin typeface="Consolas" pitchFamily="49" charset="0"/>
                <a:cs typeface="Consolas" pitchFamily="49" charset="0"/>
              </a:rPr>
              <a:t>Иванов%'</a:t>
            </a:r>
            <a:br>
              <a:rPr lang="ru-RU" sz="2400" noProof="1" smtClean="0">
                <a:latin typeface="Consolas" pitchFamily="49" charset="0"/>
                <a:cs typeface="Consolas" pitchFamily="49" charset="0"/>
              </a:rPr>
            </a:br>
            <a:r>
              <a:rPr lang="ru-RU" sz="2400" noProof="1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'</a:t>
            </a:r>
            <a:r>
              <a:rPr lang="ru-RU" sz="2400" noProof="1" smtClean="0">
                <a:latin typeface="Consolas" pitchFamily="49" charset="0"/>
                <a:cs typeface="Consolas" pitchFamily="49" charset="0"/>
              </a:rPr>
              <a:t>Петров%'</a:t>
            </a:r>
            <a:br>
              <a:rPr lang="ru-RU" sz="2400" noProof="1" smtClean="0">
                <a:latin typeface="Consolas" pitchFamily="49" charset="0"/>
                <a:cs typeface="Consolas" pitchFamily="49" charset="0"/>
              </a:rPr>
            </a:br>
            <a:r>
              <a:rPr lang="ru-RU" sz="2400" noProof="1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'</a:t>
            </a:r>
            <a:r>
              <a:rPr lang="ru-RU" sz="2400" noProof="1" smtClean="0">
                <a:latin typeface="Consolas" pitchFamily="49" charset="0"/>
                <a:cs typeface="Consolas" pitchFamily="49" charset="0"/>
              </a:rPr>
              <a:t>Сидоров%'</a:t>
            </a:r>
          </a:p>
          <a:p>
            <a:pPr>
              <a:lnSpc>
                <a:spcPct val="80000"/>
              </a:lnSpc>
              <a:tabLst>
                <a:tab pos="625475" algn="l"/>
                <a:tab pos="890588" algn="l"/>
              </a:tabLst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tabLst>
                <a:tab pos="625475" algn="l"/>
                <a:tab pos="890588" algn="l"/>
              </a:tabLst>
            </a:pP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tabLst>
                <a:tab pos="625475" algn="l"/>
                <a:tab pos="890588" algn="l"/>
              </a:tabLst>
            </a:pP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teachers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zarplata = zarplata * 2,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	premia = premia * 10</a:t>
            </a:r>
            <a:br>
              <a:rPr lang="en-US" sz="2400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(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ru-RU" sz="2400" noProof="1" smtClean="0">
                <a:latin typeface="Consolas" pitchFamily="49" charset="0"/>
                <a:cs typeface="Consolas" pitchFamily="49" charset="0"/>
              </a:rPr>
              <a:t>Иванов'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ru-RU" sz="2400" noProof="1" smtClean="0">
                <a:latin typeface="Consolas" pitchFamily="49" charset="0"/>
                <a:cs typeface="Consolas" pitchFamily="49" charset="0"/>
              </a:rPr>
              <a:t>Петров'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ru-RU" sz="2400" noProof="1" smtClean="0">
                <a:latin typeface="Consolas" pitchFamily="49" charset="0"/>
                <a:cs typeface="Consolas" pitchFamily="49" charset="0"/>
              </a:rPr>
              <a:t>Сидоров'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noProof="1" smtClean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625475" algn="l"/>
                <a:tab pos="890588" algn="l"/>
              </a:tabLst>
            </a:pPr>
            <a:endParaRPr lang="en-US" sz="2400" noProof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827088" y="2893880"/>
            <a:ext cx="4826000" cy="10160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Создание базы данных и таблицы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303213" y="1643063"/>
            <a:ext cx="8948737" cy="5098305"/>
          </a:xfrm>
        </p:spPr>
        <p:txBody>
          <a:bodyPr/>
          <a:lstStyle/>
          <a:p>
            <a:r>
              <a:rPr lang="ru-RU" sz="2400" noProof="1" smtClean="0">
                <a:cs typeface="Courier New" pitchFamily="49" charset="0"/>
              </a:rPr>
              <a:t>Пример синтаксиса</a:t>
            </a:r>
            <a:r>
              <a:rPr lang="en-US" sz="2400" noProof="1" smtClean="0">
                <a:cs typeface="Courier New" pitchFamily="49" charset="0"/>
              </a:rPr>
              <a:t> MySQL</a:t>
            </a:r>
          </a:p>
          <a:p>
            <a:endParaRPr lang="en-US" sz="2400" noProof="1" smtClean="0">
              <a:cs typeface="Courier New" pitchFamily="49" charset="0"/>
            </a:endParaRPr>
          </a:p>
          <a:p>
            <a:r>
              <a:rPr lang="en-US" sz="24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CREATE DATABASE</a:t>
            </a: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 news;</a:t>
            </a:r>
          </a:p>
          <a:p>
            <a:endParaRPr lang="en-US" sz="24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CREATE 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items (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id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NOT NULL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auto_increment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title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(255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NOT NULL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'',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description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(255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NOT NULL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'',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content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author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(50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NOT NULL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'',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pubdate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NOT NULL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'',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(id)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endParaRPr lang="ru-RU" sz="2400" noProof="1" smtClean="0"/>
          </a:p>
          <a:p>
            <a:endParaRPr lang="ru-RU" sz="2400" noProof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Темы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модуля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/>
            <a:r>
              <a:rPr lang="ru-RU" smtClean="0"/>
              <a:t>Общие сведения о базах данных</a:t>
            </a:r>
            <a:endParaRPr lang="en-US" smtClean="0"/>
          </a:p>
          <a:p>
            <a:pPr lvl="1" eaLnBrk="1" hangingPunct="1"/>
            <a:r>
              <a:rPr lang="ru-RU" smtClean="0"/>
              <a:t>Требования к структуре базы данных</a:t>
            </a:r>
          </a:p>
          <a:p>
            <a:pPr lvl="1" eaLnBrk="1" hangingPunct="1"/>
            <a:r>
              <a:rPr lang="ru-RU" smtClean="0"/>
              <a:t>Реляционная СУБД</a:t>
            </a:r>
          </a:p>
          <a:p>
            <a:pPr lvl="1" eaLnBrk="1" hangingPunct="1"/>
            <a:r>
              <a:rPr lang="ru-RU" smtClean="0"/>
              <a:t>Нормализация</a:t>
            </a:r>
          </a:p>
          <a:p>
            <a:pPr eaLnBrk="1" hangingPunct="1"/>
            <a:r>
              <a:rPr lang="ru-RU" smtClean="0"/>
              <a:t>Общие сведения о </a:t>
            </a:r>
            <a:r>
              <a:rPr lang="en-US" smtClean="0"/>
              <a:t>SQL</a:t>
            </a:r>
            <a:endParaRPr lang="ru-RU" smtClean="0"/>
          </a:p>
          <a:p>
            <a:pPr lvl="1" eaLnBrk="1" hangingPunct="1"/>
            <a:r>
              <a:rPr lang="en-US" smtClean="0"/>
              <a:t>SELECT</a:t>
            </a:r>
          </a:p>
          <a:p>
            <a:pPr lvl="1" eaLnBrk="1" hangingPunct="1"/>
            <a:r>
              <a:rPr lang="en-US" smtClean="0"/>
              <a:t>INSERT</a:t>
            </a:r>
          </a:p>
          <a:p>
            <a:pPr lvl="1" eaLnBrk="1" hangingPunct="1"/>
            <a:r>
              <a:rPr lang="en-US" smtClean="0"/>
              <a:t>DELETE</a:t>
            </a:r>
          </a:p>
          <a:p>
            <a:pPr lvl="1" eaLnBrk="1" hangingPunct="1"/>
            <a:r>
              <a:rPr lang="en-US" smtClean="0"/>
              <a:t>UPDATE</a:t>
            </a:r>
          </a:p>
          <a:p>
            <a:pPr lvl="1" eaLnBrk="1" hangingPunct="1"/>
            <a:r>
              <a:rPr lang="ru-RU" smtClean="0"/>
              <a:t>Создание базы данных и таблицы</a:t>
            </a:r>
            <a:endParaRPr lang="en-US" smtClean="0"/>
          </a:p>
          <a:p>
            <a:pPr lvl="1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Выводы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/>
            <a:r>
              <a:rPr lang="ru-RU" smtClean="0"/>
              <a:t>Общие сведения о базах данных</a:t>
            </a:r>
            <a:endParaRPr lang="en-US" smtClean="0"/>
          </a:p>
          <a:p>
            <a:pPr lvl="1" eaLnBrk="1" hangingPunct="1"/>
            <a:r>
              <a:rPr lang="ru-RU" smtClean="0"/>
              <a:t>Требования к структуре базы данных</a:t>
            </a:r>
          </a:p>
          <a:p>
            <a:pPr lvl="1" eaLnBrk="1" hangingPunct="1"/>
            <a:r>
              <a:rPr lang="ru-RU" smtClean="0"/>
              <a:t>Реляционная СУБД</a:t>
            </a:r>
          </a:p>
          <a:p>
            <a:pPr lvl="1" eaLnBrk="1" hangingPunct="1"/>
            <a:r>
              <a:rPr lang="ru-RU" smtClean="0"/>
              <a:t>Нормализация</a:t>
            </a:r>
          </a:p>
          <a:p>
            <a:pPr eaLnBrk="1" hangingPunct="1"/>
            <a:r>
              <a:rPr lang="ru-RU" smtClean="0"/>
              <a:t>Общие сведения о </a:t>
            </a:r>
            <a:r>
              <a:rPr lang="en-US" smtClean="0"/>
              <a:t>SQL</a:t>
            </a:r>
            <a:endParaRPr lang="ru-RU" smtClean="0"/>
          </a:p>
          <a:p>
            <a:pPr lvl="1" eaLnBrk="1" hangingPunct="1"/>
            <a:r>
              <a:rPr lang="en-US" smtClean="0"/>
              <a:t>SELECT</a:t>
            </a:r>
          </a:p>
          <a:p>
            <a:pPr lvl="1" eaLnBrk="1" hangingPunct="1"/>
            <a:r>
              <a:rPr lang="en-US" smtClean="0"/>
              <a:t>INSERT</a:t>
            </a:r>
          </a:p>
          <a:p>
            <a:pPr lvl="1" eaLnBrk="1" hangingPunct="1"/>
            <a:r>
              <a:rPr lang="en-US" smtClean="0"/>
              <a:t>DELETE</a:t>
            </a:r>
          </a:p>
          <a:p>
            <a:pPr lvl="1" eaLnBrk="1" hangingPunct="1"/>
            <a:r>
              <a:rPr lang="en-US" smtClean="0"/>
              <a:t>UPDATE</a:t>
            </a:r>
          </a:p>
          <a:p>
            <a:pPr lvl="1" eaLnBrk="1" hangingPunct="1"/>
            <a:r>
              <a:rPr lang="ru-RU" smtClean="0"/>
              <a:t>Создание базы данных и таблицы</a:t>
            </a:r>
            <a:endParaRPr lang="en-US" smtClean="0"/>
          </a:p>
          <a:p>
            <a:pPr lvl="1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Требования к структуре базы данных</a:t>
            </a: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303213" y="1498600"/>
            <a:ext cx="8229600" cy="6034088"/>
          </a:xfrm>
        </p:spPr>
        <p:txBody>
          <a:bodyPr/>
          <a:lstStyle/>
          <a:p>
            <a:r>
              <a:rPr lang="ru-RU" sz="2400" smtClean="0"/>
              <a:t>Проектирование БД – создание эффективной структуры данных, обеспечивающее хранение требуемой информации</a:t>
            </a:r>
          </a:p>
          <a:p>
            <a:endParaRPr lang="ru-RU" sz="2400" smtClean="0"/>
          </a:p>
          <a:p>
            <a:r>
              <a:rPr lang="ru-RU" sz="2400" smtClean="0"/>
              <a:t>Хорошая структура</a:t>
            </a:r>
          </a:p>
          <a:p>
            <a:pPr lvl="1"/>
            <a:r>
              <a:rPr lang="ru-RU" sz="2000" smtClean="0"/>
              <a:t>Максимально упрощает взаимодействие с БД</a:t>
            </a:r>
          </a:p>
          <a:p>
            <a:pPr lvl="1"/>
            <a:r>
              <a:rPr lang="ru-RU" sz="2000" smtClean="0"/>
              <a:t>Гарантирует непротиворечивость данных</a:t>
            </a:r>
          </a:p>
          <a:p>
            <a:pPr lvl="1"/>
            <a:r>
              <a:rPr lang="ru-RU" sz="2000" smtClean="0"/>
              <a:t>Выжимает максимум производительности из системы</a:t>
            </a:r>
          </a:p>
          <a:p>
            <a:r>
              <a:rPr lang="ru-RU" sz="2400" smtClean="0"/>
              <a:t>Плохая структура</a:t>
            </a:r>
          </a:p>
          <a:p>
            <a:pPr lvl="1"/>
            <a:r>
              <a:rPr lang="ru-RU" sz="2000" smtClean="0"/>
              <a:t>Приводит к непониманию результатов выполнения запросов</a:t>
            </a:r>
          </a:p>
          <a:p>
            <a:pPr lvl="1"/>
            <a:r>
              <a:rPr lang="ru-RU" sz="2000" smtClean="0"/>
              <a:t>Повышает риск введения в БД противоречивой информации</a:t>
            </a:r>
          </a:p>
          <a:p>
            <a:pPr lvl="1"/>
            <a:r>
              <a:rPr lang="ru-RU" sz="2000" smtClean="0"/>
              <a:t>Порождает избыточные данные</a:t>
            </a:r>
          </a:p>
          <a:p>
            <a:pPr lvl="1"/>
            <a:r>
              <a:rPr lang="ru-RU" sz="2000" smtClean="0"/>
              <a:t>Усложняет выполнение изменений структуры созданных ранее и уже заполненных данных таблицы.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Реляционная СУБД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303213" y="1498600"/>
            <a:ext cx="8229600" cy="6034088"/>
          </a:xfrm>
        </p:spPr>
        <p:txBody>
          <a:bodyPr/>
          <a:lstStyle/>
          <a:p>
            <a:r>
              <a:rPr lang="ru-RU" sz="2400" smtClean="0"/>
              <a:t>Реляционная модель ориентирована на организацию данных в виде двумерных таблиц</a:t>
            </a:r>
          </a:p>
          <a:p>
            <a:endParaRPr lang="ru-RU" sz="2400" smtClean="0"/>
          </a:p>
          <a:p>
            <a:r>
              <a:rPr lang="ru-RU" sz="2400" smtClean="0"/>
              <a:t>Таблицы состоят из столбцов и строк</a:t>
            </a:r>
          </a:p>
          <a:p>
            <a:r>
              <a:rPr lang="ru-RU" sz="2400" smtClean="0"/>
              <a:t>Каждый элемент таблицы — один элемент данных</a:t>
            </a:r>
          </a:p>
          <a:p>
            <a:r>
              <a:rPr lang="ru-RU" sz="2400" smtClean="0"/>
              <a:t>Все ячейки в столбце таблицы имеют одинаковый тип</a:t>
            </a:r>
          </a:p>
          <a:p>
            <a:r>
              <a:rPr lang="ru-RU" sz="2400" smtClean="0"/>
              <a:t>Каждый столбец имеет уникальное имя</a:t>
            </a:r>
          </a:p>
          <a:p>
            <a:r>
              <a:rPr lang="ru-RU" sz="2400" smtClean="0"/>
              <a:t>Одинаковые строки в таблице отсутствуют</a:t>
            </a:r>
          </a:p>
          <a:p>
            <a:r>
              <a:rPr lang="ru-RU" sz="2400" smtClean="0"/>
              <a:t>Порядок следования строк и столбцов может быть произвольным</a:t>
            </a:r>
          </a:p>
          <a:p>
            <a:pPr eaLnBrk="1" hangingPunct="1"/>
            <a:r>
              <a:rPr lang="ru-RU" sz="2400" smtClean="0"/>
              <a:t>Запросы к базе данных возвращают результат в виде таблиц, которые тоже могут выступать как объект запросов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Нормализация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303213" y="1498600"/>
            <a:ext cx="8229600" cy="6034088"/>
          </a:xfrm>
        </p:spPr>
        <p:txBody>
          <a:bodyPr/>
          <a:lstStyle/>
          <a:p>
            <a:r>
              <a:rPr lang="ru-RU" sz="2800" smtClean="0"/>
              <a:t>Нормализация</a:t>
            </a:r>
          </a:p>
          <a:p>
            <a:pPr lvl="1"/>
            <a:r>
              <a:rPr lang="ru-RU" sz="2400" smtClean="0"/>
              <a:t>Процесс преобразования отношений базы данных к виду, отвечающему нормальным формам</a:t>
            </a:r>
          </a:p>
          <a:p>
            <a:r>
              <a:rPr lang="ru-RU" sz="2800" smtClean="0"/>
              <a:t>Нормальная форма</a:t>
            </a:r>
          </a:p>
          <a:p>
            <a:pPr lvl="1"/>
            <a:r>
              <a:rPr lang="ru-RU" sz="2400" smtClean="0"/>
              <a:t>Свойство отношения в реляционной модели данных, характеризующее его с точки зрения избыточности, которая потенциально может привести к логически ошибочным результатам выборки или изменения данных </a:t>
            </a:r>
          </a:p>
          <a:p>
            <a:pPr lvl="1"/>
            <a:r>
              <a:rPr lang="ru-RU" sz="2400" smtClean="0"/>
              <a:t>Нормальная форма определяется как совокупность требований, которым должно удовлетворять отношение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Процесс нормализации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>
          <a:xfrm>
            <a:off x="303213" y="1484313"/>
            <a:ext cx="8229600" cy="6034087"/>
          </a:xfrm>
        </p:spPr>
        <p:txBody>
          <a:bodyPr/>
          <a:lstStyle/>
          <a:p>
            <a:r>
              <a:rPr lang="ru-RU" sz="2800" smtClean="0"/>
              <a:t>Исключение некоторых типов избыточности</a:t>
            </a:r>
          </a:p>
          <a:p>
            <a:r>
              <a:rPr lang="ru-RU" sz="2800" smtClean="0"/>
              <a:t>Устранение некоторых аномалий обновления</a:t>
            </a:r>
          </a:p>
          <a:p>
            <a:r>
              <a:rPr lang="ru-RU" sz="2800" smtClean="0"/>
              <a:t>Разработка проекта базы данных, который интуитивно понятен и может служить хорошей основой для последующего расширения</a:t>
            </a:r>
          </a:p>
          <a:p>
            <a:r>
              <a:rPr lang="ru-RU" sz="2800" smtClean="0"/>
              <a:t>Упрощение процедуры применения необходимых ограничений целостности.</a:t>
            </a:r>
          </a:p>
          <a:p>
            <a:endParaRPr lang="ru-RU" sz="2800" smtClean="0"/>
          </a:p>
          <a:p>
            <a:r>
              <a:rPr lang="ru-RU" sz="2800" smtClean="0"/>
              <a:t>Целостность базы данных (database integrity)</a:t>
            </a:r>
          </a:p>
          <a:p>
            <a:pPr lvl="1"/>
            <a:r>
              <a:rPr lang="ru-RU" sz="2400" smtClean="0"/>
              <a:t>Соответствие имеющейся в базе данных информации её внутренней логике, структуре и всем явно заданным правилам.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Типы нормальных форм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303213" y="1571625"/>
            <a:ext cx="8229600" cy="6034088"/>
          </a:xfrm>
        </p:spPr>
        <p:txBody>
          <a:bodyPr/>
          <a:lstStyle/>
          <a:p>
            <a:r>
              <a:rPr lang="ru-RU" sz="2800" smtClean="0"/>
              <a:t>Первая нормальная форма (1NF)</a:t>
            </a:r>
          </a:p>
          <a:p>
            <a:r>
              <a:rPr lang="ru-RU" sz="2800" smtClean="0"/>
              <a:t>Вторая нормальная форма (2NF)</a:t>
            </a:r>
          </a:p>
          <a:p>
            <a:r>
              <a:rPr lang="ru-RU" sz="2800" smtClean="0"/>
              <a:t>Третья нормальная форма (3NF)</a:t>
            </a:r>
          </a:p>
          <a:p>
            <a:r>
              <a:rPr lang="ru-RU" sz="2800" smtClean="0"/>
              <a:t>Нормальная форма Бойса — Кодда (BCNF)</a:t>
            </a:r>
          </a:p>
          <a:p>
            <a:r>
              <a:rPr lang="ru-RU" sz="2800" smtClean="0"/>
              <a:t>Четвёртая нормальная форма (4NF)</a:t>
            </a:r>
          </a:p>
          <a:p>
            <a:r>
              <a:rPr lang="ru-RU" sz="2800" smtClean="0"/>
              <a:t>Пятая нормальная форма (5NF)</a:t>
            </a:r>
          </a:p>
          <a:p>
            <a:r>
              <a:rPr lang="ru-RU" sz="2800" smtClean="0"/>
              <a:t>Доменно-ключевая нормальная форма (DKNF)</a:t>
            </a:r>
          </a:p>
          <a:p>
            <a:r>
              <a:rPr lang="ru-RU" sz="2800" smtClean="0"/>
              <a:t>Шестая нормальная форма (6NF)</a:t>
            </a:r>
          </a:p>
          <a:p>
            <a:endParaRPr lang="ru-RU" sz="2800" smtClean="0"/>
          </a:p>
          <a:p>
            <a:r>
              <a:rPr lang="en-US" sz="2400" smtClean="0">
                <a:hlinkClick r:id="rId2"/>
              </a:rPr>
              <a:t>http://ru.wikipedia.org/wiki/</a:t>
            </a:r>
            <a:r>
              <a:rPr lang="ru-RU" sz="2400" smtClean="0">
                <a:hlinkClick r:id="rId2"/>
              </a:rPr>
              <a:t>Нормализация_баз_данных</a:t>
            </a:r>
            <a:endParaRPr lang="ru-RU" sz="2400" smtClean="0"/>
          </a:p>
          <a:p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нормальные таблицы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6" y="1772816"/>
            <a:ext cx="8208912" cy="2166937"/>
          </a:xfrm>
          <a:prstGeom prst="rect">
            <a:avLst/>
          </a:prstGeom>
        </p:spPr>
        <p:txBody>
          <a:bodyPr/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800" dirty="0" smtClean="0"/>
              <a:t>Каталог товаров следующего вида :</a:t>
            </a:r>
            <a:br>
              <a:rPr lang="ru-RU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id, category, product1, product2, product3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В одной из ячеек содержится список из двух элементов </a:t>
            </a:r>
          </a:p>
        </p:txBody>
      </p:sp>
      <p:graphicFrame>
        <p:nvGraphicFramePr>
          <p:cNvPr id="4" name="Group 3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831180"/>
              </p:ext>
            </p:extLst>
          </p:nvPr>
        </p:nvGraphicFramePr>
        <p:xfrm>
          <a:off x="1187624" y="4365104"/>
          <a:ext cx="5799138" cy="1851025"/>
        </p:xfrm>
        <a:graphic>
          <a:graphicData uri="http://schemas.openxmlformats.org/drawingml/2006/table">
            <a:tbl>
              <a:tblPr/>
              <a:tblGrid>
                <a:gridCol w="2063750"/>
                <a:gridCol w="3735388"/>
              </a:tblGrid>
              <a:tr h="615950"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Категория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Товары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Книги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Война и Мир, Азбука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Игрушки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Юла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83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5448"/>
            <a:ext cx="8784976" cy="125272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Таблицы.</a:t>
            </a:r>
            <a:r>
              <a:rPr lang="ru-RU" dirty="0" smtClean="0"/>
              <a:t> </a:t>
            </a:r>
            <a:r>
              <a:rPr lang="ru-RU" dirty="0"/>
              <a:t>1 нормальная форма</a:t>
            </a:r>
            <a:r>
              <a:rPr lang="en-US" dirty="0"/>
              <a:t> (1NF)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303213" y="1498600"/>
            <a:ext cx="8229600" cy="6034088"/>
          </a:xfrm>
        </p:spPr>
        <p:txBody>
          <a:bodyPr/>
          <a:lstStyle/>
          <a:p>
            <a:pPr>
              <a:defRPr/>
            </a:pPr>
            <a:r>
              <a:rPr lang="ru-RU" sz="2400" dirty="0" smtClean="0"/>
              <a:t>Таблица находится в первой нормальной форме, если каждый её атрибут </a:t>
            </a:r>
            <a:r>
              <a:rPr lang="ru-RU" sz="2400" dirty="0" err="1" smtClean="0"/>
              <a:t>атомарен</a:t>
            </a:r>
            <a:r>
              <a:rPr lang="ru-RU" sz="2400" dirty="0" smtClean="0"/>
              <a:t> и все строки различны. Под выражением «атрибут </a:t>
            </a:r>
            <a:r>
              <a:rPr lang="ru-RU" sz="2400" dirty="0" err="1" smtClean="0"/>
              <a:t>атомарен</a:t>
            </a:r>
            <a:r>
              <a:rPr lang="ru-RU" sz="2400" dirty="0" smtClean="0"/>
              <a:t>» понимается, что атрибут может содержать только одно значение.</a:t>
            </a:r>
          </a:p>
          <a:p>
            <a:pPr>
              <a:defRPr/>
            </a:pPr>
            <a:endParaRPr lang="ru-RU" sz="2000" dirty="0"/>
          </a:p>
          <a:p>
            <a:pPr marL="119062" indent="0">
              <a:buFont typeface="Wingdings 2" pitchFamily="18" charset="2"/>
              <a:buNone/>
              <a:defRPr/>
            </a:pPr>
            <a:endParaRPr lang="ru-RU" sz="2000" dirty="0" smtClean="0"/>
          </a:p>
        </p:txBody>
      </p:sp>
      <p:sp>
        <p:nvSpPr>
          <p:cNvPr id="15364" name="AutoShape 36"/>
          <p:cNvSpPr>
            <a:spLocks noChangeArrowheads="1"/>
          </p:cNvSpPr>
          <p:nvPr/>
        </p:nvSpPr>
        <p:spPr bwMode="auto">
          <a:xfrm>
            <a:off x="5683250" y="3541713"/>
            <a:ext cx="323850" cy="347662"/>
          </a:xfrm>
          <a:prstGeom prst="downArrow">
            <a:avLst>
              <a:gd name="adj1" fmla="val 50000"/>
              <a:gd name="adj2" fmla="val 26838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5661025" y="319722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ru-RU" dirty="0" smtClean="0">
                <a:latin typeface="+mn-lt"/>
              </a:rPr>
              <a:t>Колонки (поля)</a:t>
            </a:r>
          </a:p>
        </p:txBody>
      </p:sp>
      <p:sp>
        <p:nvSpPr>
          <p:cNvPr id="15366" name="AutoShape 38"/>
          <p:cNvSpPr>
            <a:spLocks noChangeArrowheads="1"/>
          </p:cNvSpPr>
          <p:nvPr/>
        </p:nvSpPr>
        <p:spPr bwMode="auto">
          <a:xfrm>
            <a:off x="7269163" y="5429250"/>
            <a:ext cx="323850" cy="290513"/>
          </a:xfrm>
          <a:prstGeom prst="leftArrow">
            <a:avLst>
              <a:gd name="adj1" fmla="val 50000"/>
              <a:gd name="adj2" fmla="val 27869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6345238" y="5867400"/>
            <a:ext cx="162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ru-RU" dirty="0" smtClean="0">
                <a:latin typeface="+mn-lt"/>
              </a:rPr>
              <a:t>Ряды (записи)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16442"/>
              </p:ext>
            </p:extLst>
          </p:nvPr>
        </p:nvGraphicFramePr>
        <p:xfrm>
          <a:off x="1073150" y="3941763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287"/>
                <a:gridCol w="1298713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date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course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teacher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hours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10/02/2008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HTML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smtClean="0">
                          <a:latin typeface="Courier New" pitchFamily="49" charset="0"/>
                          <a:cs typeface="Courier New" pitchFamily="49" charset="0"/>
                        </a:rPr>
                        <a:t>Петров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10/02/2008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ASP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smtClean="0">
                          <a:latin typeface="Courier New" pitchFamily="49" charset="0"/>
                          <a:cs typeface="Courier New" pitchFamily="49" charset="0"/>
                        </a:rPr>
                        <a:t>Иванов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11/03/2008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PHP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smtClean="0">
                          <a:latin typeface="Courier New" pitchFamily="49" charset="0"/>
                          <a:cs typeface="Courier New" pitchFamily="49" charset="0"/>
                        </a:rPr>
                        <a:t>Иванов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12/04/2008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ourier New" pitchFamily="49" charset="0"/>
                          <a:cs typeface="Courier New" pitchFamily="49" charset="0"/>
                        </a:rPr>
                        <a:t>XML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smtClean="0">
                          <a:latin typeface="Courier New" pitchFamily="49" charset="0"/>
                          <a:cs typeface="Courier New" pitchFamily="49" charset="0"/>
                        </a:rPr>
                        <a:t>Сидоров</a:t>
                      </a:r>
                      <a:endParaRPr lang="ru-RU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28004</TotalTime>
  <Words>765</Words>
  <Application>Microsoft Office PowerPoint</Application>
  <PresentationFormat>Экран (4:3)</PresentationFormat>
  <Paragraphs>250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Модульная</vt:lpstr>
      <vt:lpstr>PHP Уровень 2. Основы работы с базами данных</vt:lpstr>
      <vt:lpstr>Темы модуля</vt:lpstr>
      <vt:lpstr>Требования к структуре базы данных</vt:lpstr>
      <vt:lpstr>Реляционная СУБД</vt:lpstr>
      <vt:lpstr>Нормализация</vt:lpstr>
      <vt:lpstr>Процесс нормализации</vt:lpstr>
      <vt:lpstr>Типы нормальных форм</vt:lpstr>
      <vt:lpstr>Не нормальные таблицы</vt:lpstr>
      <vt:lpstr>Таблицы. 1 нормальная форма (1NF)</vt:lpstr>
      <vt:lpstr>Методы приведения к 1NF </vt:lpstr>
      <vt:lpstr>Вторая нормальная форма</vt:lpstr>
      <vt:lpstr>SQL</vt:lpstr>
      <vt:lpstr>SELECT</vt:lpstr>
      <vt:lpstr>Объединение таблиц</vt:lpstr>
      <vt:lpstr>Объединение таблиц: пример</vt:lpstr>
      <vt:lpstr>INSERT</vt:lpstr>
      <vt:lpstr>DELETE</vt:lpstr>
      <vt:lpstr>UPDATE</vt:lpstr>
      <vt:lpstr>Создание базы данных и таблицы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 базах данных</dc:title>
  <dc:creator>ioborisov@specialist.ru</dc:creator>
  <cp:keywords>СУБД, нормализация, SQL</cp:keywords>
  <cp:lastModifiedBy>Oleg</cp:lastModifiedBy>
  <cp:revision>271</cp:revision>
  <dcterms:created xsi:type="dcterms:W3CDTF">2009-06-17T07:49:50Z</dcterms:created>
  <dcterms:modified xsi:type="dcterms:W3CDTF">2016-01-15T16:47:45Z</dcterms:modified>
  <cp:category>PHP, веб, интернет</cp:category>
</cp:coreProperties>
</file>