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419" r:id="rId4"/>
    <p:sldId id="420" r:id="rId5"/>
    <p:sldId id="421" r:id="rId6"/>
    <p:sldId id="422" r:id="rId7"/>
    <p:sldId id="423" r:id="rId8"/>
    <p:sldId id="425" r:id="rId9"/>
    <p:sldId id="426" r:id="rId10"/>
    <p:sldId id="427" r:id="rId11"/>
    <p:sldId id="429" r:id="rId12"/>
    <p:sldId id="430" r:id="rId13"/>
    <p:sldId id="431" r:id="rId14"/>
    <p:sldId id="434" r:id="rId15"/>
    <p:sldId id="432" r:id="rId16"/>
    <p:sldId id="435" r:id="rId17"/>
    <p:sldId id="433" r:id="rId18"/>
    <p:sldId id="428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8444" autoAdjust="0"/>
  </p:normalViewPr>
  <p:slideViewPr>
    <p:cSldViewPr>
      <p:cViewPr varScale="1">
        <p:scale>
          <a:sx n="109" d="100"/>
          <a:sy n="109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3E94CD-D749-4876-8EAE-8E2EAA9BDEC3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7312C6D-2C89-4706-AB21-8A2DC28942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087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F895-EFB1-4DEA-930A-0682E0035011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003C-AC4B-4DFA-B787-837581CE36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58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97C14-B557-4318-A216-71A1364D75A5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0F795-15AE-4CBD-A576-C462E3A050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6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2AD8F-3409-44D8-9A79-260A92EF6BBC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A580-8331-4C1B-9AD8-4A31A32CD1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4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D8314-2B0D-4549-A307-AFD29E16FB8E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CEF8F-DDAA-4910-AE0A-5B786E0FD8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59B00-469D-4739-A407-5CC95B1D38E2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FF2BC-F5E7-4CE3-B82A-410ADEB424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78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42F24-9510-4D51-A3B7-51C70DD86DDB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0FC54-BBC8-4F24-A8CD-5F4A90823E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36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DD422-326B-41FE-A91D-9175863208B6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2751-53D4-47BB-ACCB-47A29A7F53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3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4D3F5-CB98-474B-A2CC-2B5AEF0E2D6E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F29A-0404-48C4-8882-3EA6CDE65F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55917-E808-4759-B3F3-8EED098C2945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19EB-9811-403A-B9FC-B6AAAC6CC9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97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653AB-E9B3-42B3-890A-394FA89E8FC4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24ED-779C-4F36-A1BD-D8E8933332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6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13271-FEDB-498C-BB21-B1A7366B4247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412AE-4627-469B-B0FF-95440860BC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098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2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546F3ED-7A4B-42E2-851A-FD230679DDE4}" type="datetimeFigureOut">
              <a:rPr lang="ru-RU"/>
              <a:pPr>
                <a:defRPr/>
              </a:pPr>
              <a:t>15.01.2016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5F2E27C-2FD6-409E-B513-15401AF411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8" r:id="rId2"/>
    <p:sldLayoutId id="2147484014" r:id="rId3"/>
    <p:sldLayoutId id="2147484009" r:id="rId4"/>
    <p:sldLayoutId id="2147484010" r:id="rId5"/>
    <p:sldLayoutId id="2147484011" r:id="rId6"/>
    <p:sldLayoutId id="2147484015" r:id="rId7"/>
    <p:sldLayoutId id="2147484016" r:id="rId8"/>
    <p:sldLayoutId id="2147484017" r:id="rId9"/>
    <p:sldLayoutId id="2147484012" r:id="rId10"/>
    <p:sldLayoutId id="21474840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mysq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34436"/>
            <a:ext cx="9144000" cy="271464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PHP </a:t>
            </a: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Уровень 2.</a:t>
            </a: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/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satMod val="150000"/>
                  </a:schemeClr>
                </a:solidFill>
              </a:rPr>
              <a:t>Сервер баз данных </a:t>
            </a: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</a:rPr>
              <a:t>MySQL</a:t>
            </a:r>
            <a:endParaRPr lang="ru-RU" sz="6000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61248"/>
            <a:ext cx="1627187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Экспорт и импорт базы данных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303213" y="1498600"/>
            <a:ext cx="8840787" cy="6034088"/>
          </a:xfrm>
        </p:spPr>
        <p:txBody>
          <a:bodyPr/>
          <a:lstStyle/>
          <a:p>
            <a:r>
              <a:rPr lang="en-US" b="1" smtClean="0"/>
              <a:t>mysqldump</a:t>
            </a:r>
            <a:r>
              <a:rPr lang="en-US" smtClean="0"/>
              <a:t> </a:t>
            </a:r>
            <a:r>
              <a:rPr lang="en-US" b="1" smtClean="0"/>
              <a:t>–u</a:t>
            </a:r>
            <a:r>
              <a:rPr lang="en-US" smtClean="0"/>
              <a:t>root </a:t>
            </a:r>
            <a:r>
              <a:rPr lang="en-US" b="1" smtClean="0"/>
              <a:t>–p</a:t>
            </a:r>
            <a:r>
              <a:rPr lang="en-US" smtClean="0"/>
              <a:t>pass </a:t>
            </a:r>
            <a:r>
              <a:rPr lang="ru-RU" smtClean="0"/>
              <a:t>имя_БД </a:t>
            </a:r>
            <a:r>
              <a:rPr lang="ru-RU" b="1" smtClean="0"/>
              <a:t>&gt;</a:t>
            </a:r>
            <a:r>
              <a:rPr lang="ru-RU" smtClean="0"/>
              <a:t> </a:t>
            </a:r>
            <a:r>
              <a:rPr lang="en-US" smtClean="0"/>
              <a:t>dump.sql</a:t>
            </a:r>
            <a:endParaRPr lang="ru-RU" smtClean="0"/>
          </a:p>
          <a:p>
            <a:pPr lvl="1"/>
            <a:r>
              <a:rPr lang="ru-RU" smtClean="0"/>
              <a:t>После исполнения команды в окне командной строки появится в случае:</a:t>
            </a:r>
          </a:p>
          <a:p>
            <a:pPr lvl="2"/>
            <a:r>
              <a:rPr lang="ru-RU" smtClean="0"/>
              <a:t>ошибки – слово "</a:t>
            </a:r>
            <a:r>
              <a:rPr lang="en-US" smtClean="0"/>
              <a:t>ERROR</a:t>
            </a:r>
            <a:r>
              <a:rPr lang="ru-RU" smtClean="0"/>
              <a:t>"</a:t>
            </a:r>
            <a:r>
              <a:rPr lang="en-US" smtClean="0"/>
              <a:t> </a:t>
            </a:r>
            <a:r>
              <a:rPr lang="ru-RU" smtClean="0"/>
              <a:t>с описанием ошибки</a:t>
            </a:r>
          </a:p>
          <a:p>
            <a:pPr lvl="2"/>
            <a:r>
              <a:rPr lang="ru-RU" smtClean="0"/>
              <a:t>успеха – приглашение к вводу следующей команды</a:t>
            </a:r>
          </a:p>
          <a:p>
            <a:pPr lvl="2"/>
            <a:endParaRPr lang="ru-RU" smtClean="0"/>
          </a:p>
          <a:p>
            <a:r>
              <a:rPr lang="en-US" b="1" smtClean="0"/>
              <a:t>mysql</a:t>
            </a:r>
            <a:r>
              <a:rPr lang="en-US" smtClean="0"/>
              <a:t> </a:t>
            </a:r>
            <a:r>
              <a:rPr lang="en-US" b="1" smtClean="0"/>
              <a:t>–u</a:t>
            </a:r>
            <a:r>
              <a:rPr lang="en-US" smtClean="0"/>
              <a:t>root </a:t>
            </a:r>
            <a:r>
              <a:rPr lang="en-US" b="1" smtClean="0"/>
              <a:t>–p</a:t>
            </a:r>
            <a:r>
              <a:rPr lang="en-US" smtClean="0"/>
              <a:t>pass </a:t>
            </a:r>
            <a:r>
              <a:rPr lang="ru-RU" smtClean="0"/>
              <a:t>имя_БД </a:t>
            </a:r>
            <a:r>
              <a:rPr lang="ru-RU" b="1" smtClean="0"/>
              <a:t>&lt;</a:t>
            </a:r>
            <a:r>
              <a:rPr lang="ru-RU" smtClean="0"/>
              <a:t> </a:t>
            </a:r>
            <a:r>
              <a:rPr lang="en-US" smtClean="0"/>
              <a:t>dump.sql</a:t>
            </a:r>
            <a:endParaRPr lang="ru-RU" smtClean="0"/>
          </a:p>
          <a:p>
            <a:pPr lvl="1"/>
            <a:r>
              <a:rPr lang="ru-RU" smtClean="0"/>
              <a:t>При этом происходит:</a:t>
            </a:r>
          </a:p>
          <a:p>
            <a:pPr lvl="2"/>
            <a:r>
              <a:rPr lang="ru-RU" smtClean="0"/>
              <a:t>открытие соединения с сервером базы данных</a:t>
            </a:r>
          </a:p>
          <a:p>
            <a:pPr lvl="2"/>
            <a:r>
              <a:rPr lang="ru-RU" smtClean="0"/>
              <a:t>заливка дампа в базу данных</a:t>
            </a:r>
          </a:p>
          <a:p>
            <a:pPr lvl="2"/>
            <a:r>
              <a:rPr lang="ru-RU" smtClean="0"/>
              <a:t>закрытие соединения с сервером базы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5.1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23" y="1628800"/>
            <a:ext cx="9036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В меню </a:t>
            </a:r>
            <a:r>
              <a:rPr lang="en-US" sz="4000" b="1" dirty="0" err="1" smtClean="0"/>
              <a:t>OpenServer</a:t>
            </a:r>
            <a:r>
              <a:rPr lang="en-US" sz="4000" dirty="0" smtClean="0"/>
              <a:t> =&gt; </a:t>
            </a:r>
            <a:r>
              <a:rPr lang="ru-RU" sz="4000" b="1" dirty="0" smtClean="0"/>
              <a:t>Дополнительно</a:t>
            </a:r>
            <a:r>
              <a:rPr lang="ru-RU" sz="4000" dirty="0" smtClean="0"/>
              <a:t> =</a:t>
            </a:r>
            <a:r>
              <a:rPr lang="en-US" sz="4000" dirty="0" smtClean="0"/>
              <a:t>&gt; </a:t>
            </a:r>
            <a:r>
              <a:rPr lang="en-US" sz="4000" b="1" dirty="0" err="1"/>
              <a:t>P</a:t>
            </a:r>
            <a:r>
              <a:rPr lang="en-US" sz="4000" b="1" dirty="0" err="1" smtClean="0"/>
              <a:t>hpMyAdmin</a:t>
            </a:r>
            <a:r>
              <a:rPr lang="en-US" sz="4000" dirty="0" smtClean="0"/>
              <a:t> </a:t>
            </a:r>
          </a:p>
          <a:p>
            <a:endParaRPr lang="ru-RU" sz="4000" dirty="0" smtClean="0"/>
          </a:p>
          <a:p>
            <a:r>
              <a:rPr lang="ru-RU" sz="4000" dirty="0" smtClean="0"/>
              <a:t>Авторизация</a:t>
            </a:r>
          </a:p>
          <a:p>
            <a:r>
              <a:rPr lang="ru-RU" sz="4000" dirty="0" smtClean="0"/>
              <a:t>Пользователь</a:t>
            </a:r>
            <a:r>
              <a:rPr lang="en-US" sz="4000" dirty="0" smtClean="0"/>
              <a:t>: </a:t>
            </a:r>
            <a:r>
              <a:rPr lang="en-US" sz="4000" b="1" dirty="0" smtClean="0">
                <a:solidFill>
                  <a:srgbClr val="FF0000"/>
                </a:solidFill>
              </a:rPr>
              <a:t>root</a:t>
            </a:r>
          </a:p>
          <a:p>
            <a:r>
              <a:rPr lang="ru-RU" sz="4000" dirty="0" smtClean="0"/>
              <a:t>Пароль</a:t>
            </a:r>
            <a:r>
              <a:rPr lang="en-US" sz="4000" dirty="0" smtClean="0"/>
              <a:t>:</a:t>
            </a:r>
            <a:r>
              <a:rPr lang="ru-RU" sz="4000" dirty="0" smtClean="0"/>
              <a:t> отсутствует</a:t>
            </a:r>
          </a:p>
          <a:p>
            <a:endParaRPr lang="ru-RU" sz="4000" dirty="0"/>
          </a:p>
          <a:p>
            <a:r>
              <a:rPr lang="ru-RU" sz="4000" dirty="0" smtClean="0"/>
              <a:t>Перейдите на вкладку </a:t>
            </a:r>
            <a:r>
              <a:rPr lang="en-US" sz="4000" b="1" dirty="0" smtClean="0">
                <a:solidFill>
                  <a:srgbClr val="FF0000"/>
                </a:solidFill>
              </a:rPr>
              <a:t>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5.1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503509"/>
          </a:xfrm>
        </p:spPr>
        <p:txBody>
          <a:bodyPr/>
          <a:lstStyle/>
          <a:p>
            <a:pPr eaLnBrk="1" hangingPunct="1"/>
            <a:r>
              <a:rPr lang="ru-RU" dirty="0" smtClean="0"/>
              <a:t>Создание базы данных и её заполнение</a:t>
            </a: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276872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Наберите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CREATE </a:t>
            </a:r>
            <a:r>
              <a:rPr lang="en-US" sz="2000" b="1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news;</a:t>
            </a:r>
            <a:endParaRPr lang="ru-RU" sz="20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Кнопка 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“Ok”</a:t>
            </a: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В левой панели выберите </a:t>
            </a:r>
            <a:r>
              <a:rPr lang="en-US" sz="20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news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Перейдите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на вкладку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SQL</a:t>
            </a:r>
          </a:p>
          <a:p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Наберите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CREATE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items (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id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NOT NULL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auto_increment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title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(255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NOT NULL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'',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content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PRIMARY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(id)</a:t>
            </a:r>
          </a:p>
          <a:p>
            <a:pPr>
              <a:buFont typeface="Wingdings" pitchFamily="2" charset="2"/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Кнопка 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“Ok”</a:t>
            </a: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В левой панели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выберите </a:t>
            </a:r>
            <a:r>
              <a:rPr lang="en-US" sz="20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Перейдите на вкладку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SQL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5.1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628800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Наберите</a:t>
            </a:r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`news`.`items` (`id`, `title`, `content`) VALUES (NULL, '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База создана', 'Мы создали первую базу данных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');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Кнопка 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“Ok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ru-RU" sz="2000" noProof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noProof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Н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а вкладке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SQL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 выберите "Отобразить поле запроса"</a:t>
            </a:r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Наберите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`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items`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(`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title`, `content`) VALUES </a:t>
            </a:r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Заполнение', 'Используем 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INSERT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для того, чтобы заполнить таблицу новостей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')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Продолжение',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Продолжаем использовать 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INSERT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для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заполнения таблицы');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Кнопка 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“Ok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en-US" sz="2000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5.1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628800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Н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а вкладке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SQL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 выберите "Отобразить поле запроса"</a:t>
            </a:r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Наберите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2000" b="1" noProof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items</a:t>
            </a:r>
            <a:endParaRPr lang="en-US" sz="2000" noProof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000" noProof="1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Кнопка 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“Ok”</a:t>
            </a:r>
          </a:p>
          <a:p>
            <a:endParaRPr lang="en-US" sz="2000" noProof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5.2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647526"/>
          </a:xfrm>
        </p:spPr>
        <p:txBody>
          <a:bodyPr/>
          <a:lstStyle/>
          <a:p>
            <a:pPr eaLnBrk="1" hangingPunct="1"/>
            <a:r>
              <a:rPr lang="ru-RU" dirty="0" smtClean="0"/>
              <a:t>Создание БД и импорт данных</a:t>
            </a: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276872"/>
            <a:ext cx="77485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Перейдите к началу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phpmyadmin (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пиктограмма "Домик")</a:t>
            </a:r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Перейдите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на вкладку «Базы данных»</a:t>
            </a: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В поле «Создать базу данных» наберите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study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Кнопка 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ru-RU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Создать</a:t>
            </a:r>
            <a:r>
              <a:rPr lang="en-US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ru-RU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Выберите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 в списке базу данных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study</a:t>
            </a:r>
            <a:endParaRPr lang="ru-RU" sz="2000" b="1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Перейдите на вкладку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«Импорт»</a:t>
            </a:r>
          </a:p>
          <a:p>
            <a:r>
              <a:rPr lang="ru-RU" sz="2000" dirty="0">
                <a:latin typeface="Consolas" pitchFamily="49" charset="0"/>
                <a:cs typeface="Consolas" pitchFamily="49" charset="0"/>
              </a:rPr>
              <a:t>Импортируемый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файл. Кнопка «Обзор»</a:t>
            </a:r>
          </a:p>
          <a:p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Откройте файл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localhost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/topic-7/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web.sql</a:t>
            </a:r>
            <a:endParaRPr lang="ru-RU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Кнопка </a:t>
            </a:r>
            <a:r>
              <a:rPr lang="en-US" sz="2000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“Ok”</a:t>
            </a:r>
          </a:p>
          <a:p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Перейдите на вкладку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«Структура»</a:t>
            </a: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Откройте таблицу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«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Courses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»</a:t>
            </a:r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Перейдите на вкладку «Структура»</a:t>
            </a: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Сделайте поле 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ID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первичным ключом (Пиктограмма ключ). 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5.2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647526"/>
          </a:xfrm>
        </p:spPr>
        <p:txBody>
          <a:bodyPr/>
          <a:lstStyle/>
          <a:p>
            <a:pPr eaLnBrk="1" hangingPunct="1"/>
            <a:r>
              <a:rPr lang="ru-RU" dirty="0" smtClean="0"/>
              <a:t>Создание БД и импорт данных</a:t>
            </a: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276872"/>
            <a:ext cx="77485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Откройте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таблицу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«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Lessons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»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Перейдите на вкладку «Структура»</a:t>
            </a: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Сделайте поле 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ID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первичным ключом (Пиктограмма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ключ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).</a:t>
            </a:r>
            <a:endParaRPr lang="en-US" sz="2000" noProof="1" smtClean="0">
              <a:latin typeface="Consolas" pitchFamily="49" charset="0"/>
              <a:cs typeface="Consolas" pitchFamily="49" charset="0"/>
            </a:endParaRPr>
          </a:p>
          <a:p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Откройте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таблицу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«</a:t>
            </a:r>
            <a:r>
              <a:rPr lang="en-US" sz="2000" noProof="1" smtClean="0">
                <a:latin typeface="Consolas" pitchFamily="49" charset="0"/>
                <a:cs typeface="Consolas" pitchFamily="49" charset="0"/>
              </a:rPr>
              <a:t>Teachers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»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Перейдите на вкладку «Структура»</a:t>
            </a: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Сделайте поле </a:t>
            </a:r>
            <a:r>
              <a:rPr lang="en-US" sz="2000" noProof="1">
                <a:latin typeface="Consolas" pitchFamily="49" charset="0"/>
                <a:cs typeface="Consolas" pitchFamily="49" charset="0"/>
              </a:rPr>
              <a:t>ID </a:t>
            </a:r>
            <a:r>
              <a:rPr lang="ru-RU" sz="2000" noProof="1">
                <a:latin typeface="Consolas" pitchFamily="49" charset="0"/>
                <a:cs typeface="Consolas" pitchFamily="49" charset="0"/>
              </a:rPr>
              <a:t>первичным ключом (Пиктограмма ключ). 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 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Выберите какую-либо таблицу</a:t>
            </a:r>
            <a:endParaRPr lang="en-US" sz="2000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>
                <a:latin typeface="Consolas" pitchFamily="49" charset="0"/>
                <a:cs typeface="Consolas" pitchFamily="49" charset="0"/>
              </a:rPr>
              <a:t>Перейдите на вкладку </a:t>
            </a:r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«Вставить»</a:t>
            </a:r>
            <a:endParaRPr lang="ru-RU" sz="2000" noProof="1">
              <a:latin typeface="Consolas" pitchFamily="49" charset="0"/>
              <a:cs typeface="Consolas" pitchFamily="49" charset="0"/>
            </a:endParaRPr>
          </a:p>
          <a:p>
            <a:r>
              <a:rPr lang="ru-RU" sz="2000" noProof="1" smtClean="0">
                <a:latin typeface="Consolas" pitchFamily="49" charset="0"/>
                <a:cs typeface="Consolas" pitchFamily="49" charset="0"/>
              </a:rPr>
              <a:t>Добавьте новые записи в таблицу</a:t>
            </a:r>
            <a:endParaRPr lang="ru-RU" sz="2000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Лабораторная работа –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5.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3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457200" y="1557339"/>
            <a:ext cx="8229600" cy="647526"/>
          </a:xfrm>
        </p:spPr>
        <p:txBody>
          <a:bodyPr/>
          <a:lstStyle/>
          <a:p>
            <a:pPr eaLnBrk="1" hangingPunct="1"/>
            <a:r>
              <a:rPr lang="ru-RU" dirty="0" smtClean="0"/>
              <a:t>Дополнительные задания</a:t>
            </a: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276872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noProof="1" smtClean="0">
                <a:latin typeface="Consolas" pitchFamily="49" charset="0"/>
                <a:cs typeface="Consolas" pitchFamily="49" charset="0"/>
              </a:rPr>
              <a:t>Откройте в текстовом редакторе файл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db.txt</a:t>
            </a:r>
          </a:p>
          <a:p>
            <a:endParaRPr lang="ru-RU" sz="2800" noProof="1" smtClean="0">
              <a:latin typeface="Consolas" pitchFamily="49" charset="0"/>
              <a:cs typeface="Consolas" pitchFamily="49" charset="0"/>
            </a:endParaRPr>
          </a:p>
          <a:p>
            <a:r>
              <a:rPr lang="ru-RU" sz="2800" noProof="1" smtClean="0">
                <a:latin typeface="Consolas" pitchFamily="49" charset="0"/>
                <a:cs typeface="Consolas" pitchFamily="49" charset="0"/>
              </a:rPr>
              <a:t>Выполните задания по использованию 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SQL</a:t>
            </a:r>
            <a:r>
              <a:rPr lang="ru-RU" sz="2800" noProof="1" smtClean="0">
                <a:latin typeface="Consolas" pitchFamily="49" charset="0"/>
                <a:cs typeface="Consolas" pitchFamily="49" charset="0"/>
              </a:rPr>
              <a:t>-команд</a:t>
            </a:r>
            <a:endParaRPr lang="ru-RU" sz="2800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Выводы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smtClean="0"/>
              <a:t>Общие сведения о сервере баз данных </a:t>
            </a:r>
            <a:r>
              <a:rPr lang="en-US" smtClean="0"/>
              <a:t>MySQL</a:t>
            </a:r>
          </a:p>
          <a:p>
            <a:pPr eaLnBrk="1" hangingPunct="1"/>
            <a:r>
              <a:rPr lang="ru-RU" smtClean="0"/>
              <a:t>Установка сервера баз данных </a:t>
            </a:r>
            <a:r>
              <a:rPr lang="en-US" smtClean="0"/>
              <a:t>MySQL</a:t>
            </a:r>
            <a:endParaRPr lang="ru-RU" smtClean="0"/>
          </a:p>
          <a:p>
            <a:pPr eaLnBrk="1" hangingPunct="1"/>
            <a:r>
              <a:rPr lang="ru-RU" smtClean="0"/>
              <a:t>Конфигурация сервера баз данных </a:t>
            </a:r>
            <a:r>
              <a:rPr lang="en-US" smtClean="0"/>
              <a:t>MySQL</a:t>
            </a:r>
            <a:endParaRPr lang="ru-RU" smtClean="0"/>
          </a:p>
          <a:p>
            <a:pPr eaLnBrk="1" hangingPunct="1"/>
            <a:r>
              <a:rPr lang="ru-RU" smtClean="0"/>
              <a:t>Программы для работы с сервером баз данных </a:t>
            </a:r>
            <a:r>
              <a:rPr lang="en-US" smtClean="0"/>
              <a:t>MySQL</a:t>
            </a:r>
            <a:endParaRPr lang="ru-RU" smtClean="0"/>
          </a:p>
          <a:p>
            <a:pPr eaLnBrk="1" hangingPunct="1"/>
            <a:r>
              <a:rPr lang="ru-RU" smtClean="0"/>
              <a:t>Использование утилит командной строки</a:t>
            </a:r>
          </a:p>
          <a:p>
            <a:pPr eaLnBrk="1" hangingPunct="1"/>
            <a:r>
              <a:rPr lang="ru-RU" smtClean="0"/>
              <a:t>Экспорт и импорт баз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Темы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модуля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625975"/>
          </a:xfrm>
        </p:spPr>
        <p:txBody>
          <a:bodyPr/>
          <a:lstStyle/>
          <a:p>
            <a:pPr eaLnBrk="1" hangingPunct="1"/>
            <a:r>
              <a:rPr lang="ru-RU" dirty="0" smtClean="0"/>
              <a:t>Общие сведения о сервере баз данных </a:t>
            </a:r>
            <a:r>
              <a:rPr lang="en-US" dirty="0" smtClean="0"/>
              <a:t>MySQL</a:t>
            </a:r>
          </a:p>
          <a:p>
            <a:pPr eaLnBrk="1" hangingPunct="1"/>
            <a:r>
              <a:rPr lang="ru-RU" dirty="0" smtClean="0"/>
              <a:t>Установка сервера баз данных </a:t>
            </a:r>
            <a:r>
              <a:rPr lang="en-US" dirty="0" smtClean="0"/>
              <a:t>MySQL</a:t>
            </a:r>
            <a:endParaRPr lang="ru-RU" dirty="0" smtClean="0"/>
          </a:p>
          <a:p>
            <a:pPr eaLnBrk="1" hangingPunct="1"/>
            <a:r>
              <a:rPr lang="ru-RU" dirty="0" smtClean="0"/>
              <a:t>Конфигурация сервера баз данных </a:t>
            </a:r>
            <a:r>
              <a:rPr lang="en-US" dirty="0" smtClean="0"/>
              <a:t>MySQL</a:t>
            </a:r>
            <a:endParaRPr lang="ru-RU" dirty="0" smtClean="0"/>
          </a:p>
          <a:p>
            <a:pPr eaLnBrk="1" hangingPunct="1"/>
            <a:r>
              <a:rPr lang="ru-RU" dirty="0" smtClean="0"/>
              <a:t>Программы для работы с сервером баз данных </a:t>
            </a:r>
            <a:r>
              <a:rPr lang="en-US" dirty="0" smtClean="0"/>
              <a:t>MySQL</a:t>
            </a:r>
            <a:endParaRPr lang="ru-RU" dirty="0" smtClean="0"/>
          </a:p>
          <a:p>
            <a:pPr eaLnBrk="1" hangingPunct="1"/>
            <a:r>
              <a:rPr lang="ru-RU" dirty="0" smtClean="0"/>
              <a:t>Использование утилит командной строки</a:t>
            </a:r>
          </a:p>
          <a:p>
            <a:pPr eaLnBrk="1" hangingPunct="1"/>
            <a:r>
              <a:rPr lang="ru-RU" dirty="0" smtClean="0"/>
              <a:t>Экспорт и импорт баз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MySQL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: что это и где взять?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3024336"/>
          </a:xfrm>
        </p:spPr>
        <p:txBody>
          <a:bodyPr/>
          <a:lstStyle/>
          <a:p>
            <a:r>
              <a:rPr lang="ru-RU" sz="2400" dirty="0" smtClean="0"/>
              <a:t>Сервер баз данных </a:t>
            </a:r>
            <a:r>
              <a:rPr lang="en-US" sz="2400" dirty="0" smtClean="0"/>
              <a:t>MySQL – </a:t>
            </a:r>
            <a:r>
              <a:rPr lang="ru-RU" sz="2400" dirty="0" smtClean="0"/>
              <a:t>один из самых распространенных серверов баз данных</a:t>
            </a:r>
          </a:p>
          <a:p>
            <a:r>
              <a:rPr lang="en-US" sz="2400" dirty="0"/>
              <a:t>MySQL Community Server (GPL)</a:t>
            </a:r>
            <a:endParaRPr lang="ru-RU" sz="2400" dirty="0" smtClean="0"/>
          </a:p>
          <a:p>
            <a:r>
              <a:rPr lang="en-US" sz="2400" dirty="0" smtClean="0">
                <a:hlinkClick r:id="rId2"/>
              </a:rPr>
              <a:t>http://mysql.com</a:t>
            </a:r>
            <a:endParaRPr lang="ru-RU" sz="2400" dirty="0" smtClean="0"/>
          </a:p>
          <a:p>
            <a:endParaRPr lang="ru-RU" sz="2000" dirty="0" smtClean="0"/>
          </a:p>
        </p:txBody>
      </p:sp>
      <p:pic>
        <p:nvPicPr>
          <p:cNvPr id="10244" name="Рисунок 2" descr="MySQL :: The world's most popular open source database - Windows Internet Explor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42" y="2781299"/>
            <a:ext cx="5940425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Установка сервера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MySQL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 (1)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709738"/>
            <a:ext cx="30543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3" y="1700213"/>
            <a:ext cx="30559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862263" y="4211638"/>
            <a:ext cx="3114675" cy="2339975"/>
            <a:chOff x="1357" y="1338"/>
            <a:chExt cx="3082" cy="2316"/>
          </a:xfrm>
        </p:grpSpPr>
        <p:pic>
          <p:nvPicPr>
            <p:cNvPr id="11270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" y="1338"/>
              <a:ext cx="3024" cy="2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1" name="Oval 6"/>
            <p:cNvSpPr>
              <a:spLocks noChangeArrowheads="1"/>
            </p:cNvSpPr>
            <p:nvPr/>
          </p:nvSpPr>
          <p:spPr bwMode="auto">
            <a:xfrm>
              <a:off x="2153" y="2095"/>
              <a:ext cx="2286" cy="529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Установка сервера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MySQL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 (2)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751013"/>
            <a:ext cx="30559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1751013"/>
            <a:ext cx="30543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4257675"/>
            <a:ext cx="3055937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4257675"/>
            <a:ext cx="30543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Установка сервера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MySQL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 (3)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728788"/>
            <a:ext cx="30543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728788"/>
            <a:ext cx="30543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4257675"/>
            <a:ext cx="30543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4257675"/>
            <a:ext cx="305435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80766"/>
            <a:ext cx="72961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Что внутри сервера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MySQL?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4644008" y="1628800"/>
            <a:ext cx="4301437" cy="2160240"/>
          </a:xfr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ru-RU" dirty="0" smtClean="0"/>
              <a:t>Директории</a:t>
            </a:r>
          </a:p>
          <a:p>
            <a:pPr eaLnBrk="1" hangingPunct="1"/>
            <a:r>
              <a:rPr lang="ru-RU" dirty="0" smtClean="0"/>
              <a:t>Директория </a:t>
            </a:r>
            <a:r>
              <a:rPr lang="en-US" b="1" dirty="0" smtClean="0"/>
              <a:t>bin</a:t>
            </a:r>
          </a:p>
          <a:p>
            <a:pPr eaLnBrk="1" hangingPunct="1"/>
            <a:r>
              <a:rPr lang="ru-RU" dirty="0" smtClean="0"/>
              <a:t>Конфигурационный файл </a:t>
            </a:r>
            <a:r>
              <a:rPr lang="en-US" b="1" dirty="0" smtClean="0"/>
              <a:t>my.ini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Программы для работы с сервером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MySQL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303213" y="1498600"/>
            <a:ext cx="8229600" cy="6034088"/>
          </a:xfrm>
        </p:spPr>
        <p:txBody>
          <a:bodyPr/>
          <a:lstStyle/>
          <a:p>
            <a:r>
              <a:rPr lang="en-US" smtClean="0"/>
              <a:t>GUI</a:t>
            </a:r>
            <a:endParaRPr lang="ru-RU" smtClean="0"/>
          </a:p>
          <a:p>
            <a:pPr lvl="1"/>
            <a:r>
              <a:rPr lang="en-US" smtClean="0"/>
              <a:t>MySQL Administrator</a:t>
            </a:r>
            <a:endParaRPr lang="ru-RU" smtClean="0"/>
          </a:p>
          <a:p>
            <a:pPr lvl="1"/>
            <a:r>
              <a:rPr lang="en-US" smtClean="0"/>
              <a:t>MySQL Query Browser</a:t>
            </a:r>
            <a:endParaRPr lang="ru-RU" smtClean="0"/>
          </a:p>
          <a:p>
            <a:pPr lvl="1"/>
            <a:r>
              <a:rPr lang="en-US" smtClean="0"/>
              <a:t>EMS MySQL Manager</a:t>
            </a:r>
            <a:endParaRPr lang="ru-RU" smtClean="0"/>
          </a:p>
          <a:p>
            <a:pPr lvl="1"/>
            <a:r>
              <a:rPr lang="ru-RU" smtClean="0"/>
              <a:t>другие</a:t>
            </a:r>
          </a:p>
          <a:p>
            <a:r>
              <a:rPr lang="ru-RU" smtClean="0"/>
              <a:t>Веб-инструменты</a:t>
            </a:r>
          </a:p>
          <a:p>
            <a:pPr lvl="1"/>
            <a:r>
              <a:rPr lang="en-US" smtClean="0"/>
              <a:t>www.phpmyadmin.net</a:t>
            </a:r>
            <a:endParaRPr lang="ru-RU" smtClean="0"/>
          </a:p>
          <a:p>
            <a:r>
              <a:rPr lang="ru-RU" smtClean="0"/>
              <a:t>Утилиты командной строки</a:t>
            </a:r>
          </a:p>
          <a:p>
            <a:pPr lvl="1"/>
            <a:r>
              <a:rPr lang="en-US" smtClean="0"/>
              <a:t>mysql.exe</a:t>
            </a:r>
            <a:endParaRPr lang="ru-RU" smtClean="0"/>
          </a:p>
          <a:p>
            <a:pPr lvl="1"/>
            <a:r>
              <a:rPr lang="en-US" smtClean="0"/>
              <a:t>mysqldump.exe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 smtClean="0">
                <a:solidFill>
                  <a:schemeClr val="accent1">
                    <a:satMod val="150000"/>
                  </a:schemeClr>
                </a:solidFill>
              </a:rPr>
              <a:t>Использовние</a:t>
            </a:r>
            <a:r>
              <a:rPr lang="ru-RU" dirty="0" smtClean="0">
                <a:solidFill>
                  <a:schemeClr val="accent1">
                    <a:satMod val="150000"/>
                  </a:schemeClr>
                </a:solidFill>
              </a:rPr>
              <a:t> утилиты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mysql.exe</a:t>
            </a:r>
            <a:endParaRPr lang="ru-RU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303213" y="1498600"/>
            <a:ext cx="8229600" cy="5170760"/>
          </a:xfrm>
        </p:spPr>
        <p:txBody>
          <a:bodyPr/>
          <a:lstStyle/>
          <a:p>
            <a:r>
              <a:rPr lang="en-US" dirty="0" smtClean="0"/>
              <a:t>mysql.exe  </a:t>
            </a:r>
            <a:r>
              <a:rPr lang="en-US" b="1" noProof="1" smtClean="0">
                <a:solidFill>
                  <a:srgbClr val="0000FF"/>
                </a:solidFill>
                <a:cs typeface="Courier New" pitchFamily="49" charset="0"/>
              </a:rPr>
              <a:t>-u</a:t>
            </a:r>
            <a:r>
              <a:rPr lang="ru-RU" dirty="0" smtClean="0"/>
              <a:t>логин</a:t>
            </a:r>
            <a:r>
              <a:rPr lang="en-US" dirty="0" smtClean="0"/>
              <a:t>  </a:t>
            </a:r>
            <a:r>
              <a:rPr lang="en-US" b="1" noProof="1" smtClean="0">
                <a:solidFill>
                  <a:srgbClr val="0000FF"/>
                </a:solidFill>
                <a:cs typeface="Courier New" pitchFamily="49" charset="0"/>
              </a:rPr>
              <a:t>-p</a:t>
            </a:r>
            <a:r>
              <a:rPr lang="ru-RU" dirty="0" smtClean="0"/>
              <a:t>пароль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rgbClr val="FF0000"/>
                </a:solidFill>
              </a:rPr>
              <a:t>Внимание! Внутри монитора </a:t>
            </a:r>
            <a:r>
              <a:rPr lang="en-US" dirty="0" smtClean="0">
                <a:solidFill>
                  <a:srgbClr val="FF0000"/>
                </a:solidFill>
              </a:rPr>
              <a:t>MySQL </a:t>
            </a:r>
            <a:r>
              <a:rPr lang="ru-RU" dirty="0" smtClean="0">
                <a:solidFill>
                  <a:srgbClr val="FF0000"/>
                </a:solidFill>
              </a:rPr>
              <a:t>надо явно указывать конец запроса (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noProof="1">
                <a:solidFill>
                  <a:srgbClr val="0000FF"/>
                </a:solidFill>
                <a:cs typeface="Courier New" pitchFamily="49" charset="0"/>
              </a:rPr>
              <a:t>CREATE DATABASE </a:t>
            </a:r>
            <a:r>
              <a:rPr lang="ru-RU" noProof="1"/>
              <a:t>имя_БД;</a:t>
            </a:r>
            <a:endParaRPr lang="en-US" dirty="0"/>
          </a:p>
          <a:p>
            <a:r>
              <a:rPr lang="en-US" b="1" noProof="1" smtClean="0">
                <a:solidFill>
                  <a:srgbClr val="0000FF"/>
                </a:solidFill>
                <a:cs typeface="Courier New" pitchFamily="49" charset="0"/>
              </a:rPr>
              <a:t>USE</a:t>
            </a:r>
            <a:r>
              <a:rPr lang="en-US" dirty="0" smtClean="0"/>
              <a:t> </a:t>
            </a:r>
            <a:r>
              <a:rPr lang="ru-RU" dirty="0" err="1" smtClean="0"/>
              <a:t>имя_БД</a:t>
            </a:r>
            <a:r>
              <a:rPr lang="ru-RU" b="1" dirty="0" smtClean="0"/>
              <a:t>;</a:t>
            </a:r>
            <a:endParaRPr lang="en-US" b="1" dirty="0" smtClean="0"/>
          </a:p>
          <a:p>
            <a:r>
              <a:rPr lang="en-US" b="1" noProof="1" smtClean="0">
                <a:solidFill>
                  <a:srgbClr val="0000FF"/>
                </a:solidFill>
                <a:cs typeface="Courier New" pitchFamily="49" charset="0"/>
              </a:rPr>
              <a:t>SET  NAMES</a:t>
            </a:r>
            <a:r>
              <a:rPr lang="en-US" dirty="0" smtClean="0"/>
              <a:t> 'cp866'</a:t>
            </a:r>
            <a:r>
              <a:rPr lang="en-US" b="1" dirty="0" smtClean="0"/>
              <a:t>;</a:t>
            </a:r>
          </a:p>
          <a:p>
            <a:r>
              <a:rPr lang="en-US" b="1" noProof="1" smtClean="0">
                <a:solidFill>
                  <a:srgbClr val="0000FF"/>
                </a:solidFill>
                <a:cs typeface="Courier New" pitchFamily="49" charset="0"/>
              </a:rPr>
              <a:t>SHOW  TABLES</a:t>
            </a:r>
            <a:r>
              <a:rPr lang="en-US" b="1" dirty="0" smtClean="0"/>
              <a:t>;</a:t>
            </a:r>
          </a:p>
          <a:p>
            <a:r>
              <a:rPr lang="en-US" b="1" noProof="1" smtClean="0">
                <a:solidFill>
                  <a:srgbClr val="0000FF"/>
                </a:solidFill>
                <a:cs typeface="Courier New" pitchFamily="49" charset="0"/>
              </a:rPr>
              <a:t>DESCRIBE</a:t>
            </a:r>
            <a:r>
              <a:rPr lang="en-US" dirty="0" smtClean="0"/>
              <a:t>  </a:t>
            </a:r>
            <a:r>
              <a:rPr lang="ru-RU" dirty="0" err="1" smtClean="0"/>
              <a:t>имя_таблицы</a:t>
            </a:r>
            <a:r>
              <a:rPr lang="ru-RU" b="1" dirty="0" smtClean="0"/>
              <a:t>;</a:t>
            </a:r>
            <a:endParaRPr lang="en-US" b="1" dirty="0" smtClean="0"/>
          </a:p>
          <a:p>
            <a:r>
              <a:rPr lang="en-US" b="1" noProof="1" smtClean="0">
                <a:solidFill>
                  <a:srgbClr val="0000FF"/>
                </a:solidFill>
                <a:cs typeface="Courier New" pitchFamily="49" charset="0"/>
              </a:rPr>
              <a:t>quit</a:t>
            </a:r>
            <a:endParaRPr lang="ru-RU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093205" y="4365104"/>
            <a:ext cx="3888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NAMES</a:t>
            </a:r>
            <a:r>
              <a:rPr lang="en-US" sz="2400" noProof="1">
                <a:latin typeface="Courier New" pitchFamily="49" charset="0"/>
                <a:cs typeface="Courier New" pitchFamily="49" charset="0"/>
              </a:rPr>
              <a:t> 'cp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1251</a:t>
            </a:r>
            <a:r>
              <a:rPr lang="ru-RU" sz="2400" noProof="1"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sz="24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SET NAMES</a:t>
            </a:r>
            <a:r>
              <a:rPr lang="en-US" sz="2400" noProof="1">
                <a:latin typeface="Courier New" pitchFamily="49" charset="0"/>
                <a:cs typeface="Courier New" pitchFamily="49" charset="0"/>
              </a:rPr>
              <a:t> '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utf8</a:t>
            </a:r>
            <a:r>
              <a:rPr lang="en-US" sz="2400" noProof="1">
                <a:latin typeface="Courier New" pitchFamily="49" charset="0"/>
                <a:cs typeface="Courier New" pitchFamily="49" charset="0"/>
              </a:rPr>
              <a:t>';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Модульная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28284</TotalTime>
  <Words>618</Words>
  <Application>Microsoft Office PowerPoint</Application>
  <PresentationFormat>Экран 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Модульная</vt:lpstr>
      <vt:lpstr>PHP Уровень 2. Сервер баз данных MySQL</vt:lpstr>
      <vt:lpstr>Темы модуля</vt:lpstr>
      <vt:lpstr>MySQL: что это и где взять?</vt:lpstr>
      <vt:lpstr>Установка сервера MySQL (1)</vt:lpstr>
      <vt:lpstr>Установка сервера MySQL (2)</vt:lpstr>
      <vt:lpstr>Установка сервера MySQL (3)</vt:lpstr>
      <vt:lpstr>Что внутри сервера MySQL?</vt:lpstr>
      <vt:lpstr>Программы для работы с сервером MySQL</vt:lpstr>
      <vt:lpstr>Использовние утилиты mysql.exe</vt:lpstr>
      <vt:lpstr>Экспорт и импорт базы данных</vt:lpstr>
      <vt:lpstr>Лабораторная работа – 5.1</vt:lpstr>
      <vt:lpstr>Лабораторная работа – 5.1</vt:lpstr>
      <vt:lpstr>Лабораторная работа – 5.1</vt:lpstr>
      <vt:lpstr>Лабораторная работа – 5.1</vt:lpstr>
      <vt:lpstr>Лабораторная работа – 5.2</vt:lpstr>
      <vt:lpstr>Лабораторная работа – 5.2</vt:lpstr>
      <vt:lpstr>Лабораторная работа – 5.3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Сервер баз данных MySQL</dc:title>
  <dc:creator>ioborisov@specialist.ru</dc:creator>
  <cp:keywords>Общие сведения о сервере баз данных MySQL, Установка сервера баз данных MySQL, Конфигурация сервера баз данных MySQL, Программы для работы с сервером баз данных MySQL, Использование утилит командной строки, Экспорт и импорт баз данных</cp:keywords>
  <cp:lastModifiedBy>Oleg</cp:lastModifiedBy>
  <cp:revision>293</cp:revision>
  <cp:lastPrinted>2012-06-30T08:57:17Z</cp:lastPrinted>
  <dcterms:created xsi:type="dcterms:W3CDTF">2009-06-17T07:49:50Z</dcterms:created>
  <dcterms:modified xsi:type="dcterms:W3CDTF">2016-01-15T17:56:52Z</dcterms:modified>
  <cp:category>PHP, веб, интернет</cp:category>
</cp:coreProperties>
</file>