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4" autoAdjust="0"/>
    <p:restoredTop sz="94660"/>
  </p:normalViewPr>
  <p:slideViewPr>
    <p:cSldViewPr>
      <p:cViewPr varScale="1">
        <p:scale>
          <a:sx n="65" d="100"/>
          <a:sy n="65" d="100"/>
        </p:scale>
        <p:origin x="-5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2EEC-BEA6-4191-96A7-8D564753BAF7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1BCA-3215-44A2-BB68-2D283C081B7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2EEC-BEA6-4191-96A7-8D564753BAF7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1BCA-3215-44A2-BB68-2D283C081B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2EEC-BEA6-4191-96A7-8D564753BAF7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1BCA-3215-44A2-BB68-2D283C081B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2EEC-BEA6-4191-96A7-8D564753BAF7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1BCA-3215-44A2-BB68-2D283C081B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2EEC-BEA6-4191-96A7-8D564753BAF7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1BCA-3215-44A2-BB68-2D283C081B7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2EEC-BEA6-4191-96A7-8D564753BAF7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1BCA-3215-44A2-BB68-2D283C081B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2EEC-BEA6-4191-96A7-8D564753BAF7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1BCA-3215-44A2-BB68-2D283C081B7A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2EEC-BEA6-4191-96A7-8D564753BAF7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1BCA-3215-44A2-BB68-2D283C081B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2EEC-BEA6-4191-96A7-8D564753BAF7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1BCA-3215-44A2-BB68-2D283C081B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2EEC-BEA6-4191-96A7-8D564753BAF7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1BCA-3215-44A2-BB68-2D283C081B7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2EEC-BEA6-4191-96A7-8D564753BAF7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1BCA-3215-44A2-BB68-2D283C081B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BE372EEC-BEA6-4191-96A7-8D564753BAF7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F931BCA-3215-44A2-BB68-2D283C081B7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Типи тестування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uk-UA" dirty="0" smtClean="0"/>
              <a:t>Виконала:</a:t>
            </a:r>
            <a:endParaRPr lang="uk-UA" dirty="0" smtClean="0"/>
          </a:p>
          <a:p>
            <a:r>
              <a:rPr lang="uk-UA" dirty="0"/>
              <a:t>с</a:t>
            </a:r>
            <a:r>
              <a:rPr lang="uk-UA" dirty="0" smtClean="0"/>
              <a:t>т. гр. ІП-18-1К</a:t>
            </a:r>
          </a:p>
          <a:p>
            <a:r>
              <a:rPr lang="uk-UA" dirty="0" smtClean="0"/>
              <a:t>Галас Олеся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292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548680"/>
            <a:ext cx="4464496" cy="45259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Task</a:t>
            </a:r>
            <a:r>
              <a:rPr lang="uk-UA" sz="18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:</a:t>
            </a:r>
            <a:r>
              <a:rPr lang="uk-UA" sz="18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uk-UA" sz="1800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dirty="0" err="1" smtClean="0">
                <a:latin typeface="Calibri" pitchFamily="34" charset="0"/>
                <a:cs typeface="Calibri" pitchFamily="34" charset="0"/>
              </a:rPr>
              <a:t>Користувач</a:t>
            </a:r>
            <a:r>
              <a:rPr lang="ru-RU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800" dirty="0" err="1" smtClean="0">
                <a:latin typeface="Calibri" pitchFamily="34" charset="0"/>
                <a:cs typeface="Calibri" pitchFamily="34" charset="0"/>
              </a:rPr>
              <a:t>захоче</a:t>
            </a:r>
            <a:r>
              <a:rPr lang="ru-RU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800" dirty="0" err="1">
                <a:latin typeface="Calibri" pitchFamily="34" charset="0"/>
                <a:cs typeface="Calibri" pitchFamily="34" charset="0"/>
              </a:rPr>
              <a:t>змінити</a:t>
            </a:r>
            <a:r>
              <a:rPr lang="ru-RU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1800" dirty="0" err="1">
                <a:latin typeface="Calibri" pitchFamily="34" charset="0"/>
                <a:cs typeface="Calibri" pitchFamily="34" charset="0"/>
              </a:rPr>
              <a:t>мову</a:t>
            </a:r>
            <a:r>
              <a:rPr lang="ru-RU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1800" dirty="0" err="1">
                <a:latin typeface="Calibri" pitchFamily="34" charset="0"/>
                <a:cs typeface="Calibri" pitchFamily="34" charset="0"/>
              </a:rPr>
              <a:t>додатку</a:t>
            </a:r>
            <a:r>
              <a:rPr lang="ru-RU" sz="1800" dirty="0">
                <a:latin typeface="Calibri" pitchFamily="34" charset="0"/>
                <a:cs typeface="Calibri" pitchFamily="34" charset="0"/>
              </a:rPr>
              <a:t> так, </a:t>
            </a:r>
            <a:r>
              <a:rPr lang="ru-RU" sz="1800" dirty="0" err="1">
                <a:latin typeface="Calibri" pitchFamily="34" charset="0"/>
                <a:cs typeface="Calibri" pitchFamily="34" charset="0"/>
              </a:rPr>
              <a:t>щоб</a:t>
            </a:r>
            <a:r>
              <a:rPr lang="ru-RU" sz="1800" dirty="0">
                <a:latin typeface="Calibri" pitchFamily="34" charset="0"/>
                <a:cs typeface="Calibri" pitchFamily="34" charset="0"/>
              </a:rPr>
              <a:t> вся </a:t>
            </a:r>
            <a:r>
              <a:rPr lang="ru-RU" sz="1800" dirty="0" err="1">
                <a:latin typeface="Calibri" pitchFamily="34" charset="0"/>
                <a:cs typeface="Calibri" pitchFamily="34" charset="0"/>
              </a:rPr>
              <a:t>текстова</a:t>
            </a:r>
            <a:r>
              <a:rPr lang="ru-RU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1800" dirty="0" err="1">
                <a:latin typeface="Calibri" pitchFamily="34" charset="0"/>
                <a:cs typeface="Calibri" pitchFamily="34" charset="0"/>
              </a:rPr>
              <a:t>інформація</a:t>
            </a:r>
            <a:r>
              <a:rPr lang="ru-RU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1800" dirty="0" err="1">
                <a:latin typeface="Calibri" pitchFamily="34" charset="0"/>
                <a:cs typeface="Calibri" pitchFamily="34" charset="0"/>
              </a:rPr>
              <a:t>була</a:t>
            </a:r>
            <a:r>
              <a:rPr lang="ru-RU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1800" dirty="0" err="1">
                <a:latin typeface="Calibri" pitchFamily="34" charset="0"/>
                <a:cs typeface="Calibri" pitchFamily="34" charset="0"/>
              </a:rPr>
              <a:t>перекладена</a:t>
            </a:r>
            <a:r>
              <a:rPr lang="ru-RU" sz="1800" dirty="0">
                <a:latin typeface="Calibri" pitchFamily="34" charset="0"/>
                <a:cs typeface="Calibri" pitchFamily="34" charset="0"/>
              </a:rPr>
              <a:t> на </a:t>
            </a:r>
            <a:r>
              <a:rPr lang="ru-RU" sz="1800" dirty="0" err="1">
                <a:latin typeface="Calibri" pitchFamily="34" charset="0"/>
                <a:cs typeface="Calibri" pitchFamily="34" charset="0"/>
              </a:rPr>
              <a:t>вибрану</a:t>
            </a:r>
            <a:r>
              <a:rPr lang="ru-RU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1800" dirty="0" err="1" smtClean="0">
                <a:latin typeface="Calibri" pitchFamily="34" charset="0"/>
                <a:cs typeface="Calibri" pitchFamily="34" charset="0"/>
              </a:rPr>
              <a:t>мову</a:t>
            </a:r>
            <a:r>
              <a:rPr lang="ru-RU" sz="1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Defect</a:t>
            </a:r>
            <a:r>
              <a:rPr lang="uk-UA" sz="18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: </a:t>
            </a:r>
            <a:endParaRPr lang="uk-UA" sz="1800" b="1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uk-UA" sz="1800" dirty="0">
                <a:latin typeface="Calibri" pitchFamily="34" charset="0"/>
                <a:cs typeface="Calibri" pitchFamily="34" charset="0"/>
              </a:rPr>
              <a:t>У</a:t>
            </a:r>
            <a:r>
              <a:rPr lang="uk-UA" sz="1800" dirty="0" smtClean="0">
                <a:latin typeface="Calibri" pitchFamily="34" charset="0"/>
                <a:cs typeface="Calibri" pitchFamily="34" charset="0"/>
              </a:rPr>
              <a:t> додатку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Gmail for Android</a:t>
            </a:r>
            <a:r>
              <a:rPr lang="uk-UA" sz="1800" dirty="0" smtClean="0">
                <a:latin typeface="Calibri" pitchFamily="34" charset="0"/>
                <a:cs typeface="Calibri" pitchFamily="34" charset="0"/>
              </a:rPr>
              <a:t> нема можливості у звичайному розумінні змінити мову. Потрібно змінювати мову в налаштуваннях самого телефону.</a:t>
            </a:r>
            <a:endParaRPr lang="ru-RU" sz="1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7" name="Picture 3" descr="C:\Users\olesia\Downloads\photo528978024446464291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1"/>
          <a:stretch/>
        </p:blipFill>
        <p:spPr bwMode="auto">
          <a:xfrm>
            <a:off x="5364087" y="548680"/>
            <a:ext cx="2967939" cy="5117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7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5013176"/>
            <a:ext cx="5400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Internationalization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491754"/>
            <a:ext cx="3923928" cy="5782951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Task</a:t>
            </a:r>
            <a:r>
              <a:rPr lang="uk-UA" sz="18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:</a:t>
            </a:r>
            <a:r>
              <a:rPr lang="uk-UA" sz="18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uk-UA" sz="1800" b="1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uk-UA" sz="18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Переконатись, </a:t>
            </a:r>
            <a:r>
              <a:rPr lang="uk-UA" sz="18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що випадне меню у верхній частині сторінки </a:t>
            </a:r>
            <a:r>
              <a:rPr lang="uk-UA" sz="18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однакове </a:t>
            </a:r>
            <a:r>
              <a:rPr lang="uk-UA" sz="18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для кожної мови</a:t>
            </a:r>
            <a:r>
              <a:rPr lang="uk-UA" sz="18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Internationalization </a:t>
            </a:r>
            <a:r>
              <a:rPr lang="en-US" sz="18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testing </a:t>
            </a:r>
            <a:r>
              <a:rPr lang="en-US" sz="1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procedure</a:t>
            </a:r>
            <a:r>
              <a:rPr lang="uk-UA" sz="1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:</a:t>
            </a:r>
            <a:endParaRPr lang="uk-UA" sz="1800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 marL="265113" lvl="0" indent="-265113">
              <a:spcBef>
                <a:spcPts val="0"/>
              </a:spcBef>
              <a:buFont typeface="+mj-lt"/>
              <a:buAutoNum type="arabicPeriod"/>
            </a:pPr>
            <a:r>
              <a:rPr lang="uk-UA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Зайти в 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Gmail.</a:t>
            </a:r>
          </a:p>
          <a:p>
            <a:pPr marL="265113" lvl="0" indent="-265113">
              <a:spcBef>
                <a:spcPts val="0"/>
              </a:spcBef>
              <a:buFont typeface="+mj-lt"/>
              <a:buAutoNum type="arabicPeriod"/>
            </a:pPr>
            <a:r>
              <a:rPr lang="uk-UA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Звернути </a:t>
            </a:r>
            <a:r>
              <a:rPr lang="uk-UA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увагу на випадне меню у верхній </a:t>
            </a:r>
            <a:r>
              <a:rPr lang="uk-UA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лівій частині сторінки.</a:t>
            </a:r>
            <a:endParaRPr lang="uk-UA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265113" lvl="0" indent="-265113">
              <a:spcBef>
                <a:spcPts val="0"/>
              </a:spcBef>
              <a:buFont typeface="+mj-lt"/>
              <a:buAutoNum type="arabicPeriod"/>
            </a:pPr>
            <a:r>
              <a:rPr lang="uk-UA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Змінити </a:t>
            </a:r>
            <a:r>
              <a:rPr lang="uk-UA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мови на німецьку </a:t>
            </a:r>
            <a:r>
              <a:rPr lang="uk-UA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та англійську мови.</a:t>
            </a:r>
            <a:endParaRPr lang="uk-UA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265113" lvl="0" indent="-265113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uk-UA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Звернути </a:t>
            </a:r>
            <a:r>
              <a:rPr lang="uk-UA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увагу на випадне меню у верхній </a:t>
            </a:r>
            <a:r>
              <a:rPr lang="uk-UA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лівій частині </a:t>
            </a:r>
            <a:r>
              <a:rPr lang="uk-UA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сторінки.</a:t>
            </a:r>
          </a:p>
          <a:p>
            <a:pPr marL="0" indent="0">
              <a:spcBef>
                <a:spcPts val="0"/>
              </a:spcBef>
              <a:buNone/>
            </a:pPr>
            <a:r>
              <a:rPr lang="uk-UA" sz="18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Очікуваний результат: </a:t>
            </a:r>
            <a:endParaRPr lang="uk-UA" sz="1800" b="1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uk-UA" sz="18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Тема </a:t>
            </a:r>
            <a:r>
              <a:rPr lang="uk-UA" sz="18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меню однакова як для англійської так і для німецької мови. Назва меню складається з того ж набору пунктів меню.</a:t>
            </a:r>
          </a:p>
          <a:p>
            <a:pPr marL="0" lvl="0" indent="0">
              <a:buNone/>
            </a:pPr>
            <a:endParaRPr lang="uk-UA" sz="18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u-RU" sz="1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1" name="Picture 3" descr="C:\Users\olesia\Downloads\photo5289844093448464974 (1)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"/>
          <a:stretch/>
        </p:blipFill>
        <p:spPr bwMode="auto">
          <a:xfrm>
            <a:off x="3832853" y="476672"/>
            <a:ext cx="2683363" cy="46392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olesia\Downloads\photo528978024446464292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"/>
          <a:stretch/>
        </p:blipFill>
        <p:spPr bwMode="auto">
          <a:xfrm>
            <a:off x="6228184" y="1167674"/>
            <a:ext cx="2858021" cy="4941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1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Positive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692696"/>
            <a:ext cx="4042792" cy="45259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alibri" pitchFamily="34" charset="0"/>
                <a:cs typeface="Calibri" pitchFamily="34" charset="0"/>
              </a:rPr>
              <a:t>Task: </a:t>
            </a:r>
            <a:endParaRPr lang="en-US" sz="18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uk-UA" sz="1800" dirty="0" smtClean="0">
                <a:latin typeface="Calibri" pitchFamily="34" charset="0"/>
                <a:cs typeface="Calibri" pitchFamily="34" charset="0"/>
              </a:rPr>
              <a:t>Протестувати </a:t>
            </a:r>
            <a:r>
              <a:rPr lang="uk-UA" sz="1800" dirty="0">
                <a:latin typeface="Calibri" pitchFamily="34" charset="0"/>
                <a:cs typeface="Calibri" pitchFamily="34" charset="0"/>
              </a:rPr>
              <a:t>систему </a:t>
            </a:r>
            <a:r>
              <a:rPr lang="uk-UA" sz="1800" dirty="0" smtClean="0">
                <a:latin typeface="Calibri" pitchFamily="34" charset="0"/>
                <a:cs typeface="Calibri" pitchFamily="34" charset="0"/>
              </a:rPr>
              <a:t>листування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.</a:t>
            </a:r>
            <a:endParaRPr lang="uk-UA" sz="18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alibri" pitchFamily="34" charset="0"/>
                <a:cs typeface="Calibri" pitchFamily="34" charset="0"/>
              </a:rPr>
              <a:t>Positive testing procedure</a:t>
            </a:r>
            <a:r>
              <a:rPr lang="uk-UA" sz="1800" b="1" dirty="0">
                <a:latin typeface="Calibri" pitchFamily="34" charset="0"/>
                <a:cs typeface="Calibri" pitchFamily="34" charset="0"/>
              </a:rPr>
              <a:t>:</a:t>
            </a: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 marL="265113" indent="-265113">
              <a:spcBef>
                <a:spcPts val="0"/>
              </a:spcBef>
              <a:buFont typeface="+mj-lt"/>
              <a:buAutoNum type="arabicPeriod"/>
            </a:pPr>
            <a:r>
              <a:rPr lang="uk-UA" sz="1800" dirty="0" smtClean="0">
                <a:latin typeface="Calibri" pitchFamily="34" charset="0"/>
                <a:cs typeface="Calibri" pitchFamily="34" charset="0"/>
              </a:rPr>
              <a:t>Запустити додаток.</a:t>
            </a:r>
          </a:p>
          <a:p>
            <a:pPr marL="265113" indent="-265113">
              <a:spcBef>
                <a:spcPts val="0"/>
              </a:spcBef>
              <a:buFont typeface="+mj-lt"/>
              <a:buAutoNum type="arabicPeriod"/>
            </a:pPr>
            <a:r>
              <a:rPr lang="uk-UA" sz="1800" dirty="0" smtClean="0">
                <a:latin typeface="Calibri" pitchFamily="34" charset="0"/>
                <a:cs typeface="Calibri" pitchFamily="34" charset="0"/>
              </a:rPr>
              <a:t>Натиснути кнопку        щоб створити новий лист.</a:t>
            </a:r>
          </a:p>
          <a:p>
            <a:pPr marL="265113" indent="-265113">
              <a:spcBef>
                <a:spcPts val="0"/>
              </a:spcBef>
              <a:buFont typeface="+mj-lt"/>
              <a:buAutoNum type="arabicPeriod"/>
            </a:pPr>
            <a:r>
              <a:rPr lang="uk-UA" sz="1800" dirty="0" smtClean="0">
                <a:latin typeface="Calibri" pitchFamily="34" charset="0"/>
                <a:cs typeface="Calibri" pitchFamily="34" charset="0"/>
              </a:rPr>
              <a:t>В поле «Кому» ввести власний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email</a:t>
            </a:r>
            <a:r>
              <a:rPr lang="uk-UA" sz="1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265113" indent="-265113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uk-UA" sz="1800" dirty="0" smtClean="0">
                <a:latin typeface="Calibri" pitchFamily="34" charset="0"/>
                <a:cs typeface="Calibri" pitchFamily="34" charset="0"/>
              </a:rPr>
              <a:t>Натиснути кнопку        щоб відправити лист.</a:t>
            </a:r>
          </a:p>
          <a:p>
            <a:pPr marL="0" indent="0">
              <a:spcBef>
                <a:spcPts val="0"/>
              </a:spcBef>
              <a:buNone/>
            </a:pPr>
            <a:r>
              <a:rPr lang="uk-UA" sz="18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Очікуваний результат</a:t>
            </a:r>
            <a:r>
              <a:rPr lang="uk-UA" sz="18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: </a:t>
            </a:r>
            <a:endParaRPr lang="en-US" sz="1800" b="1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uk-UA" sz="18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При спробі листування з самим собою, додаток працює успішно.</a:t>
            </a:r>
            <a:endParaRPr lang="ru-RU" sz="1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877" y="2276872"/>
            <a:ext cx="268971" cy="301573"/>
          </a:xfrm>
          <a:prstGeom prst="rect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877" y="3356992"/>
            <a:ext cx="276225" cy="2571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C:\Users\olesia\Downloads\photo528978024446464293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6"/>
          <a:stretch/>
        </p:blipFill>
        <p:spPr bwMode="auto">
          <a:xfrm>
            <a:off x="5118194" y="476672"/>
            <a:ext cx="3198222" cy="5526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53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Після проведеного тестування, можна відзначити, що додаток </a:t>
            </a:r>
            <a:r>
              <a:rPr lang="uk-UA" sz="2000" dirty="0" err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Gmail</a:t>
            </a:r>
            <a:r>
              <a:rPr lang="uk-UA" sz="20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uk-UA" sz="2000" dirty="0" err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Mobile</a:t>
            </a:r>
            <a:r>
              <a:rPr lang="uk-UA" sz="20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uk-UA" sz="2000" dirty="0" err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Email</a:t>
            </a:r>
            <a:r>
              <a:rPr lang="uk-UA" sz="20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uk-UA" sz="2000" dirty="0" err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Client</a:t>
            </a:r>
            <a:r>
              <a:rPr lang="uk-UA" sz="20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uk-UA" sz="2000" dirty="0" err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for</a:t>
            </a:r>
            <a:r>
              <a:rPr lang="uk-UA" sz="20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uk-UA" sz="2000" dirty="0" err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Android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uk-UA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є багатофункціональним та достатньо </a:t>
            </a:r>
            <a:r>
              <a:rPr lang="uk-UA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надійно зберігає електронну пошту і дані, а також в реальному часі повідомляє про отримані листи, </a:t>
            </a:r>
            <a:r>
              <a:rPr lang="uk-UA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хоча й не </a:t>
            </a:r>
            <a:r>
              <a:rPr lang="uk-UA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позбавлен</a:t>
            </a:r>
            <a:r>
              <a:rPr lang="uk-UA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ий недоліків</a:t>
            </a:r>
            <a:r>
              <a:rPr lang="uk-UA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ru-RU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18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err="1"/>
              <a:t>Gmail</a:t>
            </a:r>
            <a:r>
              <a:rPr lang="uk-UA" dirty="0"/>
              <a:t>: </a:t>
            </a:r>
            <a:r>
              <a:rPr lang="uk-UA" dirty="0" err="1"/>
              <a:t>Mobile</a:t>
            </a:r>
            <a:r>
              <a:rPr lang="uk-UA" dirty="0"/>
              <a:t> </a:t>
            </a:r>
            <a:r>
              <a:rPr lang="uk-UA" dirty="0" err="1"/>
              <a:t>Email</a:t>
            </a:r>
            <a:r>
              <a:rPr lang="uk-UA" dirty="0"/>
              <a:t> </a:t>
            </a:r>
            <a:r>
              <a:rPr lang="uk-UA" dirty="0" err="1"/>
              <a:t>Client</a:t>
            </a:r>
            <a:r>
              <a:rPr lang="uk-UA" dirty="0"/>
              <a:t> </a:t>
            </a:r>
            <a:r>
              <a:rPr lang="uk-UA" dirty="0" err="1"/>
              <a:t>for</a:t>
            </a:r>
            <a:r>
              <a:rPr lang="uk-UA" dirty="0"/>
              <a:t> </a:t>
            </a:r>
            <a:r>
              <a:rPr lang="uk-UA" dirty="0" err="1"/>
              <a:t>Android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2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7508" y="5094312"/>
            <a:ext cx="8229600" cy="1143000"/>
          </a:xfrm>
        </p:spPr>
        <p:txBody>
          <a:bodyPr/>
          <a:lstStyle/>
          <a:p>
            <a:r>
              <a:rPr lang="en-US" dirty="0" smtClean="0"/>
              <a:t>Smoke Testing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476672"/>
            <a:ext cx="3479394" cy="489654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Task</a:t>
            </a:r>
            <a:r>
              <a:rPr lang="uk-UA" sz="18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:</a:t>
            </a:r>
            <a:r>
              <a:rPr lang="uk-UA" sz="1800" b="1" dirty="0">
                <a:latin typeface="Calibri" pitchFamily="34" charset="0"/>
                <a:cs typeface="Calibri" pitchFamily="34" charset="0"/>
              </a:rPr>
              <a:t> </a:t>
            </a:r>
            <a:endParaRPr lang="uk-UA" sz="18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dirty="0" err="1" smtClean="0">
                <a:latin typeface="Calibri" pitchFamily="34" charset="0"/>
                <a:cs typeface="Calibri" pitchFamily="34" charset="0"/>
              </a:rPr>
              <a:t>Користувачу</a:t>
            </a:r>
            <a:r>
              <a:rPr lang="ru-RU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800" dirty="0" err="1" smtClean="0">
                <a:latin typeface="Calibri" pitchFamily="34" charset="0"/>
                <a:cs typeface="Calibri" pitchFamily="34" charset="0"/>
              </a:rPr>
              <a:t>потрібно</a:t>
            </a:r>
            <a:r>
              <a:rPr lang="ru-RU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800" dirty="0" err="1" smtClean="0">
                <a:latin typeface="Calibri" pitchFamily="34" charset="0"/>
                <a:cs typeface="Calibri" pitchFamily="34" charset="0"/>
              </a:rPr>
              <a:t>мати</a:t>
            </a:r>
            <a:r>
              <a:rPr lang="ru-RU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800" dirty="0" err="1" smtClean="0">
                <a:latin typeface="Calibri" pitchFamily="34" charset="0"/>
                <a:cs typeface="Calibri" pitchFamily="34" charset="0"/>
              </a:rPr>
              <a:t>можливість</a:t>
            </a:r>
            <a:r>
              <a:rPr lang="ru-RU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sz="1800" dirty="0" smtClean="0">
                <a:latin typeface="Calibri" pitchFamily="34" charset="0"/>
                <a:cs typeface="Calibri" pitchFamily="34" charset="0"/>
              </a:rPr>
              <a:t>зайти в додаток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Gmail</a:t>
            </a:r>
            <a:r>
              <a:rPr lang="ru-RU" sz="1800" dirty="0" smtClean="0">
                <a:latin typeface="Calibri" pitchFamily="34" charset="0"/>
                <a:cs typeface="Calibri" pitchFamily="34" charset="0"/>
              </a:rPr>
              <a:t>.</a:t>
            </a: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Smoke Testing Procedure</a:t>
            </a:r>
            <a:r>
              <a:rPr lang="uk-UA" sz="18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:</a:t>
            </a:r>
            <a:endParaRPr lang="ru-RU" sz="18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 marL="265113" lvl="0" indent="-265113">
              <a:spcBef>
                <a:spcPts val="0"/>
              </a:spcBef>
              <a:buFont typeface="+mj-lt"/>
              <a:buAutoNum type="arabicPeriod"/>
            </a:pPr>
            <a:r>
              <a:rPr lang="uk-UA" sz="1800" dirty="0">
                <a:latin typeface="Calibri" pitchFamily="34" charset="0"/>
                <a:cs typeface="Calibri" pitchFamily="34" charset="0"/>
              </a:rPr>
              <a:t>Запускаємо </a:t>
            </a:r>
            <a:r>
              <a:rPr lang="uk-UA" sz="1800" dirty="0" smtClean="0">
                <a:latin typeface="Calibri" pitchFamily="34" charset="0"/>
                <a:cs typeface="Calibri" pitchFamily="34" charset="0"/>
              </a:rPr>
              <a:t>додаток.</a:t>
            </a: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 marL="265113" lvl="0" indent="-265113">
              <a:spcBef>
                <a:spcPts val="0"/>
              </a:spcBef>
              <a:buFont typeface="+mj-lt"/>
              <a:buAutoNum type="arabicPeriod"/>
            </a:pPr>
            <a:r>
              <a:rPr lang="uk-UA" sz="1800" dirty="0">
                <a:latin typeface="Calibri" pitchFamily="34" charset="0"/>
                <a:cs typeface="Calibri" pitchFamily="34" charset="0"/>
              </a:rPr>
              <a:t>Вводимо дані </a:t>
            </a:r>
            <a:r>
              <a:rPr lang="uk-UA" sz="1800" dirty="0" smtClean="0">
                <a:latin typeface="Calibri" pitchFamily="34" charset="0"/>
                <a:cs typeface="Calibri" pitchFamily="34" charset="0"/>
              </a:rPr>
              <a:t>електронну пошту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sz="1800" dirty="0">
                <a:latin typeface="Calibri" pitchFamily="34" charset="0"/>
                <a:cs typeface="Calibri" pitchFamily="34" charset="0"/>
              </a:rPr>
              <a:t>та </a:t>
            </a:r>
            <a:r>
              <a:rPr lang="uk-UA" sz="1800" dirty="0" smtClean="0">
                <a:latin typeface="Calibri" pitchFamily="34" charset="0"/>
                <a:cs typeface="Calibri" pitchFamily="34" charset="0"/>
              </a:rPr>
              <a:t>пароль.</a:t>
            </a: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 marL="265113" lvl="0" indent="-265113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uk-UA" sz="1800" dirty="0">
                <a:latin typeface="Calibri" pitchFamily="34" charset="0"/>
                <a:cs typeface="Calibri" pitchFamily="34" charset="0"/>
              </a:rPr>
              <a:t>Натискаємо кнопку </a:t>
            </a:r>
            <a:r>
              <a:rPr lang="uk-UA" sz="1800" dirty="0" smtClean="0">
                <a:latin typeface="Calibri" pitchFamily="34" charset="0"/>
                <a:cs typeface="Calibri" pitchFamily="34" charset="0"/>
              </a:rPr>
              <a:t>«Далі</a:t>
            </a:r>
            <a:r>
              <a:rPr lang="uk-UA" sz="1800" dirty="0" smtClean="0">
                <a:latin typeface="Calibri" pitchFamily="34" charset="0"/>
                <a:cs typeface="Calibri" pitchFamily="34" charset="0"/>
              </a:rPr>
              <a:t>».</a:t>
            </a:r>
          </a:p>
          <a:p>
            <a:pPr marL="0" indent="0">
              <a:buNone/>
            </a:pPr>
            <a:r>
              <a:rPr lang="ru-RU" sz="1800" b="1" dirty="0" err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Очікуваний</a:t>
            </a:r>
            <a:r>
              <a:rPr lang="ru-RU" sz="18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результат: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uk-UA" sz="1800" dirty="0">
                <a:latin typeface="Calibri" pitchFamily="34" charset="0"/>
                <a:cs typeface="Calibri" pitchFamily="34" charset="0"/>
              </a:rPr>
              <a:t>Додаток повинен успішно та без помилок виконувати свої функції</a:t>
            </a:r>
            <a:r>
              <a:rPr lang="uk-UA" sz="1800" dirty="0" smtClean="0">
                <a:latin typeface="Calibri" pitchFamily="34" charset="0"/>
                <a:cs typeface="Calibri" pitchFamily="34" charset="0"/>
              </a:rPr>
              <a:t>.</a:t>
            </a:r>
            <a:endParaRPr lang="uk-UA" sz="1800" dirty="0" smtClean="0">
              <a:latin typeface="Calibri" pitchFamily="34" charset="0"/>
              <a:cs typeface="Calibri" pitchFamily="34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uk-UA" sz="1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Отриманий результат</a:t>
            </a:r>
            <a:r>
              <a:rPr lang="uk-UA" sz="18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: </a:t>
            </a:r>
            <a:endParaRPr lang="uk-UA" sz="1800" b="1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ru-RU" sz="1800" dirty="0" err="1" smtClean="0">
                <a:latin typeface="Calibri" pitchFamily="34" charset="0"/>
                <a:cs typeface="Calibri" pitchFamily="34" charset="0"/>
              </a:rPr>
              <a:t>Успішна</a:t>
            </a:r>
            <a:r>
              <a:rPr lang="ru-RU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800" dirty="0" err="1">
                <a:latin typeface="Calibri" pitchFamily="34" charset="0"/>
                <a:cs typeface="Calibri" pitchFamily="34" charset="0"/>
              </a:rPr>
              <a:t>авторизація</a:t>
            </a:r>
            <a:r>
              <a:rPr lang="ru-RU" sz="1800" dirty="0">
                <a:latin typeface="Calibri" pitchFamily="34" charset="0"/>
                <a:cs typeface="Calibri" pitchFamily="34" charset="0"/>
              </a:rPr>
              <a:t> та </a:t>
            </a:r>
            <a:r>
              <a:rPr lang="ru-RU" sz="1800" dirty="0" err="1">
                <a:latin typeface="Calibri" pitchFamily="34" charset="0"/>
                <a:cs typeface="Calibri" pitchFamily="34" charset="0"/>
              </a:rPr>
              <a:t>автоматичний</a:t>
            </a:r>
            <a:r>
              <a:rPr lang="ru-RU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1800" dirty="0" err="1">
                <a:latin typeface="Calibri" pitchFamily="34" charset="0"/>
                <a:cs typeface="Calibri" pitchFamily="34" charset="0"/>
              </a:rPr>
              <a:t>перехід</a:t>
            </a:r>
            <a:r>
              <a:rPr lang="ru-RU" sz="1800" dirty="0">
                <a:latin typeface="Calibri" pitchFamily="34" charset="0"/>
                <a:cs typeface="Calibri" pitchFamily="34" charset="0"/>
              </a:rPr>
              <a:t> на </a:t>
            </a:r>
            <a:r>
              <a:rPr lang="ru-RU" sz="1800" dirty="0" err="1">
                <a:latin typeface="Calibri" pitchFamily="34" charset="0"/>
                <a:cs typeface="Calibri" pitchFamily="34" charset="0"/>
              </a:rPr>
              <a:t>головну</a:t>
            </a:r>
            <a:r>
              <a:rPr lang="ru-RU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1800" dirty="0" err="1" smtClean="0">
                <a:latin typeface="Calibri" pitchFamily="34" charset="0"/>
                <a:cs typeface="Calibri" pitchFamily="34" charset="0"/>
              </a:rPr>
              <a:t>сторінку</a:t>
            </a:r>
            <a:r>
              <a:rPr lang="ru-RU" sz="1800" dirty="0" smtClean="0">
                <a:latin typeface="Calibri" pitchFamily="34" charset="0"/>
                <a:cs typeface="Calibri" pitchFamily="34" charset="0"/>
              </a:rPr>
              <a:t>.</a:t>
            </a: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u-RU" sz="1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9"/>
          <a:stretch/>
        </p:blipFill>
        <p:spPr>
          <a:xfrm>
            <a:off x="6337620" y="1340768"/>
            <a:ext cx="2736303" cy="4675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7"/>
          <a:stretch/>
        </p:blipFill>
        <p:spPr>
          <a:xfrm>
            <a:off x="3696334" y="488365"/>
            <a:ext cx="2641286" cy="4524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075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Smoke Testing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772556"/>
            <a:ext cx="4690864" cy="330451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Task</a:t>
            </a:r>
            <a:r>
              <a:rPr lang="uk-UA" sz="1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dirty="0" err="1" smtClean="0">
                <a:latin typeface="Calibri" pitchFamily="34" charset="0"/>
                <a:cs typeface="Calibri" pitchFamily="34" charset="0"/>
              </a:rPr>
              <a:t>Користувачу</a:t>
            </a:r>
            <a:r>
              <a:rPr lang="ru-RU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800" dirty="0" err="1" smtClean="0">
                <a:latin typeface="Calibri" pitchFamily="34" charset="0"/>
                <a:cs typeface="Calibri" pitchFamily="34" charset="0"/>
              </a:rPr>
              <a:t>потрібно</a:t>
            </a:r>
            <a:r>
              <a:rPr lang="ru-RU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sz="1800" dirty="0" smtClean="0">
                <a:latin typeface="Calibri" pitchFamily="34" charset="0"/>
                <a:cs typeface="Calibri" pitchFamily="34" charset="0"/>
              </a:rPr>
              <a:t>вийти </a:t>
            </a:r>
            <a:r>
              <a:rPr lang="uk-UA" sz="1800" dirty="0" smtClean="0">
                <a:latin typeface="Calibri" pitchFamily="34" charset="0"/>
                <a:cs typeface="Calibri" pitchFamily="34" charset="0"/>
              </a:rPr>
              <a:t>з додатку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Gmail</a:t>
            </a:r>
            <a:r>
              <a:rPr lang="ru-RU" sz="1800" dirty="0" smtClean="0">
                <a:latin typeface="Calibri" pitchFamily="34" charset="0"/>
                <a:cs typeface="Calibri" pitchFamily="34" charset="0"/>
              </a:rPr>
              <a:t>.</a:t>
            </a:r>
            <a:endParaRPr lang="uk-UA" sz="18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Defect</a:t>
            </a:r>
            <a:r>
              <a:rPr lang="en-US" sz="1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:</a:t>
            </a:r>
            <a:r>
              <a:rPr lang="uk-UA" sz="18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uk-UA" sz="1800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sz="1800" dirty="0" smtClean="0">
                <a:latin typeface="Calibri" pitchFamily="34" charset="0"/>
                <a:cs typeface="Calibri" pitchFamily="34" charset="0"/>
              </a:rPr>
              <a:t>Неможливо </a:t>
            </a:r>
            <a:r>
              <a:rPr lang="uk-UA" sz="1800" dirty="0" smtClean="0">
                <a:latin typeface="Calibri" pitchFamily="34" charset="0"/>
                <a:cs typeface="Calibri" pitchFamily="34" charset="0"/>
              </a:rPr>
              <a:t>вийти з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Gmail</a:t>
            </a:r>
            <a:r>
              <a:rPr lang="uk-UA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(for Android)</a:t>
            </a:r>
            <a:r>
              <a:rPr lang="uk-UA" sz="1800" dirty="0" smtClean="0">
                <a:latin typeface="Calibri" pitchFamily="34" charset="0"/>
                <a:cs typeface="Calibri" pitchFamily="34" charset="0"/>
              </a:rPr>
              <a:t> у звичайному </a:t>
            </a:r>
            <a:r>
              <a:rPr lang="uk-UA" sz="1800" dirty="0" smtClean="0">
                <a:latin typeface="Calibri" pitchFamily="34" charset="0"/>
                <a:cs typeface="Calibri" pitchFamily="34" charset="0"/>
              </a:rPr>
              <a:t>розумінні, </a:t>
            </a:r>
            <a:r>
              <a:rPr lang="uk-UA" sz="1800" dirty="0" smtClean="0">
                <a:latin typeface="Calibri" pitchFamily="34" charset="0"/>
                <a:cs typeface="Calibri" pitchFamily="34" charset="0"/>
              </a:rPr>
              <a:t>можна тільки видалити обліковий </a:t>
            </a:r>
            <a:r>
              <a:rPr lang="uk-UA" sz="1800" dirty="0" smtClean="0">
                <a:latin typeface="Calibri" pitchFamily="34" charset="0"/>
                <a:cs typeface="Calibri" pitchFamily="34" charset="0"/>
              </a:rPr>
              <a:t>запис з пристрою.</a:t>
            </a:r>
            <a:endParaRPr lang="uk-UA" sz="18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u-RU" sz="1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3"/>
          <a:stretch/>
        </p:blipFill>
        <p:spPr>
          <a:xfrm>
            <a:off x="5508104" y="404664"/>
            <a:ext cx="3312368" cy="5681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76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Testing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500" y="509893"/>
            <a:ext cx="4824536" cy="45259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Task</a:t>
            </a:r>
            <a:r>
              <a:rPr lang="ru-RU" sz="18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:</a:t>
            </a:r>
            <a:r>
              <a:rPr lang="ru-RU" sz="1800" b="1" dirty="0">
                <a:latin typeface="Calibri" pitchFamily="34" charset="0"/>
                <a:cs typeface="Calibri" pitchFamily="34" charset="0"/>
              </a:rPr>
              <a:t> </a:t>
            </a:r>
            <a:endParaRPr lang="ru-RU" sz="18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uk-UA" sz="1800" dirty="0" smtClean="0">
                <a:latin typeface="Calibri" pitchFamily="34" charset="0"/>
                <a:cs typeface="Calibri" pitchFamily="34" charset="0"/>
              </a:rPr>
              <a:t>Перевірити </a:t>
            </a:r>
            <a:r>
              <a:rPr lang="uk-UA" sz="1800" dirty="0">
                <a:latin typeface="Calibri" pitchFamily="34" charset="0"/>
                <a:cs typeface="Calibri" pitchFamily="34" charset="0"/>
              </a:rPr>
              <a:t>функцію створення </a:t>
            </a:r>
            <a:r>
              <a:rPr lang="uk-UA" sz="1800" dirty="0" smtClean="0">
                <a:latin typeface="Calibri" pitchFamily="34" charset="0"/>
                <a:cs typeface="Calibri" pitchFamily="34" charset="0"/>
              </a:rPr>
              <a:t>нового листа</a:t>
            </a: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Unit Testing Procedure</a:t>
            </a:r>
            <a:r>
              <a:rPr lang="uk-UA" sz="18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:</a:t>
            </a:r>
            <a:endParaRPr lang="ru-RU" sz="18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uk-UA" sz="1800" dirty="0" smtClean="0">
                <a:latin typeface="Calibri" pitchFamily="34" charset="0"/>
                <a:cs typeface="Calibri" pitchFamily="34" charset="0"/>
              </a:rPr>
              <a:t>Натиснути на значок        в правому нижньому куті.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uk-UA" sz="1800" dirty="0" smtClean="0">
                <a:latin typeface="Calibri" pitchFamily="34" charset="0"/>
                <a:cs typeface="Calibri" pitchFamily="34" charset="0"/>
              </a:rPr>
              <a:t>Додати отримувача в поле «Кому».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uk-UA" sz="1800" dirty="0" smtClean="0">
                <a:latin typeface="Calibri" pitchFamily="34" charset="0"/>
                <a:cs typeface="Calibri" pitchFamily="34" charset="0"/>
              </a:rPr>
              <a:t>Ввести тему листа.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uk-UA" sz="1800" dirty="0" smtClean="0">
                <a:latin typeface="Calibri" pitchFamily="34" charset="0"/>
                <a:cs typeface="Calibri" pitchFamily="34" charset="0"/>
              </a:rPr>
              <a:t>Ввести текст повідомлення.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uk-UA" sz="1800" dirty="0" smtClean="0">
                <a:latin typeface="Calibri" pitchFamily="34" charset="0"/>
                <a:cs typeface="Calibri" pitchFamily="34" charset="0"/>
              </a:rPr>
              <a:t>Натиснути на значок «Відправити»      </a:t>
            </a:r>
            <a:r>
              <a:rPr lang="uk-UA" sz="1800" dirty="0" smtClean="0">
                <a:latin typeface="Calibri" pitchFamily="34" charset="0"/>
                <a:cs typeface="Calibri" pitchFamily="34" charset="0"/>
              </a:rPr>
              <a:t>. 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18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Очікуваний результат:</a:t>
            </a:r>
            <a:r>
              <a:rPr lang="uk-UA" sz="18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uk-UA" sz="1800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uk-UA" sz="1800" dirty="0">
                <a:latin typeface="Calibri" pitchFamily="34" charset="0"/>
                <a:cs typeface="Calibri" pitchFamily="34" charset="0"/>
              </a:rPr>
              <a:t>Б</a:t>
            </a:r>
            <a:r>
              <a:rPr lang="uk-UA" sz="1800" dirty="0" smtClean="0">
                <a:latin typeface="Calibri" pitchFamily="34" charset="0"/>
                <a:cs typeface="Calibri" pitchFamily="34" charset="0"/>
              </a:rPr>
              <a:t>уде </a:t>
            </a:r>
            <a:r>
              <a:rPr lang="uk-UA" sz="1800" dirty="0" smtClean="0">
                <a:latin typeface="Calibri" pitchFamily="34" charset="0"/>
                <a:cs typeface="Calibri" pitchFamily="34" charset="0"/>
              </a:rPr>
              <a:t>відправлено лист.</a:t>
            </a:r>
          </a:p>
          <a:p>
            <a:pPr marL="0" indent="0">
              <a:spcBef>
                <a:spcPts val="0"/>
              </a:spcBef>
              <a:buNone/>
            </a:pPr>
            <a:r>
              <a:rPr lang="uk-UA" sz="18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Отриманий результат: </a:t>
            </a:r>
            <a:endParaRPr lang="uk-UA" sz="1800" b="1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1800" dirty="0" smtClean="0">
                <a:latin typeface="Calibri" pitchFamily="34" charset="0"/>
                <a:cs typeface="Calibri" pitchFamily="34" charset="0"/>
              </a:rPr>
              <a:t>Успішно </a:t>
            </a:r>
            <a:r>
              <a:rPr lang="uk-UA" sz="1800" dirty="0" smtClean="0">
                <a:latin typeface="Calibri" pitchFamily="34" charset="0"/>
                <a:cs typeface="Calibri" pitchFamily="34" charset="0"/>
              </a:rPr>
              <a:t>відправлений лист.</a:t>
            </a: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u-RU" sz="1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399235"/>
            <a:ext cx="268971" cy="301573"/>
          </a:xfrm>
          <a:prstGeom prst="rect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852936"/>
            <a:ext cx="276225" cy="257175"/>
          </a:xfrm>
          <a:prstGeom prst="rect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C:\Users\olesia\Downloads\photo528534049382109458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1"/>
          <a:stretch/>
        </p:blipFill>
        <p:spPr bwMode="auto">
          <a:xfrm>
            <a:off x="6372200" y="454212"/>
            <a:ext cx="2625547" cy="4486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pic>
        <p:nvPicPr>
          <p:cNvPr id="1030" name="Picture 6" descr="C:\Users\olesia\Downloads\Повідомлення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1"/>
          <a:stretch/>
        </p:blipFill>
        <p:spPr bwMode="auto">
          <a:xfrm>
            <a:off x="4788024" y="814321"/>
            <a:ext cx="2608802" cy="4478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80563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Non-functional testing: UI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Task: </a:t>
            </a:r>
            <a:endParaRPr lang="uk-UA" sz="1800" b="1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uk-UA" sz="1800" dirty="0" smtClean="0">
                <a:latin typeface="Calibri" pitchFamily="34" charset="0"/>
                <a:cs typeface="Calibri" pitchFamily="34" charset="0"/>
              </a:rPr>
              <a:t>Тестування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UI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Gmail for Android</a:t>
            </a: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UI testing procedure</a:t>
            </a:r>
            <a:r>
              <a:rPr lang="uk-UA" sz="18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:</a:t>
            </a:r>
            <a:endParaRPr lang="ru-RU" sz="18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 marL="265113" indent="-265113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uk-UA" sz="1800" dirty="0" smtClean="0">
                <a:latin typeface="Calibri" pitchFamily="34" charset="0"/>
                <a:cs typeface="Calibri" pitchFamily="34" charset="0"/>
              </a:rPr>
              <a:t>Перевірити </a:t>
            </a:r>
            <a:r>
              <a:rPr lang="uk-UA" sz="1800" dirty="0">
                <a:latin typeface="Calibri" pitchFamily="34" charset="0"/>
                <a:cs typeface="Calibri" pitchFamily="34" charset="0"/>
              </a:rPr>
              <a:t>вигляд вікна: всі елементи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UI</a:t>
            </a:r>
            <a:r>
              <a:rPr lang="uk-UA" sz="1800" dirty="0" smtClean="0">
                <a:latin typeface="Calibri" pitchFamily="34" charset="0"/>
                <a:cs typeface="Calibri" pitchFamily="34" charset="0"/>
              </a:rPr>
              <a:t>.</a:t>
            </a: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err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Очікуваний</a:t>
            </a:r>
            <a:r>
              <a:rPr lang="ru-RU" sz="18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1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результат: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uk-UA" sz="1800" dirty="0">
                <a:latin typeface="Calibri" pitchFamily="34" charset="0"/>
                <a:cs typeface="Calibri" pitchFamily="34" charset="0"/>
              </a:rPr>
              <a:t>К</a:t>
            </a:r>
            <a:r>
              <a:rPr lang="uk-UA" sz="1800" dirty="0" smtClean="0">
                <a:latin typeface="Calibri" pitchFamily="34" charset="0"/>
                <a:cs typeface="Calibri" pitchFamily="34" charset="0"/>
              </a:rPr>
              <a:t>нопки реагують  на дотики, і виконують усі свої функції.</a:t>
            </a:r>
            <a:endParaRPr lang="ru-RU" sz="1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91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Non-functional testing: Performance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Task</a:t>
            </a:r>
            <a:r>
              <a:rPr lang="uk-UA" sz="18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:</a:t>
            </a:r>
            <a:r>
              <a:rPr lang="uk-UA" sz="1800" b="1" dirty="0">
                <a:latin typeface="Calibri" pitchFamily="34" charset="0"/>
                <a:cs typeface="Calibri" pitchFamily="34" charset="0"/>
              </a:rPr>
              <a:t> </a:t>
            </a:r>
            <a:endParaRPr lang="uk-UA" sz="18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uk-UA" sz="1800" dirty="0" smtClean="0">
                <a:latin typeface="Calibri" pitchFamily="34" charset="0"/>
                <a:cs typeface="Calibri" pitchFamily="34" charset="0"/>
              </a:rPr>
              <a:t>Користувачу </a:t>
            </a:r>
            <a:r>
              <a:rPr lang="uk-UA" sz="1800" dirty="0" smtClean="0">
                <a:latin typeface="Calibri" pitchFamily="34" charset="0"/>
                <a:cs typeface="Calibri" pitchFamily="34" charset="0"/>
              </a:rPr>
              <a:t>потрібно щоб </a:t>
            </a:r>
            <a:r>
              <a:rPr lang="uk-UA" sz="1800" dirty="0">
                <a:latin typeface="Calibri" pitchFamily="34" charset="0"/>
                <a:cs typeface="Calibri" pitchFamily="34" charset="0"/>
              </a:rPr>
              <a:t>система реагувала менш, ніж за 5 секунд після натискання кнопки </a:t>
            </a:r>
            <a:r>
              <a:rPr lang="uk-UA" sz="1800" dirty="0" smtClean="0">
                <a:latin typeface="Calibri" pitchFamily="34" charset="0"/>
                <a:cs typeface="Calibri" pitchFamily="34" charset="0"/>
              </a:rPr>
              <a:t> «Відправити лист».</a:t>
            </a: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Performance testing procedure</a:t>
            </a:r>
            <a:r>
              <a:rPr lang="uk-UA" sz="18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:</a:t>
            </a:r>
            <a:endParaRPr lang="ru-RU" sz="18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 marL="265113" lvl="0" indent="-265113">
              <a:spcBef>
                <a:spcPts val="0"/>
              </a:spcBef>
              <a:buFont typeface="+mj-lt"/>
              <a:buAutoNum type="arabicPeriod"/>
            </a:pPr>
            <a:r>
              <a:rPr lang="uk-UA" sz="1800" dirty="0">
                <a:latin typeface="Calibri" pitchFamily="34" charset="0"/>
                <a:cs typeface="Calibri" pitchFamily="34" charset="0"/>
              </a:rPr>
              <a:t>Перейти на головну </a:t>
            </a:r>
            <a:r>
              <a:rPr lang="uk-UA" sz="1800" dirty="0" smtClean="0">
                <a:latin typeface="Calibri" pitchFamily="34" charset="0"/>
                <a:cs typeface="Calibri" pitchFamily="34" charset="0"/>
              </a:rPr>
              <a:t>сторінку.</a:t>
            </a: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 marL="265113" lvl="0" indent="-265113">
              <a:spcBef>
                <a:spcPts val="0"/>
              </a:spcBef>
              <a:buFont typeface="+mj-lt"/>
              <a:buAutoNum type="arabicPeriod"/>
            </a:pPr>
            <a:r>
              <a:rPr lang="uk-UA" sz="1800" dirty="0" smtClean="0">
                <a:latin typeface="Calibri" pitchFamily="34" charset="0"/>
                <a:cs typeface="Calibri" pitchFamily="34" charset="0"/>
              </a:rPr>
              <a:t>Натиснути на значок </a:t>
            </a:r>
            <a:r>
              <a:rPr lang="uk-UA" sz="1800" dirty="0" smtClean="0">
                <a:latin typeface="Calibri" pitchFamily="34" charset="0"/>
                <a:cs typeface="Calibri" pitchFamily="34" charset="0"/>
              </a:rPr>
              <a:t>      .</a:t>
            </a:r>
            <a:endParaRPr lang="uk-UA" sz="1800" dirty="0" smtClean="0">
              <a:latin typeface="Calibri" pitchFamily="34" charset="0"/>
              <a:cs typeface="Calibri" pitchFamily="34" charset="0"/>
            </a:endParaRPr>
          </a:p>
          <a:p>
            <a:pPr marL="265113" lvl="0" indent="-265113">
              <a:spcBef>
                <a:spcPts val="0"/>
              </a:spcBef>
              <a:buFont typeface="+mj-lt"/>
              <a:buAutoNum type="arabicPeriod"/>
            </a:pPr>
            <a:r>
              <a:rPr lang="uk-UA" sz="1800" dirty="0" smtClean="0">
                <a:latin typeface="Calibri" pitchFamily="34" charset="0"/>
                <a:cs typeface="Calibri" pitchFamily="34" charset="0"/>
              </a:rPr>
              <a:t>Ввести </a:t>
            </a:r>
            <a:r>
              <a:rPr lang="uk-UA" sz="1800" dirty="0" smtClean="0">
                <a:latin typeface="Calibri" pitchFamily="34" charset="0"/>
                <a:cs typeface="Calibri" pitchFamily="34" charset="0"/>
              </a:rPr>
              <a:t>дані.</a:t>
            </a: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 marL="265113" lvl="0" indent="-265113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uk-UA" sz="1800" dirty="0">
                <a:latin typeface="Calibri" pitchFamily="34" charset="0"/>
                <a:cs typeface="Calibri" pitchFamily="34" charset="0"/>
              </a:rPr>
              <a:t>Натиснути на кнопку </a:t>
            </a:r>
            <a:r>
              <a:rPr lang="uk-UA" sz="1800" dirty="0" smtClean="0">
                <a:latin typeface="Calibri" pitchFamily="34" charset="0"/>
                <a:cs typeface="Calibri" pitchFamily="34" charset="0"/>
              </a:rPr>
              <a:t>«Відправити», </a:t>
            </a:r>
            <a:r>
              <a:rPr lang="uk-UA" sz="1800" dirty="0">
                <a:latin typeface="Calibri" pitchFamily="34" charset="0"/>
                <a:cs typeface="Calibri" pitchFamily="34" charset="0"/>
              </a:rPr>
              <a:t>увімкнувши </a:t>
            </a:r>
            <a:r>
              <a:rPr lang="uk-UA" sz="1800" dirty="0" smtClean="0">
                <a:latin typeface="Calibri" pitchFamily="34" charset="0"/>
                <a:cs typeface="Calibri" pitchFamily="34" charset="0"/>
              </a:rPr>
              <a:t>секундомір.</a:t>
            </a: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18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Результат: </a:t>
            </a:r>
            <a:endParaRPr lang="uk-UA" sz="1800" b="1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uk-UA" sz="1800" dirty="0">
                <a:latin typeface="Calibri" pitchFamily="34" charset="0"/>
                <a:cs typeface="Calibri" pitchFamily="34" charset="0"/>
              </a:rPr>
              <a:t>П</a:t>
            </a:r>
            <a:r>
              <a:rPr lang="uk-UA" sz="1800" dirty="0" smtClean="0">
                <a:latin typeface="Calibri" pitchFamily="34" charset="0"/>
                <a:cs typeface="Calibri" pitchFamily="34" charset="0"/>
              </a:rPr>
              <a:t>родуктивність </a:t>
            </a:r>
            <a:r>
              <a:rPr lang="uk-UA" sz="1800" dirty="0">
                <a:latin typeface="Calibri" pitchFamily="34" charset="0"/>
                <a:cs typeface="Calibri" pitchFamily="34" charset="0"/>
              </a:rPr>
              <a:t>програми є хорошою, оскільки вона впоралася </a:t>
            </a:r>
            <a:r>
              <a:rPr lang="uk-UA" sz="1800" dirty="0" smtClean="0">
                <a:latin typeface="Calibri" pitchFamily="34" charset="0"/>
                <a:cs typeface="Calibri" pitchFamily="34" charset="0"/>
              </a:rPr>
              <a:t>з відправленням листа приблизно за 1,5 </a:t>
            </a:r>
            <a:r>
              <a:rPr lang="uk-UA" sz="1800" dirty="0" smtClean="0">
                <a:latin typeface="Calibri" pitchFamily="34" charset="0"/>
                <a:cs typeface="Calibri" pitchFamily="34" charset="0"/>
              </a:rPr>
              <a:t>секунд.</a:t>
            </a: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u-RU" sz="1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276872"/>
            <a:ext cx="268971" cy="301573"/>
          </a:xfrm>
          <a:prstGeom prst="rect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03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Non-functional testing: </a:t>
            </a:r>
            <a:r>
              <a:rPr lang="en-US" b="1" dirty="0" smtClean="0"/>
              <a:t>Load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692696"/>
            <a:ext cx="8496944" cy="38862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Task</a:t>
            </a:r>
            <a:r>
              <a:rPr lang="ru-RU" sz="18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: </a:t>
            </a:r>
            <a:endParaRPr lang="ru-RU" sz="1800" b="1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dirty="0" smtClean="0">
                <a:latin typeface="Calibri" pitchFamily="34" charset="0"/>
                <a:cs typeface="Calibri" pitchFamily="34" charset="0"/>
              </a:rPr>
              <a:t>Система </a:t>
            </a:r>
            <a:r>
              <a:rPr lang="ru-RU" sz="1800" dirty="0">
                <a:latin typeface="Calibri" pitchFamily="34" charset="0"/>
                <a:cs typeface="Calibri" pitchFamily="34" charset="0"/>
              </a:rPr>
              <a:t>повинна </a:t>
            </a:r>
            <a:r>
              <a:rPr lang="ru-RU" sz="1800" dirty="0" err="1">
                <a:latin typeface="Calibri" pitchFamily="34" charset="0"/>
                <a:cs typeface="Calibri" pitchFamily="34" charset="0"/>
              </a:rPr>
              <a:t>підтримувати</a:t>
            </a:r>
            <a:r>
              <a:rPr lang="ru-RU" sz="1800" dirty="0">
                <a:latin typeface="Calibri" pitchFamily="34" charset="0"/>
                <a:cs typeface="Calibri" pitchFamily="34" charset="0"/>
              </a:rPr>
              <a:t> роботу </a:t>
            </a:r>
            <a:r>
              <a:rPr lang="uk-UA" sz="1800" dirty="0">
                <a:latin typeface="Calibri" pitchFamily="34" charset="0"/>
                <a:cs typeface="Calibri" pitchFamily="34" charset="0"/>
              </a:rPr>
              <a:t>2</a:t>
            </a:r>
            <a:r>
              <a:rPr lang="ru-RU" sz="1800" dirty="0">
                <a:latin typeface="Calibri" pitchFamily="34" charset="0"/>
                <a:cs typeface="Calibri" pitchFamily="34" charset="0"/>
              </a:rPr>
              <a:t>00 </a:t>
            </a:r>
            <a:r>
              <a:rPr lang="ru-RU" sz="1800" dirty="0" err="1">
                <a:latin typeface="Calibri" pitchFamily="34" charset="0"/>
                <a:cs typeface="Calibri" pitchFamily="34" charset="0"/>
              </a:rPr>
              <a:t>користувачів</a:t>
            </a:r>
            <a:r>
              <a:rPr lang="ru-RU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1800" dirty="0" err="1">
                <a:latin typeface="Calibri" pitchFamily="34" charset="0"/>
                <a:cs typeface="Calibri" pitchFamily="34" charset="0"/>
              </a:rPr>
              <a:t>одночасно</a:t>
            </a:r>
            <a:r>
              <a:rPr lang="ru-RU" sz="18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Load testing procedure</a:t>
            </a:r>
            <a:r>
              <a:rPr lang="uk-UA" sz="18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:</a:t>
            </a:r>
            <a:endParaRPr lang="ru-RU" sz="18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1. </a:t>
            </a:r>
            <a:r>
              <a:rPr lang="uk-UA" sz="1800" dirty="0" smtClean="0">
                <a:latin typeface="Calibri" pitchFamily="34" charset="0"/>
                <a:cs typeface="Calibri" pitchFamily="34" charset="0"/>
              </a:rPr>
              <a:t>Увімкнути </a:t>
            </a:r>
            <a:r>
              <a:rPr lang="uk-UA" sz="1800" dirty="0">
                <a:latin typeface="Calibri" pitchFamily="34" charset="0"/>
                <a:cs typeface="Calibri" pitchFamily="34" charset="0"/>
              </a:rPr>
              <a:t>додаток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Gmail</a:t>
            </a:r>
            <a:r>
              <a:rPr lang="uk-UA" sz="1800" dirty="0" smtClean="0">
                <a:latin typeface="Calibri" pitchFamily="34" charset="0"/>
                <a:cs typeface="Calibri" pitchFamily="34" charset="0"/>
              </a:rPr>
              <a:t>.</a:t>
            </a: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alibri" pitchFamily="34" charset="0"/>
                <a:cs typeface="Calibri" pitchFamily="34" charset="0"/>
              </a:rPr>
              <a:t>2. </a:t>
            </a:r>
            <a:r>
              <a:rPr lang="ru-RU" sz="1800" dirty="0" err="1" smtClean="0">
                <a:latin typeface="Calibri" pitchFamily="34" charset="0"/>
                <a:cs typeface="Calibri" pitchFamily="34" charset="0"/>
              </a:rPr>
              <a:t>Уві</a:t>
            </a:r>
            <a:r>
              <a:rPr lang="uk-UA" sz="1800" dirty="0" smtClean="0">
                <a:latin typeface="Calibri" pitchFamily="34" charset="0"/>
                <a:cs typeface="Calibri" pitchFamily="34" charset="0"/>
              </a:rPr>
              <a:t>йти</a:t>
            </a:r>
            <a:r>
              <a:rPr lang="ru-RU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  <a:cs typeface="Calibri" pitchFamily="34" charset="0"/>
              </a:rPr>
              <a:t>в </a:t>
            </a:r>
            <a:r>
              <a:rPr lang="ru-RU" sz="1800" dirty="0" err="1">
                <a:latin typeface="Calibri" pitchFamily="34" charset="0"/>
                <a:cs typeface="Calibri" pitchFamily="34" charset="0"/>
              </a:rPr>
              <a:t>існуючий</a:t>
            </a:r>
            <a:r>
              <a:rPr lang="ru-RU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1800" dirty="0" err="1">
                <a:latin typeface="Calibri" pitchFamily="34" charset="0"/>
                <a:cs typeface="Calibri" pitchFamily="34" charset="0"/>
              </a:rPr>
              <a:t>обліковий</a:t>
            </a:r>
            <a:r>
              <a:rPr lang="ru-RU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1800" dirty="0" err="1">
                <a:latin typeface="Calibri" pitchFamily="34" charset="0"/>
                <a:cs typeface="Calibri" pitchFamily="34" charset="0"/>
              </a:rPr>
              <a:t>запис</a:t>
            </a:r>
            <a:r>
              <a:rPr lang="ru-RU" sz="1800" dirty="0">
                <a:latin typeface="Calibri" pitchFamily="34" charset="0"/>
                <a:cs typeface="Calibri" pitchFamily="34" charset="0"/>
              </a:rPr>
              <a:t> за </a:t>
            </a:r>
            <a:r>
              <a:rPr lang="ru-RU" sz="1800" dirty="0" err="1">
                <a:latin typeface="Calibri" pitchFamily="34" charset="0"/>
                <a:cs typeface="Calibri" pitchFamily="34" charset="0"/>
              </a:rPr>
              <a:t>допомогою</a:t>
            </a:r>
            <a:r>
              <a:rPr lang="ru-RU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1800" dirty="0" err="1">
                <a:latin typeface="Calibri" pitchFamily="34" charset="0"/>
                <a:cs typeface="Calibri" pitchFamily="34" charset="0"/>
              </a:rPr>
              <a:t>електронної</a:t>
            </a:r>
            <a:r>
              <a:rPr lang="ru-RU" sz="1800" dirty="0">
                <a:latin typeface="Calibri" pitchFamily="34" charset="0"/>
                <a:cs typeface="Calibri" pitchFamily="34" charset="0"/>
              </a:rPr>
              <a:t> </a:t>
            </a:r>
            <a:endParaRPr lang="ru-RU" sz="1800" dirty="0" smtClean="0">
              <a:latin typeface="Calibri" pitchFamily="34" charset="0"/>
              <a:cs typeface="Calibri" pitchFamily="34" charset="0"/>
            </a:endParaRPr>
          </a:p>
          <a:p>
            <a:pPr marL="288000" indent="-88900">
              <a:spcBef>
                <a:spcPts val="0"/>
              </a:spcBef>
              <a:buNone/>
            </a:pPr>
            <a:r>
              <a:rPr lang="ru-RU" sz="1800" dirty="0" err="1" smtClean="0">
                <a:latin typeface="Calibri" pitchFamily="34" charset="0"/>
                <a:cs typeface="Calibri" pitchFamily="34" charset="0"/>
              </a:rPr>
              <a:t>адреси</a:t>
            </a:r>
            <a:r>
              <a:rPr lang="ru-RU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  <a:cs typeface="Calibri" pitchFamily="34" charset="0"/>
              </a:rPr>
              <a:t>та пароля.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alibri" pitchFamily="34" charset="0"/>
                <a:cs typeface="Calibri" pitchFamily="34" charset="0"/>
              </a:rPr>
              <a:t>3. </a:t>
            </a:r>
            <a:r>
              <a:rPr lang="ru-RU" sz="1800" dirty="0" err="1" smtClean="0">
                <a:latin typeface="Calibri" pitchFamily="34" charset="0"/>
                <a:cs typeface="Calibri" pitchFamily="34" charset="0"/>
              </a:rPr>
              <a:t>Натиснути</a:t>
            </a:r>
            <a:r>
              <a:rPr lang="ru-RU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  <a:cs typeface="Calibri" pitchFamily="34" charset="0"/>
              </a:rPr>
              <a:t>на кнопку «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Log in</a:t>
            </a:r>
            <a:r>
              <a:rPr lang="uk-UA" sz="1800" dirty="0">
                <a:latin typeface="Calibri" pitchFamily="34" charset="0"/>
                <a:cs typeface="Calibri" pitchFamily="34" charset="0"/>
              </a:rPr>
              <a:t>»</a:t>
            </a:r>
            <a:r>
              <a:rPr lang="ru-RU" sz="1800" dirty="0">
                <a:latin typeface="Calibri" pitchFamily="34" charset="0"/>
                <a:cs typeface="Calibri" pitchFamily="34" charset="0"/>
              </a:rPr>
              <a:t>.</a:t>
            </a:r>
            <a:r>
              <a:rPr lang="uk-UA" sz="1800" dirty="0">
                <a:latin typeface="Calibri" pitchFamily="34" charset="0"/>
                <a:cs typeface="Calibri" pitchFamily="34" charset="0"/>
              </a:rPr>
              <a:t> </a:t>
            </a: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dirty="0">
                <a:latin typeface="Calibri" pitchFamily="34" charset="0"/>
                <a:cs typeface="Calibri" pitchFamily="34" charset="0"/>
              </a:rPr>
              <a:t>4. </a:t>
            </a:r>
            <a:r>
              <a:rPr lang="ru-RU" sz="1800" dirty="0" err="1" smtClean="0">
                <a:latin typeface="Calibri" pitchFamily="34" charset="0"/>
                <a:cs typeface="Calibri" pitchFamily="34" charset="0"/>
              </a:rPr>
              <a:t>Повторити</a:t>
            </a:r>
            <a:r>
              <a:rPr lang="ru-RU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  <a:cs typeface="Calibri" pitchFamily="34" charset="0"/>
              </a:rPr>
              <a:t>кроки 1-3 200 </a:t>
            </a:r>
            <a:r>
              <a:rPr lang="ru-RU" sz="1800" dirty="0" smtClean="0">
                <a:latin typeface="Calibri" pitchFamily="34" charset="0"/>
                <a:cs typeface="Calibri" pitchFamily="34" charset="0"/>
              </a:rPr>
              <a:t>раз.</a:t>
            </a: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err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Очікуваний</a:t>
            </a:r>
            <a:r>
              <a:rPr lang="ru-RU" sz="18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результат:</a:t>
            </a:r>
            <a:endParaRPr lang="ru-RU" sz="18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dirty="0">
                <a:latin typeface="Calibri" pitchFamily="34" charset="0"/>
                <a:cs typeface="Calibri" pitchFamily="34" charset="0"/>
              </a:rPr>
              <a:t>200 </a:t>
            </a:r>
            <a:r>
              <a:rPr lang="ru-RU" sz="1800" dirty="0" err="1">
                <a:latin typeface="Calibri" pitchFamily="34" charset="0"/>
                <a:cs typeface="Calibri" pitchFamily="34" charset="0"/>
              </a:rPr>
              <a:t>користувачів</a:t>
            </a:r>
            <a:r>
              <a:rPr lang="ru-RU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1800" dirty="0" err="1">
                <a:latin typeface="Calibri" pitchFamily="34" charset="0"/>
                <a:cs typeface="Calibri" pitchFamily="34" charset="0"/>
              </a:rPr>
              <a:t>можуть</a:t>
            </a:r>
            <a:r>
              <a:rPr lang="ru-RU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1800" dirty="0" err="1">
                <a:latin typeface="Calibri" pitchFamily="34" charset="0"/>
                <a:cs typeface="Calibri" pitchFamily="34" charset="0"/>
              </a:rPr>
              <a:t>працювати</a:t>
            </a:r>
            <a:r>
              <a:rPr lang="ru-RU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1800" dirty="0" err="1">
                <a:latin typeface="Calibri" pitchFamily="34" charset="0"/>
                <a:cs typeface="Calibri" pitchFamily="34" charset="0"/>
              </a:rPr>
              <a:t>одночасно</a:t>
            </a:r>
            <a:r>
              <a:rPr lang="ru-RU" sz="18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0" indent="0">
              <a:buNone/>
            </a:pPr>
            <a:endParaRPr lang="ru-RU" sz="1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10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Non-functional 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testing</a:t>
            </a:r>
            <a:r>
              <a:rPr lang="en-US" dirty="0"/>
              <a:t>: Stress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404664"/>
            <a:ext cx="7632848" cy="453650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Task</a:t>
            </a:r>
            <a:r>
              <a:rPr lang="uk-UA" sz="18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: </a:t>
            </a:r>
            <a:endParaRPr lang="uk-UA" sz="1800" b="1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uk-UA" sz="1800" dirty="0" smtClean="0">
                <a:latin typeface="Calibri" pitchFamily="34" charset="0"/>
                <a:cs typeface="Calibri" pitchFamily="34" charset="0"/>
              </a:rPr>
              <a:t>Робота </a:t>
            </a:r>
            <a:r>
              <a:rPr lang="uk-UA" sz="1800" dirty="0">
                <a:latin typeface="Calibri" pitchFamily="34" charset="0"/>
                <a:cs typeface="Calibri" pitchFamily="34" charset="0"/>
              </a:rPr>
              <a:t>із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Gmail </a:t>
            </a:r>
            <a:r>
              <a:rPr lang="uk-UA" sz="1800" dirty="0" smtClean="0">
                <a:latin typeface="Calibri" pitchFamily="34" charset="0"/>
                <a:cs typeface="Calibri" pitchFamily="34" charset="0"/>
              </a:rPr>
              <a:t>може </a:t>
            </a:r>
            <a:r>
              <a:rPr lang="uk-UA" sz="1800" dirty="0">
                <a:latin typeface="Calibri" pitchFamily="34" charset="0"/>
                <a:cs typeface="Calibri" pitchFamily="34" charset="0"/>
              </a:rPr>
              <a:t>відбуватися безперервно протягом 5 </a:t>
            </a:r>
            <a:r>
              <a:rPr lang="uk-UA" sz="1800" dirty="0" smtClean="0">
                <a:latin typeface="Calibri" pitchFamily="34" charset="0"/>
                <a:cs typeface="Calibri" pitchFamily="34" charset="0"/>
              </a:rPr>
              <a:t>днів, а також у стані «</a:t>
            </a:r>
            <a:r>
              <a:rPr lang="uk-UA" sz="1800" dirty="0" err="1" smtClean="0">
                <a:latin typeface="Calibri" pitchFamily="34" charset="0"/>
                <a:cs typeface="Calibri" pitchFamily="34" charset="0"/>
              </a:rPr>
              <a:t>оффлайн</a:t>
            </a:r>
            <a:r>
              <a:rPr lang="uk-UA" sz="1800" dirty="0" smtClean="0">
                <a:latin typeface="Calibri" pitchFamily="34" charset="0"/>
                <a:cs typeface="Calibri" pitchFamily="34" charset="0"/>
              </a:rPr>
              <a:t>».</a:t>
            </a: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Stress testing procedure</a:t>
            </a:r>
            <a:r>
              <a:rPr lang="uk-UA" sz="18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:</a:t>
            </a:r>
            <a:endParaRPr lang="ru-RU" sz="18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 marL="265113" lvl="0" indent="-265113">
              <a:spcBef>
                <a:spcPts val="0"/>
              </a:spcBef>
              <a:buFont typeface="+mj-lt"/>
              <a:buAutoNum type="arabicPeriod"/>
            </a:pPr>
            <a:r>
              <a:rPr lang="uk-UA" sz="1800" dirty="0" smtClean="0">
                <a:latin typeface="Calibri" pitchFamily="34" charset="0"/>
                <a:cs typeface="Calibri" pitchFamily="34" charset="0"/>
              </a:rPr>
              <a:t>Працювати </a:t>
            </a:r>
            <a:r>
              <a:rPr lang="uk-UA" sz="1800" dirty="0">
                <a:latin typeface="Calibri" pitchFamily="34" charset="0"/>
                <a:cs typeface="Calibri" pitchFamily="34" charset="0"/>
              </a:rPr>
              <a:t>з </a:t>
            </a:r>
            <a:r>
              <a:rPr lang="uk-UA" sz="1800" dirty="0" smtClean="0">
                <a:latin typeface="Calibri" pitchFamily="34" charset="0"/>
                <a:cs typeface="Calibri" pitchFamily="34" charset="0"/>
              </a:rPr>
              <a:t>поштою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Gmail </a:t>
            </a:r>
            <a:r>
              <a:rPr lang="uk-UA" sz="1800" dirty="0" smtClean="0">
                <a:latin typeface="Calibri" pitchFamily="34" charset="0"/>
                <a:cs typeface="Calibri" pitchFamily="34" charset="0"/>
              </a:rPr>
              <a:t>протягом </a:t>
            </a:r>
            <a:r>
              <a:rPr lang="uk-UA" sz="1800" dirty="0">
                <a:latin typeface="Calibri" pitchFamily="34" charset="0"/>
                <a:cs typeface="Calibri" pitchFamily="34" charset="0"/>
              </a:rPr>
              <a:t>5 днів, надсилаючи повідомлення кожні 30 хвилин</a:t>
            </a:r>
            <a:r>
              <a:rPr lang="uk-UA" sz="1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265113" lvl="0" indent="-265113">
              <a:spcBef>
                <a:spcPts val="0"/>
              </a:spcBef>
              <a:buFont typeface="+mj-lt"/>
              <a:buAutoNum type="arabicPeriod"/>
            </a:pPr>
            <a:r>
              <a:rPr lang="uk-UA" sz="1800" dirty="0" smtClean="0">
                <a:latin typeface="Calibri" pitchFamily="34" charset="0"/>
                <a:cs typeface="Calibri" pitchFamily="34" charset="0"/>
              </a:rPr>
              <a:t>Надіслати лист без доступу до </a:t>
            </a:r>
            <a:r>
              <a:rPr lang="uk-UA" sz="1800" dirty="0" err="1" smtClean="0">
                <a:latin typeface="Calibri" pitchFamily="34" charset="0"/>
                <a:cs typeface="Calibri" pitchFamily="34" charset="0"/>
              </a:rPr>
              <a:t>інтернету</a:t>
            </a:r>
            <a:r>
              <a:rPr lang="uk-UA" sz="1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265113" lvl="0" indent="-265113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uk-UA" sz="1800" dirty="0" smtClean="0">
                <a:latin typeface="Calibri" pitchFamily="34" charset="0"/>
                <a:cs typeface="Calibri" pitchFamily="34" charset="0"/>
              </a:rPr>
              <a:t>Включити доступ до </a:t>
            </a:r>
            <a:r>
              <a:rPr lang="uk-UA" sz="1800" dirty="0" err="1" smtClean="0">
                <a:latin typeface="Calibri" pitchFamily="34" charset="0"/>
                <a:cs typeface="Calibri" pitchFamily="34" charset="0"/>
              </a:rPr>
              <a:t>інтернету</a:t>
            </a:r>
            <a:r>
              <a:rPr lang="uk-UA" sz="1800" dirty="0" smtClean="0">
                <a:latin typeface="Calibri" pitchFamily="34" charset="0"/>
                <a:cs typeface="Calibri" pitchFamily="34" charset="0"/>
              </a:rPr>
              <a:t>.</a:t>
            </a: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18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Результат: </a:t>
            </a:r>
            <a:endParaRPr lang="uk-UA" sz="1800" b="1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uk-UA" sz="1800" dirty="0" smtClean="0">
                <a:latin typeface="Calibri" pitchFamily="34" charset="0"/>
                <a:cs typeface="Calibri" pitchFamily="34" charset="0"/>
              </a:rPr>
              <a:t>Додаток </a:t>
            </a:r>
            <a:r>
              <a:rPr lang="uk-UA" sz="1800" dirty="0" smtClean="0">
                <a:latin typeface="Calibri" pitchFamily="34" charset="0"/>
                <a:cs typeface="Calibri" pitchFamily="34" charset="0"/>
              </a:rPr>
              <a:t>успішно працював </a:t>
            </a:r>
            <a:r>
              <a:rPr lang="uk-UA" sz="1800" dirty="0">
                <a:latin typeface="Calibri" pitchFamily="34" charset="0"/>
                <a:cs typeface="Calibri" pitchFamily="34" charset="0"/>
              </a:rPr>
              <a:t>5 днів без зупинки. </a:t>
            </a:r>
            <a:r>
              <a:rPr lang="uk-UA" sz="1800" dirty="0" smtClean="0">
                <a:latin typeface="Calibri" pitchFamily="34" charset="0"/>
                <a:cs typeface="Calibri" pitchFamily="34" charset="0"/>
              </a:rPr>
              <a:t>При відправленні листа без доступу до </a:t>
            </a:r>
            <a:r>
              <a:rPr lang="uk-UA" sz="1800" dirty="0" err="1" smtClean="0">
                <a:latin typeface="Calibri" pitchFamily="34" charset="0"/>
                <a:cs typeface="Calibri" pitchFamily="34" charset="0"/>
              </a:rPr>
              <a:t>інтернету</a:t>
            </a:r>
            <a:r>
              <a:rPr lang="uk-UA" sz="1800" dirty="0" smtClean="0">
                <a:latin typeface="Calibri" pitchFamily="34" charset="0"/>
                <a:cs typeface="Calibri" pitchFamily="34" charset="0"/>
              </a:rPr>
              <a:t>, додаток повідомляє </a:t>
            </a:r>
            <a:r>
              <a:rPr lang="uk-UA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«Ви </a:t>
            </a:r>
            <a:r>
              <a:rPr lang="uk-UA" sz="18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офлайн</a:t>
            </a:r>
            <a:r>
              <a:rPr lang="uk-UA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 Листа буде надіслано пізніше</a:t>
            </a:r>
            <a:r>
              <a:rPr lang="uk-UA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.» і статус листа «у черзі». Після підключення до </a:t>
            </a:r>
            <a:r>
              <a:rPr lang="uk-UA" sz="18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інтернету</a:t>
            </a:r>
            <a:r>
              <a:rPr lang="uk-UA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лист відправляється автоматично.</a:t>
            </a:r>
            <a:endParaRPr lang="ru-RU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u-RU" sz="1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 descr="C:\Users\olesia\Downloads\photo528984409344846500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6" b="58064"/>
          <a:stretch/>
        </p:blipFill>
        <p:spPr bwMode="auto">
          <a:xfrm>
            <a:off x="5292080" y="3910601"/>
            <a:ext cx="3240360" cy="2254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70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Другая 4">
      <a:dk1>
        <a:sysClr val="windowText" lastClr="000000"/>
      </a:dk1>
      <a:lt1>
        <a:srgbClr val="FFFFFF"/>
      </a:lt1>
      <a:dk2>
        <a:srgbClr val="303030"/>
      </a:dk2>
      <a:lt2>
        <a:srgbClr val="FFFFFF"/>
      </a:lt2>
      <a:accent1>
        <a:srgbClr val="AD0101"/>
      </a:accent1>
      <a:accent2>
        <a:srgbClr val="726056"/>
      </a:accent2>
      <a:accent3>
        <a:srgbClr val="FFFFFF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418</TotalTime>
  <Words>648</Words>
  <Application>Microsoft Office PowerPoint</Application>
  <PresentationFormat>Экран (4:3)</PresentationFormat>
  <Paragraphs>98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NewsPrint</vt:lpstr>
      <vt:lpstr>Типи тестування</vt:lpstr>
      <vt:lpstr>Gmail: Mobile Email Client for Android</vt:lpstr>
      <vt:lpstr>Smoke Testing</vt:lpstr>
      <vt:lpstr>Smoke Testing</vt:lpstr>
      <vt:lpstr>Functional Testing</vt:lpstr>
      <vt:lpstr>Non-functional testing: UI</vt:lpstr>
      <vt:lpstr>Non-functional testing: Performance</vt:lpstr>
      <vt:lpstr>Non-functional testing: Load</vt:lpstr>
      <vt:lpstr>Non-functional  testing: Stress</vt:lpstr>
      <vt:lpstr>Localization</vt:lpstr>
      <vt:lpstr>Internationalization</vt:lpstr>
      <vt:lpstr>Positive</vt:lpstr>
      <vt:lpstr>Висновок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Типи тестування</dc:title>
  <dc:creator>olesia</dc:creator>
  <cp:lastModifiedBy>olesia</cp:lastModifiedBy>
  <cp:revision>61</cp:revision>
  <dcterms:created xsi:type="dcterms:W3CDTF">2019-04-08T15:55:12Z</dcterms:created>
  <dcterms:modified xsi:type="dcterms:W3CDTF">2019-04-09T18:14:33Z</dcterms:modified>
</cp:coreProperties>
</file>