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1D42-ACA4-4FCA-AA79-690BEB372B7F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64C4-163B-4FBA-BF94-DC77635EA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79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1D42-ACA4-4FCA-AA79-690BEB372B7F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64C4-163B-4FBA-BF94-DC77635EA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82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1D42-ACA4-4FCA-AA79-690BEB372B7F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64C4-163B-4FBA-BF94-DC77635EA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60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1D42-ACA4-4FCA-AA79-690BEB372B7F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64C4-163B-4FBA-BF94-DC77635EA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68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1D42-ACA4-4FCA-AA79-690BEB372B7F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64C4-163B-4FBA-BF94-DC77635EA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13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1D42-ACA4-4FCA-AA79-690BEB372B7F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64C4-163B-4FBA-BF94-DC77635EA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84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1D42-ACA4-4FCA-AA79-690BEB372B7F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64C4-163B-4FBA-BF94-DC77635EA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78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1D42-ACA4-4FCA-AA79-690BEB372B7F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64C4-163B-4FBA-BF94-DC77635EA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83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1D42-ACA4-4FCA-AA79-690BEB372B7F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64C4-163B-4FBA-BF94-DC77635EA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2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1D42-ACA4-4FCA-AA79-690BEB372B7F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64C4-163B-4FBA-BF94-DC77635EA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51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1D42-ACA4-4FCA-AA79-690BEB372B7F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64C4-163B-4FBA-BF94-DC77635EA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11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81D42-ACA4-4FCA-AA79-690BEB372B7F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264C4-163B-4FBA-BF94-DC77635EA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95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26727" y="2352503"/>
            <a:ext cx="5273038" cy="1922231"/>
          </a:xfrm>
        </p:spPr>
        <p:txBody>
          <a:bodyPr/>
          <a:lstStyle/>
          <a:p>
            <a:r>
              <a:rPr lang="uk-UA" dirty="0" smtClean="0">
                <a:latin typeface="CentSchbkCyrill BT" panose="02040603050705020303" pitchFamily="18" charset="-52"/>
              </a:rPr>
              <a:t>Задача про рюкзак</a:t>
            </a:r>
            <a:endParaRPr lang="ru-RU" dirty="0">
              <a:latin typeface="CentSchbkCyrill BT" panose="02040603050705020303" pitchFamily="18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36181" y="4995951"/>
            <a:ext cx="2114204" cy="689956"/>
          </a:xfrm>
        </p:spPr>
        <p:txBody>
          <a:bodyPr>
            <a:normAutofit/>
          </a:bodyPr>
          <a:lstStyle/>
          <a:p>
            <a:pPr>
              <a:lnSpc>
                <a:spcPct val="40000"/>
              </a:lnSpc>
            </a:pPr>
            <a:r>
              <a:rPr lang="uk-UA" sz="1400" dirty="0" smtClean="0"/>
              <a:t>Виконала </a:t>
            </a:r>
          </a:p>
          <a:p>
            <a:pPr>
              <a:lnSpc>
                <a:spcPct val="40000"/>
              </a:lnSpc>
            </a:pPr>
            <a:r>
              <a:rPr lang="uk-UA" sz="1400" dirty="0" smtClean="0"/>
              <a:t>Сидорова Олександра,</a:t>
            </a:r>
          </a:p>
          <a:p>
            <a:pPr>
              <a:lnSpc>
                <a:spcPct val="40000"/>
              </a:lnSpc>
            </a:pPr>
            <a:r>
              <a:rPr lang="uk-UA" sz="1400" dirty="0" smtClean="0"/>
              <a:t>Група КМ-92</a:t>
            </a:r>
            <a:endParaRPr lang="ru-RU" sz="1400" dirty="0"/>
          </a:p>
        </p:txBody>
      </p:sp>
      <p:pic>
        <p:nvPicPr>
          <p:cNvPr id="1026" name="Picture 2" descr="Рюкзак переноска для кота с иллюминатором (космический рюкзак) | Cat memes,  Funny animal pictures, Funny cat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6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13614" y="1294996"/>
            <a:ext cx="3932237" cy="381158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uk-UA" dirty="0">
                <a:latin typeface="CentSchbkCyrill BT" panose="02040603050705020303" pitchFamily="18" charset="-52"/>
              </a:rPr>
              <a:t> </a:t>
            </a:r>
            <a:r>
              <a:rPr lang="uk-UA" dirty="0" smtClean="0">
                <a:latin typeface="CentSchbkCyrill BT" panose="02040603050705020303" pitchFamily="18" charset="-52"/>
              </a:rPr>
              <a:t>    </a:t>
            </a:r>
            <a:r>
              <a:rPr lang="uk-UA" sz="1800" dirty="0" smtClean="0">
                <a:latin typeface="CentSchbkCyrill BT" panose="02040603050705020303" pitchFamily="18" charset="-52"/>
              </a:rPr>
              <a:t>Задача </a:t>
            </a:r>
            <a:r>
              <a:rPr lang="uk-UA" sz="1800" dirty="0">
                <a:latin typeface="CentSchbkCyrill BT" panose="02040603050705020303" pitchFamily="18" charset="-52"/>
              </a:rPr>
              <a:t>пакування рюкзака - задача комбінаторної оптимізації: для заданої множини предметів, кожен з яких має вагу і цінність, визначити яку кількість кожного з предметів слід взяти, так, щоб сумарна вага не перевищувала задану, а сумарна цінність була максимальною. </a:t>
            </a:r>
            <a:endParaRPr lang="ru-RU" sz="1800" dirty="0">
              <a:latin typeface="CentSchbkCyrill BT" panose="02040603050705020303" pitchFamily="18" charset="-52"/>
            </a:endParaRPr>
          </a:p>
        </p:txBody>
      </p:sp>
      <p:pic>
        <p:nvPicPr>
          <p:cNvPr id="2052" name="Picture 4" descr="https://upload.wikimedia.org/wikipedia/commons/thumb/f/fd/Knapsack.svg/220px-Knapsack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078" y="1749824"/>
            <a:ext cx="3052993" cy="265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8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31025"/>
          </a:xfrm>
        </p:spPr>
        <p:txBody>
          <a:bodyPr/>
          <a:lstStyle/>
          <a:p>
            <a:r>
              <a:rPr lang="uk-UA" dirty="0" smtClean="0">
                <a:latin typeface="CentSchbkCyrill BT" panose="02040603050705020303" pitchFamily="18" charset="-52"/>
              </a:rPr>
              <a:t>Застосування</a:t>
            </a:r>
            <a:endParaRPr lang="ru-RU" dirty="0">
              <a:latin typeface="CentSchbkCyrill BT" panose="02040603050705020303" pitchFamily="18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65760" y="1629295"/>
            <a:ext cx="4406265" cy="4239693"/>
          </a:xfrm>
        </p:spPr>
        <p:txBody>
          <a:bodyPr>
            <a:normAutofit/>
          </a:bodyPr>
          <a:lstStyle/>
          <a:p>
            <a:r>
              <a:rPr lang="ru-RU" dirty="0" smtClean="0"/>
              <a:t>     Задачу </a:t>
            </a:r>
            <a:r>
              <a:rPr lang="ru-RU" dirty="0" err="1"/>
              <a:t>пакування</a:t>
            </a:r>
            <a:r>
              <a:rPr lang="ru-RU" dirty="0"/>
              <a:t> рюкзака </a:t>
            </a:r>
            <a:r>
              <a:rPr lang="ru-RU" dirty="0" err="1"/>
              <a:t>використовують</a:t>
            </a:r>
            <a:r>
              <a:rPr lang="ru-RU" dirty="0"/>
              <a:t> для </a:t>
            </a:r>
            <a:r>
              <a:rPr lang="ru-RU" dirty="0" err="1"/>
              <a:t>моделювання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проблем, </a:t>
            </a:r>
            <a:r>
              <a:rPr lang="ru-RU" dirty="0" err="1"/>
              <a:t>зокрема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Генерування</a:t>
            </a:r>
            <a:r>
              <a:rPr lang="ru-RU" dirty="0"/>
              <a:t> </a:t>
            </a:r>
            <a:r>
              <a:rPr lang="ru-RU" dirty="0" err="1"/>
              <a:t>ключів</a:t>
            </a:r>
            <a:r>
              <a:rPr lang="ru-RU" dirty="0"/>
              <a:t> для криптосистем </a:t>
            </a:r>
            <a:r>
              <a:rPr lang="ru-RU" dirty="0" err="1"/>
              <a:t>Меркле</a:t>
            </a:r>
            <a:r>
              <a:rPr lang="ru-RU" dirty="0"/>
              <a:t> — </a:t>
            </a:r>
            <a:r>
              <a:rPr lang="ru-RU" dirty="0" err="1"/>
              <a:t>Геллмана</a:t>
            </a:r>
            <a:r>
              <a:rPr lang="ru-RU" dirty="0"/>
              <a:t> та </a:t>
            </a:r>
            <a:r>
              <a:rPr lang="ru-RU" dirty="0" err="1"/>
              <a:t>інших</a:t>
            </a:r>
            <a:r>
              <a:rPr lang="ru-RU" dirty="0"/>
              <a:t> криптосистем.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 </a:t>
            </a:r>
            <a:r>
              <a:rPr lang="ru-RU" dirty="0" err="1"/>
              <a:t>кроєнні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 smtClean="0"/>
              <a:t>матеріалів</a:t>
            </a:r>
            <a:r>
              <a:rPr lang="ru-RU" dirty="0" smtClean="0"/>
              <a:t>(</a:t>
            </a:r>
            <a:r>
              <a:rPr lang="ru-RU" dirty="0" err="1" smtClean="0"/>
              <a:t>тканини</a:t>
            </a:r>
            <a:r>
              <a:rPr lang="ru-RU" dirty="0"/>
              <a:t>, </a:t>
            </a:r>
            <a:r>
              <a:rPr lang="ru-RU" dirty="0" err="1"/>
              <a:t>сталеві</a:t>
            </a:r>
            <a:r>
              <a:rPr lang="ru-RU" dirty="0"/>
              <a:t> </a:t>
            </a:r>
            <a:r>
              <a:rPr lang="ru-RU" dirty="0" err="1"/>
              <a:t>листи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):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оптимальної</a:t>
            </a:r>
            <a:r>
              <a:rPr lang="ru-RU" dirty="0"/>
              <a:t> </a:t>
            </a:r>
            <a:r>
              <a:rPr lang="ru-RU" dirty="0" err="1"/>
              <a:t>схеми</a:t>
            </a:r>
            <a:r>
              <a:rPr lang="ru-RU" dirty="0"/>
              <a:t> </a:t>
            </a:r>
            <a:r>
              <a:rPr lang="ru-RU" dirty="0" err="1"/>
              <a:t>розкрою</a:t>
            </a:r>
            <a:r>
              <a:rPr lang="ru-RU" dirty="0"/>
              <a:t> </a:t>
            </a:r>
            <a:r>
              <a:rPr lang="ru-RU" dirty="0" err="1"/>
              <a:t>матеріалів</a:t>
            </a:r>
            <a:r>
              <a:rPr lang="ru-RU" dirty="0"/>
              <a:t> з метою </a:t>
            </a:r>
            <a:r>
              <a:rPr lang="ru-RU" dirty="0" err="1"/>
              <a:t>зменшення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err="1" smtClean="0"/>
              <a:t>відходів</a:t>
            </a:r>
            <a:r>
              <a:rPr lang="ru-RU" dirty="0" smtClean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</a:t>
            </a:r>
            <a:r>
              <a:rPr lang="ru-RU" dirty="0" err="1"/>
              <a:t>завантаженні</a:t>
            </a:r>
            <a:r>
              <a:rPr lang="ru-RU" dirty="0"/>
              <a:t> </a:t>
            </a:r>
            <a:r>
              <a:rPr lang="ru-RU" dirty="0" err="1"/>
              <a:t>човна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літака</a:t>
            </a:r>
            <a:r>
              <a:rPr lang="ru-RU" dirty="0"/>
              <a:t>: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багажів</a:t>
            </a:r>
            <a:r>
              <a:rPr lang="ru-RU" dirty="0"/>
              <a:t> для оптимального </a:t>
            </a:r>
            <a:r>
              <a:rPr lang="ru-RU" dirty="0" err="1"/>
              <a:t>завантаження</a:t>
            </a:r>
            <a:r>
              <a:rPr lang="ru-RU" dirty="0"/>
              <a:t> транспортного </a:t>
            </a:r>
            <a:r>
              <a:rPr lang="ru-RU" dirty="0" err="1"/>
              <a:t>засобу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</a:t>
            </a:r>
            <a:r>
              <a:rPr lang="ru-RU" dirty="0" err="1"/>
              <a:t>розміщенні</a:t>
            </a:r>
            <a:r>
              <a:rPr lang="ru-RU" dirty="0"/>
              <a:t> </a:t>
            </a:r>
            <a:r>
              <a:rPr lang="ru-RU" dirty="0" err="1"/>
              <a:t>вантажів</a:t>
            </a:r>
            <a:r>
              <a:rPr lang="ru-RU" dirty="0"/>
              <a:t> на </a:t>
            </a:r>
            <a:r>
              <a:rPr lang="ru-RU" dirty="0" err="1"/>
              <a:t>складі</a:t>
            </a:r>
            <a:r>
              <a:rPr lang="ru-RU" dirty="0"/>
              <a:t> </a:t>
            </a:r>
            <a:r>
              <a:rPr lang="ru-RU" dirty="0" err="1"/>
              <a:t>мінімальної</a:t>
            </a:r>
            <a:r>
              <a:rPr lang="ru-RU" dirty="0"/>
              <a:t> </a:t>
            </a:r>
            <a:r>
              <a:rPr lang="ru-RU" dirty="0" err="1"/>
              <a:t>площі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3074" name="Picture 2" descr="Доля вакантных складских площадей в Московском регионе достигла 0,6%, став  минимальной с I полугодия 2008 года - материалы и статьи по актуальным  проблемам рынка строительства и недвижимости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551863"/>
            <a:ext cx="7419975" cy="521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1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2601681" cy="931025"/>
          </a:xfrm>
        </p:spPr>
        <p:txBody>
          <a:bodyPr/>
          <a:lstStyle/>
          <a:p>
            <a:r>
              <a:rPr lang="uk-UA" dirty="0" smtClean="0">
                <a:latin typeface="CentSchbkCyrill BT" panose="02040603050705020303" pitchFamily="18" charset="-52"/>
              </a:rPr>
              <a:t>Приклад</a:t>
            </a:r>
            <a:endParaRPr lang="ru-RU" dirty="0">
              <a:latin typeface="CentSchbkCyrill BT" panose="02040603050705020303" pitchFamily="18" charset="-52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906" y="1185862"/>
            <a:ext cx="2867025" cy="4476750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04030" y="1736591"/>
            <a:ext cx="3499658" cy="337529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    </a:t>
            </a:r>
            <a:r>
              <a:rPr kumimoji="0" lang="uk-UA" altLang="ru-RU" sz="20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Злодій пробрався в ювелірний магазин, у нього є рюкзак об'ємом 4 одиниці. У магазині, він побачив три речі:</a:t>
            </a:r>
            <a:r>
              <a:rPr kumimoji="0" lang="uk-UA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намисто,  кільце,  підвіска. Його задача помістити ці речі в рюкзак таким чином щоб він виніс коштовності на максимальну суму. Вирішимо цю задачу методом динамічного програмування. </a:t>
            </a:r>
            <a:endParaRPr kumimoji="0" lang="uk-UA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976" y="1388225"/>
            <a:ext cx="638955" cy="1338350"/>
          </a:xfrm>
          <a:prstGeom prst="rect">
            <a:avLst/>
          </a:prstGeom>
        </p:spPr>
      </p:pic>
      <p:pic>
        <p:nvPicPr>
          <p:cNvPr id="4100" name="Picture 4" descr="Вещи которые есть в магазин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20" y="1938766"/>
            <a:ext cx="4124860" cy="19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05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80419" y="612441"/>
            <a:ext cx="9825789" cy="1006642"/>
          </a:xfrm>
        </p:spPr>
        <p:txBody>
          <a:bodyPr/>
          <a:lstStyle/>
          <a:p>
            <a:r>
              <a:rPr lang="uk-UA" dirty="0" smtClean="0"/>
              <a:t>	</a:t>
            </a:r>
            <a:r>
              <a:rPr lang="uk-UA" sz="2000" dirty="0" smtClean="0"/>
              <a:t>Заповнимо невелику таблицю: з лівою сторони у нас будуть всі речі. Кількість колонок дорівнює кількості потенціальних рюкзаків розміром від 1, мінімально можливого </a:t>
            </a:r>
            <a:r>
              <a:rPr lang="uk-UA" sz="2000" dirty="0" err="1" smtClean="0"/>
              <a:t>додатнього</a:t>
            </a:r>
            <a:r>
              <a:rPr lang="uk-UA" sz="2000" dirty="0" smtClean="0"/>
              <a:t> числа, до розміру нашого рюкзака з кроком 1. 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83" y="1979445"/>
            <a:ext cx="10446460" cy="2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0232" y="2775284"/>
            <a:ext cx="10716126" cy="3609474"/>
          </a:xfrm>
        </p:spPr>
        <p:txBody>
          <a:bodyPr>
            <a:normAutofit/>
          </a:bodyPr>
          <a:lstStyle/>
          <a:p>
            <a:r>
              <a:rPr lang="uk-UA" dirty="0" smtClean="0"/>
              <a:t>         </a:t>
            </a:r>
            <a:r>
              <a:rPr lang="uk-UA" sz="2000" dirty="0" smtClean="0"/>
              <a:t>Зверху у нас заповнений перший ряд. Ми можемо використати в кожному ряду тільки річ з цього ряду або речі з верхніх рядів. </a:t>
            </a:r>
            <a:endParaRPr lang="ru-RU" sz="2000" dirty="0" smtClean="0"/>
          </a:p>
          <a:p>
            <a:r>
              <a:rPr lang="uk-UA" sz="2000" dirty="0"/>
              <a:t> </a:t>
            </a:r>
            <a:r>
              <a:rPr lang="uk-UA" sz="2000" dirty="0" smtClean="0"/>
              <a:t>        Рюкзак розміром 1: намисто не влізе в рюкзак, отже </a:t>
            </a:r>
            <a:r>
              <a:rPr lang="ru-RU" sz="2000" dirty="0" err="1" smtClean="0"/>
              <a:t>вартість</a:t>
            </a:r>
            <a:r>
              <a:rPr lang="ru-RU" sz="2000" dirty="0" smtClean="0"/>
              <a:t> того </a:t>
            </a:r>
            <a:r>
              <a:rPr lang="ru-RU" sz="2000" dirty="0" err="1" smtClean="0"/>
              <a:t>що</a:t>
            </a:r>
            <a:r>
              <a:rPr lang="ru-RU" sz="2000" dirty="0" smtClean="0"/>
              <a:t> ми </a:t>
            </a:r>
            <a:r>
              <a:rPr lang="ru-RU" sz="2000" dirty="0" err="1" smtClean="0"/>
              <a:t>можемо</a:t>
            </a:r>
            <a:r>
              <a:rPr lang="ru-RU" sz="2000" dirty="0" smtClean="0"/>
              <a:t> </a:t>
            </a:r>
            <a:r>
              <a:rPr lang="ru-RU" sz="2000" dirty="0" err="1" smtClean="0"/>
              <a:t>винести</a:t>
            </a:r>
            <a:r>
              <a:rPr lang="ru-RU" sz="2000" dirty="0" smtClean="0"/>
              <a:t> </a:t>
            </a:r>
            <a:r>
              <a:rPr lang="ru-RU" sz="2000" dirty="0" err="1" smtClean="0"/>
              <a:t>дорівнює</a:t>
            </a:r>
            <a:r>
              <a:rPr lang="ru-RU" sz="2000" dirty="0" smtClean="0"/>
              <a:t> 0.</a:t>
            </a:r>
          </a:p>
          <a:p>
            <a:r>
              <a:rPr lang="uk-UA" sz="2000" dirty="0"/>
              <a:t> </a:t>
            </a:r>
            <a:r>
              <a:rPr lang="uk-UA" sz="2000" dirty="0" smtClean="0"/>
              <a:t>        Рюкзак розміром 2: </a:t>
            </a:r>
            <a:r>
              <a:rPr lang="uk-UA" sz="2000" dirty="0"/>
              <a:t>намисто не влізе в рюкзак, отже </a:t>
            </a:r>
            <a:r>
              <a:rPr lang="ru-RU" sz="2000" dirty="0" err="1"/>
              <a:t>вартість</a:t>
            </a:r>
            <a:r>
              <a:rPr lang="ru-RU" sz="2000" dirty="0"/>
              <a:t> того </a:t>
            </a:r>
            <a:r>
              <a:rPr lang="ru-RU" sz="2000" dirty="0" err="1"/>
              <a:t>що</a:t>
            </a:r>
            <a:r>
              <a:rPr lang="ru-RU" sz="2000" dirty="0"/>
              <a:t> ми </a:t>
            </a:r>
            <a:r>
              <a:rPr lang="ru-RU" sz="2000" dirty="0" err="1"/>
              <a:t>можемо</a:t>
            </a:r>
            <a:r>
              <a:rPr lang="ru-RU" sz="2000" dirty="0"/>
              <a:t> </a:t>
            </a:r>
            <a:r>
              <a:rPr lang="ru-RU" sz="2000" dirty="0" err="1"/>
              <a:t>винести</a:t>
            </a:r>
            <a:r>
              <a:rPr lang="ru-RU" sz="2000" dirty="0"/>
              <a:t> </a:t>
            </a:r>
            <a:r>
              <a:rPr lang="ru-RU" sz="2000" dirty="0" err="1"/>
              <a:t>дорівнює</a:t>
            </a:r>
            <a:r>
              <a:rPr lang="ru-RU" sz="2000" dirty="0"/>
              <a:t> 0.</a:t>
            </a:r>
          </a:p>
          <a:p>
            <a:r>
              <a:rPr lang="uk-UA" sz="2000" dirty="0" smtClean="0"/>
              <a:t>         </a:t>
            </a:r>
            <a:r>
              <a:rPr lang="uk-UA" sz="2000" dirty="0"/>
              <a:t>Рюкзак розміром </a:t>
            </a:r>
            <a:r>
              <a:rPr lang="uk-UA" sz="2000" dirty="0" smtClean="0"/>
              <a:t>3: </a:t>
            </a:r>
            <a:r>
              <a:rPr lang="uk-UA" sz="2000" dirty="0"/>
              <a:t>намисто не влізе в рюкзак, отже </a:t>
            </a:r>
            <a:r>
              <a:rPr lang="ru-RU" sz="2000" dirty="0" err="1"/>
              <a:t>вартість</a:t>
            </a:r>
            <a:r>
              <a:rPr lang="ru-RU" sz="2000" dirty="0"/>
              <a:t> того </a:t>
            </a:r>
            <a:r>
              <a:rPr lang="ru-RU" sz="2000" dirty="0" err="1"/>
              <a:t>що</a:t>
            </a:r>
            <a:r>
              <a:rPr lang="ru-RU" sz="2000" dirty="0"/>
              <a:t> ми </a:t>
            </a:r>
            <a:r>
              <a:rPr lang="ru-RU" sz="2000" dirty="0" err="1"/>
              <a:t>можемо</a:t>
            </a:r>
            <a:r>
              <a:rPr lang="ru-RU" sz="2000" dirty="0"/>
              <a:t> </a:t>
            </a:r>
            <a:r>
              <a:rPr lang="ru-RU" sz="2000" dirty="0" err="1"/>
              <a:t>винести</a:t>
            </a:r>
            <a:r>
              <a:rPr lang="ru-RU" sz="2000" dirty="0"/>
              <a:t> </a:t>
            </a:r>
            <a:r>
              <a:rPr lang="ru-RU" sz="2000" dirty="0" err="1"/>
              <a:t>дорівнює</a:t>
            </a:r>
            <a:r>
              <a:rPr lang="ru-RU" sz="2000" dirty="0"/>
              <a:t> 0.</a:t>
            </a:r>
          </a:p>
          <a:p>
            <a:r>
              <a:rPr lang="uk-UA" sz="2000" dirty="0" smtClean="0"/>
              <a:t>         Рюкзак </a:t>
            </a:r>
            <a:r>
              <a:rPr lang="uk-UA" sz="2000" dirty="0"/>
              <a:t>розміром </a:t>
            </a:r>
            <a:r>
              <a:rPr lang="uk-UA" sz="2000" dirty="0" smtClean="0"/>
              <a:t>4: вага намиста 4 і розмір рюкзака 4. Отже кладемо намисто в великий рюкзак і втікаємо.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32" y="1026695"/>
            <a:ext cx="10637695" cy="128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22694" y="2630904"/>
            <a:ext cx="11272001" cy="3497179"/>
          </a:xfrm>
        </p:spPr>
        <p:txBody>
          <a:bodyPr>
            <a:normAutofit/>
          </a:bodyPr>
          <a:lstStyle/>
          <a:p>
            <a:r>
              <a:rPr lang="uk-UA" sz="2000" dirty="0" smtClean="0"/>
              <a:t>         </a:t>
            </a:r>
            <a:r>
              <a:rPr lang="uk-UA" sz="2000" dirty="0" err="1" smtClean="0"/>
              <a:t>Додамо</a:t>
            </a:r>
            <a:r>
              <a:rPr lang="uk-UA" sz="2000" dirty="0" smtClean="0"/>
              <a:t> ще одну річ, яка </a:t>
            </a:r>
            <a:r>
              <a:rPr lang="uk-UA" sz="2000" dirty="0" err="1" smtClean="0"/>
              <a:t>потенціально</a:t>
            </a:r>
            <a:r>
              <a:rPr lang="uk-UA" sz="2000" dirty="0" smtClean="0"/>
              <a:t> попадає в наш рюкзак. Те що пораховано ми не чіпаємо.</a:t>
            </a:r>
          </a:p>
          <a:p>
            <a:r>
              <a:rPr lang="uk-UA" sz="2000" dirty="0" smtClean="0"/>
              <a:t>         Додалось ще кільце. Робимо підрахунки  для другого ряду:</a:t>
            </a:r>
          </a:p>
          <a:p>
            <a:r>
              <a:rPr lang="uk-UA" sz="2000" dirty="0"/>
              <a:t> </a:t>
            </a:r>
            <a:r>
              <a:rPr lang="uk-UA" sz="2000" dirty="0" smtClean="0"/>
              <a:t>        Рюкзак розміром 1: у нас додалось кільце і його розмір якраз дорівнює розміру самого маленького рюкзака. Але у нас є ще намисто, ми вже перевірили що воно не влізає, отже кладемо тільки кільце.</a:t>
            </a:r>
          </a:p>
          <a:p>
            <a:r>
              <a:rPr lang="uk-UA" sz="2000" dirty="0"/>
              <a:t> </a:t>
            </a:r>
            <a:r>
              <a:rPr lang="uk-UA" sz="2000" dirty="0" smtClean="0"/>
              <a:t>        Рюкзак розміром 2: те саме що і для розміру 1, кладемо тільки кільце.</a:t>
            </a:r>
          </a:p>
          <a:p>
            <a:r>
              <a:rPr lang="uk-UA" sz="2000" dirty="0"/>
              <a:t> </a:t>
            </a:r>
            <a:r>
              <a:rPr lang="uk-UA" sz="2000" dirty="0" smtClean="0"/>
              <a:t>        </a:t>
            </a:r>
            <a:r>
              <a:rPr lang="uk-UA" sz="2000" dirty="0"/>
              <a:t>Рюкзак розміром </a:t>
            </a:r>
            <a:r>
              <a:rPr lang="uk-UA" sz="2000" dirty="0" smtClean="0"/>
              <a:t>3: </a:t>
            </a:r>
            <a:r>
              <a:rPr lang="uk-UA" sz="2000" dirty="0"/>
              <a:t>те саме що і для розміру 1, кладемо тільки кільце</a:t>
            </a:r>
            <a:r>
              <a:rPr lang="uk-UA" sz="2000" dirty="0" smtClean="0"/>
              <a:t>.</a:t>
            </a:r>
          </a:p>
          <a:p>
            <a:r>
              <a:rPr lang="uk-UA" sz="2000" dirty="0"/>
              <a:t> </a:t>
            </a:r>
            <a:r>
              <a:rPr lang="uk-UA" sz="2000" dirty="0" smtClean="0"/>
              <a:t>        Рюкзак розміром 4: тут маємо вибір, або покласти тільки одне маленьке кільце, або взяти намисто, яке важче, але і коштує більше. Забуваємо про кільце і вертаємося за намистом.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06" y="529389"/>
            <a:ext cx="10467976" cy="180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8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11451" y="2683042"/>
            <a:ext cx="10790738" cy="3811588"/>
          </a:xfrm>
        </p:spPr>
        <p:txBody>
          <a:bodyPr>
            <a:normAutofit/>
          </a:bodyPr>
          <a:lstStyle/>
          <a:p>
            <a:r>
              <a:rPr lang="uk-UA" dirty="0" smtClean="0"/>
              <a:t>         </a:t>
            </a:r>
            <a:r>
              <a:rPr lang="uk-UA" sz="2000" dirty="0" smtClean="0"/>
              <a:t>Додаємо третій ряд. </a:t>
            </a:r>
            <a:endParaRPr lang="uk-UA" sz="2000" dirty="0"/>
          </a:p>
          <a:p>
            <a:r>
              <a:rPr lang="uk-UA" sz="2000" dirty="0" smtClean="0"/>
              <a:t>         Рюкзак розміром 1: кільце дорожче підвіски, і підвіска не вміститься, отже беремо кільце розміром 1.</a:t>
            </a:r>
          </a:p>
          <a:p>
            <a:r>
              <a:rPr lang="uk-UA" sz="2000" dirty="0"/>
              <a:t> </a:t>
            </a:r>
            <a:r>
              <a:rPr lang="uk-UA" sz="2000" dirty="0" smtClean="0"/>
              <a:t>        Рюкзак розміром 2:  Те саме що і для розміру 1.</a:t>
            </a:r>
          </a:p>
          <a:p>
            <a:r>
              <a:rPr lang="uk-UA" sz="2000" dirty="0"/>
              <a:t> </a:t>
            </a:r>
            <a:r>
              <a:rPr lang="uk-UA" sz="2000" dirty="0" smtClean="0"/>
              <a:t>        Рюкзак розміром 3: не дивлячись на те що ми можемо взяти тут підвіску, кільце виграє її по параметрам, знову кладемо його.</a:t>
            </a:r>
          </a:p>
          <a:p>
            <a:r>
              <a:rPr lang="uk-UA" sz="2000" dirty="0"/>
              <a:t> </a:t>
            </a:r>
            <a:r>
              <a:rPr lang="uk-UA" sz="2000" dirty="0" smtClean="0"/>
              <a:t>        Рюкзак розміром 4: бачимо що кільце і підвіска разом коштують на 500 доларів більше намиста і при цьому так само вміститься в рюкзак. Отже ми візьмемо і кільце і підвіску вартістю 4500 і вагою якраз 4 одиниці.</a:t>
            </a:r>
          </a:p>
          <a:p>
            <a:r>
              <a:rPr lang="uk-UA" sz="2000" dirty="0"/>
              <a:t> </a:t>
            </a:r>
            <a:r>
              <a:rPr lang="uk-UA" sz="2000" dirty="0" smtClean="0"/>
              <a:t>        В правому нижньому кутку маємо правильний результат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961" y="387017"/>
            <a:ext cx="9417718" cy="216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2032" y="434158"/>
            <a:ext cx="6568741" cy="753979"/>
          </a:xfrm>
        </p:spPr>
        <p:txBody>
          <a:bodyPr>
            <a:normAutofit/>
          </a:bodyPr>
          <a:lstStyle/>
          <a:p>
            <a:pPr algn="ctr"/>
            <a:r>
              <a:rPr lang="ru-RU" sz="4000" dirty="0" err="1" smtClean="0"/>
              <a:t>Варіанти</a:t>
            </a:r>
            <a:r>
              <a:rPr lang="ru-RU" sz="4000" dirty="0" smtClean="0"/>
              <a:t> </a:t>
            </a:r>
            <a:r>
              <a:rPr lang="ru-RU" sz="4000" dirty="0" err="1" smtClean="0"/>
              <a:t>задачі</a:t>
            </a:r>
            <a:r>
              <a:rPr lang="ru-RU" sz="4000" dirty="0" smtClean="0"/>
              <a:t> про рюкзак</a:t>
            </a:r>
            <a:endParaRPr lang="ru-RU" sz="40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3425" y="1360444"/>
            <a:ext cx="11245956" cy="522323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Рюкзак </a:t>
            </a:r>
            <a:r>
              <a:rPr lang="uk-UA" sz="2000" dirty="0" smtClean="0"/>
              <a:t>0-1: не </a:t>
            </a:r>
            <a:r>
              <a:rPr lang="uk-UA" sz="2000" dirty="0"/>
              <a:t>більше одного екземпляра кожного предмета. </a:t>
            </a:r>
            <a:endParaRPr lang="uk-U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Обмежений рюкзак</a:t>
            </a:r>
            <a:r>
              <a:rPr lang="en-US" sz="2000" dirty="0" smtClean="0"/>
              <a:t>: </a:t>
            </a:r>
            <a:r>
              <a:rPr lang="uk-UA" sz="2000" dirty="0"/>
              <a:t>не більше заданої кількості екземплярів кожного предмета. </a:t>
            </a:r>
            <a:endParaRPr lang="uk-U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Необмежений рюкзак</a:t>
            </a:r>
            <a:r>
              <a:rPr lang="en-US" sz="2000" dirty="0" smtClean="0"/>
              <a:t>: </a:t>
            </a:r>
            <a:r>
              <a:rPr lang="uk-UA" sz="2000" dirty="0"/>
              <a:t>довільна кількість екземплярів кожного предмета. </a:t>
            </a:r>
            <a:endParaRPr lang="uk-U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Рюкзак </a:t>
            </a:r>
            <a:r>
              <a:rPr lang="uk-UA" sz="2000" dirty="0"/>
              <a:t>з </a:t>
            </a:r>
            <a:r>
              <a:rPr lang="uk-UA" sz="2000" dirty="0" err="1" smtClean="0"/>
              <a:t>мультивибором</a:t>
            </a:r>
            <a:r>
              <a:rPr lang="en-US" sz="2000" dirty="0" smtClean="0"/>
              <a:t>: </a:t>
            </a:r>
            <a:r>
              <a:rPr lang="uk-UA" sz="2000" dirty="0"/>
              <a:t>предмети поділені на групи, і з кожної групи потрібно вибрати лише один предмет. </a:t>
            </a:r>
            <a:endParaRPr lang="uk-U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Множинний рюкзак</a:t>
            </a:r>
            <a:r>
              <a:rPr lang="en-US" sz="2000" dirty="0" smtClean="0"/>
              <a:t>: </a:t>
            </a:r>
            <a:r>
              <a:rPr lang="uk-UA" sz="2000" dirty="0"/>
              <a:t>є кілька рюкзаків, кожен зі своєю максимальною вагою. Кожен предмет можна покласти у будь-який рюкзак або залишити. </a:t>
            </a:r>
            <a:endParaRPr lang="uk-U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Багатовимірний рюкзак</a:t>
            </a:r>
            <a:r>
              <a:rPr lang="en-US" sz="2000" dirty="0" smtClean="0"/>
              <a:t>: </a:t>
            </a:r>
            <a:r>
              <a:rPr lang="uk-UA" sz="2000" dirty="0"/>
              <a:t>замість ваги дано кілька різних ресурсів (наприклад, вага, обсяг і час укладання). Кожен предмет витрачає задану кількість кожного ресурсу. Треба вибрати підмножина предметів те щоб загальні витрати кожного ресурсу не перевищували максимуму з цього ресурсу, і навіть загальна цінність предметів була </a:t>
            </a:r>
            <a:r>
              <a:rPr lang="uk-UA" sz="2000" dirty="0" smtClean="0"/>
              <a:t>максимальна.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Квадратична </a:t>
            </a:r>
            <a:r>
              <a:rPr lang="uk-UA" sz="2000" dirty="0"/>
              <a:t>задача про </a:t>
            </a:r>
            <a:r>
              <a:rPr lang="uk-UA" sz="2000" dirty="0" smtClean="0"/>
              <a:t>рюкзак</a:t>
            </a:r>
            <a:r>
              <a:rPr lang="en-US" sz="2000" dirty="0" smtClean="0"/>
              <a:t>: </a:t>
            </a:r>
            <a:r>
              <a:rPr lang="uk-UA" sz="2000" dirty="0"/>
              <a:t>сумарна цінність задається невід'ємно певною квадратичною формою </a:t>
            </a:r>
            <a:r>
              <a:rPr lang="uk-UA" sz="2000" dirty="0" smtClean="0"/>
              <a:t>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3447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7333</TotalTime>
  <Words>631</Words>
  <Application>Microsoft Office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CentSchbkCyrill BT</vt:lpstr>
      <vt:lpstr>inherit</vt:lpstr>
      <vt:lpstr>Times New Roman</vt:lpstr>
      <vt:lpstr>Тема Office</vt:lpstr>
      <vt:lpstr>Задача про рюкзак</vt:lpstr>
      <vt:lpstr>Презентация PowerPoint</vt:lpstr>
      <vt:lpstr>Застосування</vt:lpstr>
      <vt:lpstr>Приклад</vt:lpstr>
      <vt:lpstr>Презентация PowerPoint</vt:lpstr>
      <vt:lpstr>Презентация PowerPoint</vt:lpstr>
      <vt:lpstr>Презентация PowerPoint</vt:lpstr>
      <vt:lpstr>Презентация PowerPoint</vt:lpstr>
      <vt:lpstr>Варіанти задачі про рюкзак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про рюкзак</dc:title>
  <dc:creator>Пользователь</dc:creator>
  <cp:lastModifiedBy>Пользователь</cp:lastModifiedBy>
  <cp:revision>14</cp:revision>
  <dcterms:created xsi:type="dcterms:W3CDTF">2021-10-06T17:09:01Z</dcterms:created>
  <dcterms:modified xsi:type="dcterms:W3CDTF">2021-12-30T16:45:41Z</dcterms:modified>
</cp:coreProperties>
</file>