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8" r:id="rId5"/>
    <p:sldId id="266" r:id="rId6"/>
    <p:sldId id="267" r:id="rId7"/>
    <p:sldId id="259" r:id="rId8"/>
    <p:sldId id="260" r:id="rId9"/>
    <p:sldId id="269"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BE97EA-7C05-7D4B-9E63-73CC9433CD93}" v="7" dt="2023-10-16T00:28:0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19"/>
    <p:restoredTop sz="96327"/>
  </p:normalViewPr>
  <p:slideViewPr>
    <p:cSldViewPr snapToGrid="0">
      <p:cViewPr>
        <p:scale>
          <a:sx n="95" d="100"/>
          <a:sy n="95" d="100"/>
        </p:scale>
        <p:origin x="-2000" y="135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lent, Olexis" userId="8182ab1c-23d0-43f8-bdb3-e5ec1d246786" providerId="ADAL" clId="{F7BE97EA-7C05-7D4B-9E63-73CC9433CD93}"/>
    <pc:docChg chg="undo custSel addSld modSld">
      <pc:chgData name="Tallent, Olexis" userId="8182ab1c-23d0-43f8-bdb3-e5ec1d246786" providerId="ADAL" clId="{F7BE97EA-7C05-7D4B-9E63-73CC9433CD93}" dt="2023-10-16T00:39:28.953" v="6650" actId="20577"/>
      <pc:docMkLst>
        <pc:docMk/>
      </pc:docMkLst>
      <pc:sldChg chg="addSp delSp modSp mod">
        <pc:chgData name="Tallent, Olexis" userId="8182ab1c-23d0-43f8-bdb3-e5ec1d246786" providerId="ADAL" clId="{F7BE97EA-7C05-7D4B-9E63-73CC9433CD93}" dt="2023-10-16T00:15:02.374" v="5051" actId="113"/>
        <pc:sldMkLst>
          <pc:docMk/>
          <pc:sldMk cId="3443947074" sldId="258"/>
        </pc:sldMkLst>
        <pc:spChg chg="mod">
          <ac:chgData name="Tallent, Olexis" userId="8182ab1c-23d0-43f8-bdb3-e5ec1d246786" providerId="ADAL" clId="{F7BE97EA-7C05-7D4B-9E63-73CC9433CD93}" dt="2023-10-16T00:11:21.594" v="5034" actId="26606"/>
          <ac:spMkLst>
            <pc:docMk/>
            <pc:sldMk cId="3443947074" sldId="258"/>
            <ac:spMk id="2" creationId="{9F989B8A-E1A6-DDA8-622E-CC1AF9DB7675}"/>
          </ac:spMkLst>
        </pc:spChg>
        <pc:spChg chg="add del mod">
          <ac:chgData name="Tallent, Olexis" userId="8182ab1c-23d0-43f8-bdb3-e5ec1d246786" providerId="ADAL" clId="{F7BE97EA-7C05-7D4B-9E63-73CC9433CD93}" dt="2023-10-16T00:11:30.509" v="5037"/>
          <ac:spMkLst>
            <pc:docMk/>
            <pc:sldMk cId="3443947074" sldId="258"/>
            <ac:spMk id="8" creationId="{E5FECAE4-0013-05E2-D022-EF6C5502B04B}"/>
          </ac:spMkLst>
        </pc:spChg>
        <pc:spChg chg="mod ord">
          <ac:chgData name="Tallent, Olexis" userId="8182ab1c-23d0-43f8-bdb3-e5ec1d246786" providerId="ADAL" clId="{F7BE97EA-7C05-7D4B-9E63-73CC9433CD93}" dt="2023-10-16T00:15:02.374" v="5051" actId="113"/>
          <ac:spMkLst>
            <pc:docMk/>
            <pc:sldMk cId="3443947074" sldId="258"/>
            <ac:spMk id="9" creationId="{1F9E35AD-2AF3-E359-3A3F-AAA733468FA1}"/>
          </ac:spMkLst>
        </pc:spChg>
        <pc:spChg chg="add del">
          <ac:chgData name="Tallent, Olexis" userId="8182ab1c-23d0-43f8-bdb3-e5ec1d246786" providerId="ADAL" clId="{F7BE97EA-7C05-7D4B-9E63-73CC9433CD93}" dt="2023-10-16T00:11:21.594" v="5034" actId="26606"/>
          <ac:spMkLst>
            <pc:docMk/>
            <pc:sldMk cId="3443947074" sldId="258"/>
            <ac:spMk id="32" creationId="{8492A138-EC4F-4F03-B497-EBDF2443FC09}"/>
          </ac:spMkLst>
        </pc:spChg>
        <pc:spChg chg="add del">
          <ac:chgData name="Tallent, Olexis" userId="8182ab1c-23d0-43f8-bdb3-e5ec1d246786" providerId="ADAL" clId="{F7BE97EA-7C05-7D4B-9E63-73CC9433CD93}" dt="2023-10-16T00:11:21.568" v="5033" actId="26606"/>
          <ac:spMkLst>
            <pc:docMk/>
            <pc:sldMk cId="3443947074" sldId="258"/>
            <ac:spMk id="37" creationId="{A8582592-4A01-43BC-A8AF-8ED1AB34A717}"/>
          </ac:spMkLst>
        </pc:spChg>
        <pc:spChg chg="add">
          <ac:chgData name="Tallent, Olexis" userId="8182ab1c-23d0-43f8-bdb3-e5ec1d246786" providerId="ADAL" clId="{F7BE97EA-7C05-7D4B-9E63-73CC9433CD93}" dt="2023-10-16T00:11:21.594" v="5034" actId="26606"/>
          <ac:spMkLst>
            <pc:docMk/>
            <pc:sldMk cId="3443947074" sldId="258"/>
            <ac:spMk id="39" creationId="{0B7D5331-B093-4784-99E0-88AFBACF6313}"/>
          </ac:spMkLst>
        </pc:spChg>
        <pc:spChg chg="add">
          <ac:chgData name="Tallent, Olexis" userId="8182ab1c-23d0-43f8-bdb3-e5ec1d246786" providerId="ADAL" clId="{F7BE97EA-7C05-7D4B-9E63-73CC9433CD93}" dt="2023-10-16T00:11:21.594" v="5034" actId="26606"/>
          <ac:spMkLst>
            <pc:docMk/>
            <pc:sldMk cId="3443947074" sldId="258"/>
            <ac:spMk id="40" creationId="{F87C20A0-BD08-4315-BE42-56F2B41F8FED}"/>
          </ac:spMkLst>
        </pc:spChg>
        <pc:picChg chg="mod">
          <ac:chgData name="Tallent, Olexis" userId="8182ab1c-23d0-43f8-bdb3-e5ec1d246786" providerId="ADAL" clId="{F7BE97EA-7C05-7D4B-9E63-73CC9433CD93}" dt="2023-10-16T00:11:21.594" v="5034" actId="26606"/>
          <ac:picMkLst>
            <pc:docMk/>
            <pc:sldMk cId="3443947074" sldId="258"/>
            <ac:picMk id="5" creationId="{5D8013E6-9BE7-8CAB-8913-C812FF81D2B6}"/>
          </ac:picMkLst>
        </pc:picChg>
        <pc:picChg chg="add del mod">
          <ac:chgData name="Tallent, Olexis" userId="8182ab1c-23d0-43f8-bdb3-e5ec1d246786" providerId="ADAL" clId="{F7BE97EA-7C05-7D4B-9E63-73CC9433CD93}" dt="2023-10-15T00:10:06.541" v="760" actId="478"/>
          <ac:picMkLst>
            <pc:docMk/>
            <pc:sldMk cId="3443947074" sldId="258"/>
            <ac:picMk id="7" creationId="{AAC857B5-A77D-9D9B-A18C-9BBE1F5F1810}"/>
          </ac:picMkLst>
        </pc:picChg>
      </pc:sldChg>
      <pc:sldChg chg="modSp mod">
        <pc:chgData name="Tallent, Olexis" userId="8182ab1c-23d0-43f8-bdb3-e5ec1d246786" providerId="ADAL" clId="{F7BE97EA-7C05-7D4B-9E63-73CC9433CD93}" dt="2023-10-16T00:16:57.439" v="5156" actId="20577"/>
        <pc:sldMkLst>
          <pc:docMk/>
          <pc:sldMk cId="202770498" sldId="259"/>
        </pc:sldMkLst>
        <pc:spChg chg="mod">
          <ac:chgData name="Tallent, Olexis" userId="8182ab1c-23d0-43f8-bdb3-e5ec1d246786" providerId="ADAL" clId="{F7BE97EA-7C05-7D4B-9E63-73CC9433CD93}" dt="2023-10-16T00:16:41.679" v="5131" actId="20577"/>
          <ac:spMkLst>
            <pc:docMk/>
            <pc:sldMk cId="202770498" sldId="259"/>
            <ac:spMk id="6" creationId="{EDEC7838-2774-85E7-F7A9-5A2108166822}"/>
          </ac:spMkLst>
        </pc:spChg>
        <pc:spChg chg="mod">
          <ac:chgData name="Tallent, Olexis" userId="8182ab1c-23d0-43f8-bdb3-e5ec1d246786" providerId="ADAL" clId="{F7BE97EA-7C05-7D4B-9E63-73CC9433CD93}" dt="2023-10-16T00:16:57.439" v="5156" actId="20577"/>
          <ac:spMkLst>
            <pc:docMk/>
            <pc:sldMk cId="202770498" sldId="259"/>
            <ac:spMk id="23" creationId="{9E042494-EA0D-5143-22EB-4F3639579C9E}"/>
          </ac:spMkLst>
        </pc:spChg>
      </pc:sldChg>
      <pc:sldChg chg="addSp delSp modSp mod setBg">
        <pc:chgData name="Tallent, Olexis" userId="8182ab1c-23d0-43f8-bdb3-e5ec1d246786" providerId="ADAL" clId="{F7BE97EA-7C05-7D4B-9E63-73CC9433CD93}" dt="2023-10-16T00:34:29.140" v="6224" actId="20577"/>
        <pc:sldMkLst>
          <pc:docMk/>
          <pc:sldMk cId="1274723520" sldId="260"/>
        </pc:sldMkLst>
        <pc:spChg chg="mod">
          <ac:chgData name="Tallent, Olexis" userId="8182ab1c-23d0-43f8-bdb3-e5ec1d246786" providerId="ADAL" clId="{F7BE97EA-7C05-7D4B-9E63-73CC9433CD93}" dt="2023-10-16T00:23:55.760" v="5229" actId="27636"/>
          <ac:spMkLst>
            <pc:docMk/>
            <pc:sldMk cId="1274723520" sldId="260"/>
            <ac:spMk id="2" creationId="{9F989B8A-E1A6-DDA8-622E-CC1AF9DB7675}"/>
          </ac:spMkLst>
        </pc:spChg>
        <pc:spChg chg="del mod">
          <ac:chgData name="Tallent, Olexis" userId="8182ab1c-23d0-43f8-bdb3-e5ec1d246786" providerId="ADAL" clId="{F7BE97EA-7C05-7D4B-9E63-73CC9433CD93}" dt="2023-10-16T00:17:25.444" v="5159" actId="478"/>
          <ac:spMkLst>
            <pc:docMk/>
            <pc:sldMk cId="1274723520" sldId="260"/>
            <ac:spMk id="3" creationId="{F7205E8C-2E3B-7075-65FF-BEDD2E3F416B}"/>
          </ac:spMkLst>
        </pc:spChg>
        <pc:spChg chg="mod ord">
          <ac:chgData name="Tallent, Olexis" userId="8182ab1c-23d0-43f8-bdb3-e5ec1d246786" providerId="ADAL" clId="{F7BE97EA-7C05-7D4B-9E63-73CC9433CD93}" dt="2023-10-16T00:20:27.452" v="5185" actId="26606"/>
          <ac:spMkLst>
            <pc:docMk/>
            <pc:sldMk cId="1274723520" sldId="260"/>
            <ac:spMk id="4" creationId="{7A40D866-FEE3-6458-F589-891CE18FA1DB}"/>
          </ac:spMkLst>
        </pc:spChg>
        <pc:spChg chg="add del mod">
          <ac:chgData name="Tallent, Olexis" userId="8182ab1c-23d0-43f8-bdb3-e5ec1d246786" providerId="ADAL" clId="{F7BE97EA-7C05-7D4B-9E63-73CC9433CD93}" dt="2023-10-16T00:17:32.456" v="5181" actId="478"/>
          <ac:spMkLst>
            <pc:docMk/>
            <pc:sldMk cId="1274723520" sldId="260"/>
            <ac:spMk id="6" creationId="{95AEC419-ED5C-4679-0C19-33DBE114D98D}"/>
          </ac:spMkLst>
        </pc:spChg>
        <pc:spChg chg="add del mod">
          <ac:chgData name="Tallent, Olexis" userId="8182ab1c-23d0-43f8-bdb3-e5ec1d246786" providerId="ADAL" clId="{F7BE97EA-7C05-7D4B-9E63-73CC9433CD93}" dt="2023-10-16T00:17:33.681" v="5182" actId="478"/>
          <ac:spMkLst>
            <pc:docMk/>
            <pc:sldMk cId="1274723520" sldId="260"/>
            <ac:spMk id="8" creationId="{18A6CE69-9422-5E35-E940-06B78CFD9F59}"/>
          </ac:spMkLst>
        </pc:spChg>
        <pc:spChg chg="add del mod">
          <ac:chgData name="Tallent, Olexis" userId="8182ab1c-23d0-43f8-bdb3-e5ec1d246786" providerId="ADAL" clId="{F7BE97EA-7C05-7D4B-9E63-73CC9433CD93}" dt="2023-10-16T00:24:01.452" v="5239"/>
          <ac:spMkLst>
            <pc:docMk/>
            <pc:sldMk cId="1274723520" sldId="260"/>
            <ac:spMk id="11" creationId="{29964B5C-EDF1-5FDF-1F7E-8B8D423EAE40}"/>
          </ac:spMkLst>
        </pc:spChg>
        <pc:spChg chg="add del mod">
          <ac:chgData name="Tallent, Olexis" userId="8182ab1c-23d0-43f8-bdb3-e5ec1d246786" providerId="ADAL" clId="{F7BE97EA-7C05-7D4B-9E63-73CC9433CD93}" dt="2023-10-16T00:29:09.204" v="5580" actId="478"/>
          <ac:spMkLst>
            <pc:docMk/>
            <pc:sldMk cId="1274723520" sldId="260"/>
            <ac:spMk id="12" creationId="{416DA3A3-B50E-EA18-A3E9-EF8BE9FE75B1}"/>
          </ac:spMkLst>
        </pc:spChg>
        <pc:spChg chg="add mod">
          <ac:chgData name="Tallent, Olexis" userId="8182ab1c-23d0-43f8-bdb3-e5ec1d246786" providerId="ADAL" clId="{F7BE97EA-7C05-7D4B-9E63-73CC9433CD93}" dt="2023-10-16T00:34:29.140" v="6224" actId="20577"/>
          <ac:spMkLst>
            <pc:docMk/>
            <pc:sldMk cId="1274723520" sldId="260"/>
            <ac:spMk id="13" creationId="{5B4F646F-69CC-970A-23A9-36002134F8CE}"/>
          </ac:spMkLst>
        </pc:spChg>
        <pc:spChg chg="add">
          <ac:chgData name="Tallent, Olexis" userId="8182ab1c-23d0-43f8-bdb3-e5ec1d246786" providerId="ADAL" clId="{F7BE97EA-7C05-7D4B-9E63-73CC9433CD93}" dt="2023-10-16T00:20:27.452" v="5185" actId="26606"/>
          <ac:spMkLst>
            <pc:docMk/>
            <pc:sldMk cId="1274723520" sldId="260"/>
            <ac:spMk id="17" creationId="{70BE0118-665B-49AC-8ED9-B29C009CED13}"/>
          </ac:spMkLst>
        </pc:spChg>
        <pc:spChg chg="add">
          <ac:chgData name="Tallent, Olexis" userId="8182ab1c-23d0-43f8-bdb3-e5ec1d246786" providerId="ADAL" clId="{F7BE97EA-7C05-7D4B-9E63-73CC9433CD93}" dt="2023-10-16T00:20:27.452" v="5185" actId="26606"/>
          <ac:spMkLst>
            <pc:docMk/>
            <pc:sldMk cId="1274723520" sldId="260"/>
            <ac:spMk id="19" creationId="{DB8E4593-3024-4A7B-92FB-8114D72E5751}"/>
          </ac:spMkLst>
        </pc:spChg>
        <pc:spChg chg="add">
          <ac:chgData name="Tallent, Olexis" userId="8182ab1c-23d0-43f8-bdb3-e5ec1d246786" providerId="ADAL" clId="{F7BE97EA-7C05-7D4B-9E63-73CC9433CD93}" dt="2023-10-16T00:20:27.452" v="5185" actId="26606"/>
          <ac:spMkLst>
            <pc:docMk/>
            <pc:sldMk cId="1274723520" sldId="260"/>
            <ac:spMk id="21" creationId="{F72029E6-113E-4A42-8D29-4B796B39B9C5}"/>
          </ac:spMkLst>
        </pc:spChg>
        <pc:spChg chg="add">
          <ac:chgData name="Tallent, Olexis" userId="8182ab1c-23d0-43f8-bdb3-e5ec1d246786" providerId="ADAL" clId="{F7BE97EA-7C05-7D4B-9E63-73CC9433CD93}" dt="2023-10-16T00:20:27.452" v="5185" actId="26606"/>
          <ac:spMkLst>
            <pc:docMk/>
            <pc:sldMk cId="1274723520" sldId="260"/>
            <ac:spMk id="23" creationId="{FBAE6AE5-2B20-46E6-B338-A385BFF09F86}"/>
          </ac:spMkLst>
        </pc:spChg>
        <pc:spChg chg="add">
          <ac:chgData name="Tallent, Olexis" userId="8182ab1c-23d0-43f8-bdb3-e5ec1d246786" providerId="ADAL" clId="{F7BE97EA-7C05-7D4B-9E63-73CC9433CD93}" dt="2023-10-16T00:20:27.452" v="5185" actId="26606"/>
          <ac:spMkLst>
            <pc:docMk/>
            <pc:sldMk cId="1274723520" sldId="260"/>
            <ac:spMk id="25" creationId="{4555B12C-E2CF-448D-918F-96D0958DC632}"/>
          </ac:spMkLst>
        </pc:spChg>
        <pc:spChg chg="add">
          <ac:chgData name="Tallent, Olexis" userId="8182ab1c-23d0-43f8-bdb3-e5ec1d246786" providerId="ADAL" clId="{F7BE97EA-7C05-7D4B-9E63-73CC9433CD93}" dt="2023-10-16T00:20:27.452" v="5185" actId="26606"/>
          <ac:spMkLst>
            <pc:docMk/>
            <pc:sldMk cId="1274723520" sldId="260"/>
            <ac:spMk id="27" creationId="{81DCCE50-5BF6-42F8-A562-F8C543ADF39C}"/>
          </ac:spMkLst>
        </pc:spChg>
        <pc:spChg chg="add">
          <ac:chgData name="Tallent, Olexis" userId="8182ab1c-23d0-43f8-bdb3-e5ec1d246786" providerId="ADAL" clId="{F7BE97EA-7C05-7D4B-9E63-73CC9433CD93}" dt="2023-10-16T00:20:27.452" v="5185" actId="26606"/>
          <ac:spMkLst>
            <pc:docMk/>
            <pc:sldMk cId="1274723520" sldId="260"/>
            <ac:spMk id="29" creationId="{D78A776B-E301-4D5C-A1B5-A17C1BE181F6}"/>
          </ac:spMkLst>
        </pc:spChg>
        <pc:spChg chg="add">
          <ac:chgData name="Tallent, Olexis" userId="8182ab1c-23d0-43f8-bdb3-e5ec1d246786" providerId="ADAL" clId="{F7BE97EA-7C05-7D4B-9E63-73CC9433CD93}" dt="2023-10-16T00:20:27.452" v="5185" actId="26606"/>
          <ac:spMkLst>
            <pc:docMk/>
            <pc:sldMk cId="1274723520" sldId="260"/>
            <ac:spMk id="31" creationId="{0DDFA573-E787-440F-8A24-6F6D3D5498A2}"/>
          </ac:spMkLst>
        </pc:spChg>
        <pc:picChg chg="add mod">
          <ac:chgData name="Tallent, Olexis" userId="8182ab1c-23d0-43f8-bdb3-e5ec1d246786" providerId="ADAL" clId="{F7BE97EA-7C05-7D4B-9E63-73CC9433CD93}" dt="2023-10-16T00:23:21.191" v="5224" actId="1076"/>
          <ac:picMkLst>
            <pc:docMk/>
            <pc:sldMk cId="1274723520" sldId="260"/>
            <ac:picMk id="10" creationId="{8C892B2E-782E-D446-BCD9-15E7725D18FA}"/>
          </ac:picMkLst>
        </pc:picChg>
        <pc:picChg chg="add">
          <ac:chgData name="Tallent, Olexis" userId="8182ab1c-23d0-43f8-bdb3-e5ec1d246786" providerId="ADAL" clId="{F7BE97EA-7C05-7D4B-9E63-73CC9433CD93}" dt="2023-10-16T00:20:27.452" v="5185" actId="26606"/>
          <ac:picMkLst>
            <pc:docMk/>
            <pc:sldMk cId="1274723520" sldId="260"/>
            <ac:picMk id="15" creationId="{576E8DBD-6DBD-4FCB-8FE8-8F0425C0B67E}"/>
          </ac:picMkLst>
        </pc:picChg>
      </pc:sldChg>
      <pc:sldChg chg="addSp delSp modSp mod">
        <pc:chgData name="Tallent, Olexis" userId="8182ab1c-23d0-43f8-bdb3-e5ec1d246786" providerId="ADAL" clId="{F7BE97EA-7C05-7D4B-9E63-73CC9433CD93}" dt="2023-10-16T00:10:26.997" v="5025" actId="20577"/>
        <pc:sldMkLst>
          <pc:docMk/>
          <pc:sldMk cId="3831901360" sldId="263"/>
        </pc:sldMkLst>
        <pc:spChg chg="mod">
          <ac:chgData name="Tallent, Olexis" userId="8182ab1c-23d0-43f8-bdb3-e5ec1d246786" providerId="ADAL" clId="{F7BE97EA-7C05-7D4B-9E63-73CC9433CD93}" dt="2023-10-15T00:11:39.042" v="786" actId="1076"/>
          <ac:spMkLst>
            <pc:docMk/>
            <pc:sldMk cId="3831901360" sldId="263"/>
            <ac:spMk id="2" creationId="{C276421E-FC75-12D1-9281-794CC0156527}"/>
          </ac:spMkLst>
        </pc:spChg>
        <pc:spChg chg="mod">
          <ac:chgData name="Tallent, Olexis" userId="8182ab1c-23d0-43f8-bdb3-e5ec1d246786" providerId="ADAL" clId="{F7BE97EA-7C05-7D4B-9E63-73CC9433CD93}" dt="2023-10-16T00:10:26.997" v="5025" actId="20577"/>
          <ac:spMkLst>
            <pc:docMk/>
            <pc:sldMk cId="3831901360" sldId="263"/>
            <ac:spMk id="6" creationId="{9D02BD34-B0A1-0656-7367-2F8CC97F1599}"/>
          </ac:spMkLst>
        </pc:spChg>
        <pc:spChg chg="add del mod">
          <ac:chgData name="Tallent, Olexis" userId="8182ab1c-23d0-43f8-bdb3-e5ec1d246786" providerId="ADAL" clId="{F7BE97EA-7C05-7D4B-9E63-73CC9433CD93}" dt="2023-10-15T00:11:56.049" v="790"/>
          <ac:spMkLst>
            <pc:docMk/>
            <pc:sldMk cId="3831901360" sldId="263"/>
            <ac:spMk id="13" creationId="{4AB613FC-C68D-5C98-26A2-07DB1D9EFAFB}"/>
          </ac:spMkLst>
        </pc:spChg>
      </pc:sldChg>
      <pc:sldChg chg="modSp mod">
        <pc:chgData name="Tallent, Olexis" userId="8182ab1c-23d0-43f8-bdb3-e5ec1d246786" providerId="ADAL" clId="{F7BE97EA-7C05-7D4B-9E63-73CC9433CD93}" dt="2023-10-15T00:11:57.112" v="791"/>
        <pc:sldMkLst>
          <pc:docMk/>
          <pc:sldMk cId="4060375085" sldId="264"/>
        </pc:sldMkLst>
        <pc:spChg chg="mod">
          <ac:chgData name="Tallent, Olexis" userId="8182ab1c-23d0-43f8-bdb3-e5ec1d246786" providerId="ADAL" clId="{F7BE97EA-7C05-7D4B-9E63-73CC9433CD93}" dt="2023-10-15T00:11:57.112" v="791"/>
          <ac:spMkLst>
            <pc:docMk/>
            <pc:sldMk cId="4060375085" sldId="264"/>
            <ac:spMk id="2" creationId="{C276421E-FC75-12D1-9281-794CC0156527}"/>
          </ac:spMkLst>
        </pc:spChg>
      </pc:sldChg>
      <pc:sldChg chg="modSp mod">
        <pc:chgData name="Tallent, Olexis" userId="8182ab1c-23d0-43f8-bdb3-e5ec1d246786" providerId="ADAL" clId="{F7BE97EA-7C05-7D4B-9E63-73CC9433CD93}" dt="2023-10-16T00:22:00.729" v="5201" actId="255"/>
        <pc:sldMkLst>
          <pc:docMk/>
          <pc:sldMk cId="3636086453" sldId="265"/>
        </pc:sldMkLst>
        <pc:spChg chg="mod">
          <ac:chgData name="Tallent, Olexis" userId="8182ab1c-23d0-43f8-bdb3-e5ec1d246786" providerId="ADAL" clId="{F7BE97EA-7C05-7D4B-9E63-73CC9433CD93}" dt="2023-10-16T00:22:00.729" v="5201" actId="255"/>
          <ac:spMkLst>
            <pc:docMk/>
            <pc:sldMk cId="3636086453" sldId="265"/>
            <ac:spMk id="3" creationId="{F7205E8C-2E3B-7075-65FF-BEDD2E3F416B}"/>
          </ac:spMkLst>
        </pc:spChg>
      </pc:sldChg>
      <pc:sldChg chg="addSp delSp modSp add mod">
        <pc:chgData name="Tallent, Olexis" userId="8182ab1c-23d0-43f8-bdb3-e5ec1d246786" providerId="ADAL" clId="{F7BE97EA-7C05-7D4B-9E63-73CC9433CD93}" dt="2023-10-16T00:14:15.161" v="5044" actId="403"/>
        <pc:sldMkLst>
          <pc:docMk/>
          <pc:sldMk cId="3949583180" sldId="266"/>
        </pc:sldMkLst>
        <pc:spChg chg="mod">
          <ac:chgData name="Tallent, Olexis" userId="8182ab1c-23d0-43f8-bdb3-e5ec1d246786" providerId="ADAL" clId="{F7BE97EA-7C05-7D4B-9E63-73CC9433CD93}" dt="2023-10-16T00:03:12.699" v="4417" actId="1076"/>
          <ac:spMkLst>
            <pc:docMk/>
            <pc:sldMk cId="3949583180" sldId="266"/>
            <ac:spMk id="2" creationId="{9F989B8A-E1A6-DDA8-622E-CC1AF9DB7675}"/>
          </ac:spMkLst>
        </pc:spChg>
        <pc:spChg chg="mod ord">
          <ac:chgData name="Tallent, Olexis" userId="8182ab1c-23d0-43f8-bdb3-e5ec1d246786" providerId="ADAL" clId="{F7BE97EA-7C05-7D4B-9E63-73CC9433CD93}" dt="2023-10-16T00:14:15.161" v="5044" actId="403"/>
          <ac:spMkLst>
            <pc:docMk/>
            <pc:sldMk cId="3949583180" sldId="266"/>
            <ac:spMk id="9" creationId="{1F9E35AD-2AF3-E359-3A3F-AAA733468FA1}"/>
          </ac:spMkLst>
        </pc:spChg>
        <pc:spChg chg="add del">
          <ac:chgData name="Tallent, Olexis" userId="8182ab1c-23d0-43f8-bdb3-e5ec1d246786" providerId="ADAL" clId="{F7BE97EA-7C05-7D4B-9E63-73CC9433CD93}" dt="2023-10-15T00:11:15.900" v="782" actId="26606"/>
          <ac:spMkLst>
            <pc:docMk/>
            <pc:sldMk cId="3949583180" sldId="266"/>
            <ac:spMk id="32" creationId="{8492A138-EC4F-4F03-B497-EBDF2443FC09}"/>
          </ac:spMkLst>
        </pc:spChg>
        <pc:spChg chg="add">
          <ac:chgData name="Tallent, Olexis" userId="8182ab1c-23d0-43f8-bdb3-e5ec1d246786" providerId="ADAL" clId="{F7BE97EA-7C05-7D4B-9E63-73CC9433CD93}" dt="2023-10-15T00:11:15.900" v="782" actId="26606"/>
          <ac:spMkLst>
            <pc:docMk/>
            <pc:sldMk cId="3949583180" sldId="266"/>
            <ac:spMk id="34" creationId="{40EBDF3C-61A6-450C-8532-9276D9A1EB04}"/>
          </ac:spMkLst>
        </pc:spChg>
        <pc:spChg chg="add del">
          <ac:chgData name="Tallent, Olexis" userId="8182ab1c-23d0-43f8-bdb3-e5ec1d246786" providerId="ADAL" clId="{F7BE97EA-7C05-7D4B-9E63-73CC9433CD93}" dt="2023-10-15T00:11:10.727" v="780" actId="26606"/>
          <ac:spMkLst>
            <pc:docMk/>
            <pc:sldMk cId="3949583180" sldId="266"/>
            <ac:spMk id="37" creationId="{3B4FA06E-48D2-4B97-8B83-EBF8C400AE6D}"/>
          </ac:spMkLst>
        </pc:spChg>
        <pc:picChg chg="del">
          <ac:chgData name="Tallent, Olexis" userId="8182ab1c-23d0-43f8-bdb3-e5ec1d246786" providerId="ADAL" clId="{F7BE97EA-7C05-7D4B-9E63-73CC9433CD93}" dt="2023-10-15T00:10:21.318" v="770" actId="478"/>
          <ac:picMkLst>
            <pc:docMk/>
            <pc:sldMk cId="3949583180" sldId="266"/>
            <ac:picMk id="5" creationId="{5D8013E6-9BE7-8CAB-8913-C812FF81D2B6}"/>
          </ac:picMkLst>
        </pc:picChg>
        <pc:picChg chg="add del mod modCrop">
          <ac:chgData name="Tallent, Olexis" userId="8182ab1c-23d0-43f8-bdb3-e5ec1d246786" providerId="ADAL" clId="{F7BE97EA-7C05-7D4B-9E63-73CC9433CD93}" dt="2023-10-15T00:11:30.110" v="785" actId="732"/>
          <ac:picMkLst>
            <pc:docMk/>
            <pc:sldMk cId="3949583180" sldId="266"/>
            <ac:picMk id="7" creationId="{AAC857B5-A77D-9D9B-A18C-9BBE1F5F1810}"/>
          </ac:picMkLst>
        </pc:picChg>
      </pc:sldChg>
      <pc:sldChg chg="modSp add mod">
        <pc:chgData name="Tallent, Olexis" userId="8182ab1c-23d0-43f8-bdb3-e5ec1d246786" providerId="ADAL" clId="{F7BE97EA-7C05-7D4B-9E63-73CC9433CD93}" dt="2023-10-16T00:14:52.103" v="5050" actId="27636"/>
        <pc:sldMkLst>
          <pc:docMk/>
          <pc:sldMk cId="494592582" sldId="267"/>
        </pc:sldMkLst>
        <pc:spChg chg="mod">
          <ac:chgData name="Tallent, Olexis" userId="8182ab1c-23d0-43f8-bdb3-e5ec1d246786" providerId="ADAL" clId="{F7BE97EA-7C05-7D4B-9E63-73CC9433CD93}" dt="2023-10-16T00:14:52.103" v="5050" actId="27636"/>
          <ac:spMkLst>
            <pc:docMk/>
            <pc:sldMk cId="494592582" sldId="267"/>
            <ac:spMk id="9" creationId="{1F9E35AD-2AF3-E359-3A3F-AAA733468FA1}"/>
          </ac:spMkLst>
        </pc:spChg>
      </pc:sldChg>
      <pc:sldChg chg="modSp add mod">
        <pc:chgData name="Tallent, Olexis" userId="8182ab1c-23d0-43f8-bdb3-e5ec1d246786" providerId="ADAL" clId="{F7BE97EA-7C05-7D4B-9E63-73CC9433CD93}" dt="2023-10-16T00:22:26.668" v="5207" actId="255"/>
        <pc:sldMkLst>
          <pc:docMk/>
          <pc:sldMk cId="2756076972" sldId="268"/>
        </pc:sldMkLst>
        <pc:spChg chg="mod">
          <ac:chgData name="Tallent, Olexis" userId="8182ab1c-23d0-43f8-bdb3-e5ec1d246786" providerId="ADAL" clId="{F7BE97EA-7C05-7D4B-9E63-73CC9433CD93}" dt="2023-10-16T00:22:26.668" v="5207" actId="255"/>
          <ac:spMkLst>
            <pc:docMk/>
            <pc:sldMk cId="2756076972" sldId="268"/>
            <ac:spMk id="3" creationId="{F7205E8C-2E3B-7075-65FF-BEDD2E3F416B}"/>
          </ac:spMkLst>
        </pc:spChg>
      </pc:sldChg>
      <pc:sldChg chg="modSp add mod">
        <pc:chgData name="Tallent, Olexis" userId="8182ab1c-23d0-43f8-bdb3-e5ec1d246786" providerId="ADAL" clId="{F7BE97EA-7C05-7D4B-9E63-73CC9433CD93}" dt="2023-10-16T00:39:28.953" v="6650" actId="20577"/>
        <pc:sldMkLst>
          <pc:docMk/>
          <pc:sldMk cId="3271076196" sldId="269"/>
        </pc:sldMkLst>
        <pc:spChg chg="mod">
          <ac:chgData name="Tallent, Olexis" userId="8182ab1c-23d0-43f8-bdb3-e5ec1d246786" providerId="ADAL" clId="{F7BE97EA-7C05-7D4B-9E63-73CC9433CD93}" dt="2023-10-16T00:39:28.953" v="6650" actId="20577"/>
          <ac:spMkLst>
            <pc:docMk/>
            <pc:sldMk cId="3271076196" sldId="269"/>
            <ac:spMk id="13" creationId="{5B4F646F-69CC-970A-23A9-36002134F8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10/12/23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10/12/23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C842-DF7D-4648-C7AC-D4F060AE4C5E}"/>
              </a:ext>
            </a:extLst>
          </p:cNvPr>
          <p:cNvSpPr>
            <a:spLocks noGrp="1"/>
          </p:cNvSpPr>
          <p:nvPr>
            <p:ph type="ctrTitle"/>
          </p:nvPr>
        </p:nvSpPr>
        <p:spPr/>
        <p:txBody>
          <a:bodyPr/>
          <a:lstStyle/>
          <a:p>
            <a:r>
              <a:rPr lang="en-US" dirty="0"/>
              <a:t>Scrum-agile </a:t>
            </a:r>
          </a:p>
        </p:txBody>
      </p:sp>
      <p:sp>
        <p:nvSpPr>
          <p:cNvPr id="3" name="Subtitle 2">
            <a:extLst>
              <a:ext uri="{FF2B5EF4-FFF2-40B4-BE49-F238E27FC236}">
                <a16:creationId xmlns:a16="http://schemas.microsoft.com/office/drawing/2014/main" id="{0381D687-F4C7-DDC2-C421-9381A9886A4D}"/>
              </a:ext>
            </a:extLst>
          </p:cNvPr>
          <p:cNvSpPr>
            <a:spLocks noGrp="1"/>
          </p:cNvSpPr>
          <p:nvPr>
            <p:ph type="subTitle" idx="1"/>
          </p:nvPr>
        </p:nvSpPr>
        <p:spPr/>
        <p:txBody>
          <a:bodyPr/>
          <a:lstStyle/>
          <a:p>
            <a:r>
              <a:rPr lang="en-US" dirty="0"/>
              <a:t>A new SDLC METHODOLOGY</a:t>
            </a:r>
          </a:p>
        </p:txBody>
      </p:sp>
    </p:spTree>
    <p:extLst>
      <p:ext uri="{BB962C8B-B14F-4D97-AF65-F5344CB8AC3E}">
        <p14:creationId xmlns:p14="http://schemas.microsoft.com/office/powerpoint/2010/main" val="46956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F7205E8C-2E3B-7075-65FF-BEDD2E3F416B}"/>
              </a:ext>
            </a:extLst>
          </p:cNvPr>
          <p:cNvSpPr>
            <a:spLocks noGrp="1"/>
          </p:cNvSpPr>
          <p:nvPr>
            <p:ph sz="quarter" idx="13"/>
          </p:nvPr>
        </p:nvSpPr>
        <p:spPr>
          <a:xfrm>
            <a:off x="685800" y="1837764"/>
            <a:ext cx="10272713" cy="3762935"/>
          </a:xfrm>
        </p:spPr>
        <p:txBody>
          <a:bodyPr>
            <a:noAutofit/>
          </a:bodyPr>
          <a:lstStyle/>
          <a:p>
            <a:pPr marL="0" indent="0">
              <a:lnSpc>
                <a:spcPct val="200000"/>
              </a:lnSpc>
              <a:buNone/>
            </a:pPr>
            <a:r>
              <a:rPr lang="en-US" sz="1200" dirty="0">
                <a:effectLst/>
                <a:latin typeface="Times New Roman" panose="02020603050405020304" pitchFamily="18" charset="0"/>
                <a:cs typeface="Times New Roman" panose="02020603050405020304" pitchFamily="18" charset="0"/>
              </a:rPr>
              <a:t>	13, M., &amp; Raza, M. (2019, May 13). </a:t>
            </a:r>
            <a:r>
              <a:rPr lang="en-US" sz="1200" i="1" dirty="0">
                <a:effectLst/>
                <a:latin typeface="Times New Roman" panose="02020603050405020304" pitchFamily="18" charset="0"/>
                <a:cs typeface="Times New Roman" panose="02020603050405020304" pitchFamily="18" charset="0"/>
              </a:rPr>
              <a:t>Agile Roles &amp; Responsibilities</a:t>
            </a:r>
            <a:r>
              <a:rPr lang="en-US" sz="1200" dirty="0">
                <a:effectLst/>
                <a:latin typeface="Times New Roman" panose="02020603050405020304" pitchFamily="18" charset="0"/>
                <a:cs typeface="Times New Roman" panose="02020603050405020304" pitchFamily="18" charset="0"/>
              </a:rPr>
              <a:t>. BMC Blogs. https://</a:t>
            </a:r>
            <a:r>
              <a:rPr lang="en-US" sz="1200" dirty="0" err="1">
                <a:effectLst/>
                <a:latin typeface="Times New Roman" panose="02020603050405020304" pitchFamily="18" charset="0"/>
                <a:cs typeface="Times New Roman" panose="02020603050405020304" pitchFamily="18" charset="0"/>
              </a:rPr>
              <a:t>www.bmc.com</a:t>
            </a:r>
            <a:r>
              <a:rPr lang="en-US" sz="1200" dirty="0">
                <a:effectLst/>
                <a:latin typeface="Times New Roman" panose="02020603050405020304" pitchFamily="18" charset="0"/>
                <a:cs typeface="Times New Roman" panose="02020603050405020304" pitchFamily="18" charset="0"/>
              </a:rPr>
              <a:t>/blogs/agile-roles-responsibilities/#:~:text=The%20key%20responsibilities%20of%20the,peers%20and%20the%20Scrum%20Master. </a:t>
            </a:r>
          </a:p>
          <a:p>
            <a:pPr marL="0" indent="0">
              <a:lnSpc>
                <a:spcPct val="200000"/>
              </a:lnSpc>
              <a:buNone/>
            </a:pP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Dziuba</a:t>
            </a:r>
            <a:r>
              <a:rPr lang="en-US" sz="1200" dirty="0">
                <a:effectLst/>
                <a:latin typeface="Times New Roman" panose="02020603050405020304" pitchFamily="18" charset="0"/>
                <a:cs typeface="Times New Roman" panose="02020603050405020304" pitchFamily="18" charset="0"/>
              </a:rPr>
              <a:t>, A. (2023, April 6). </a:t>
            </a:r>
            <a:r>
              <a:rPr lang="en-US" sz="1200" i="1" dirty="0">
                <a:effectLst/>
                <a:latin typeface="Times New Roman" panose="02020603050405020304" pitchFamily="18" charset="0"/>
                <a:cs typeface="Times New Roman" panose="02020603050405020304" pitchFamily="18" charset="0"/>
              </a:rPr>
              <a:t>Navigating the agile software development life cycle: Phases, tools, roadmap</a:t>
            </a:r>
            <a:r>
              <a:rPr lang="en-US" sz="1200" dirty="0">
                <a:effectLst/>
                <a:latin typeface="Times New Roman" panose="02020603050405020304" pitchFamily="18" charset="0"/>
                <a:cs typeface="Times New Roman" panose="02020603050405020304" pitchFamily="18" charset="0"/>
              </a:rPr>
              <a:t>. Relevant Software. https://</a:t>
            </a:r>
            <a:r>
              <a:rPr lang="en-US" sz="1200" dirty="0" err="1">
                <a:effectLst/>
                <a:latin typeface="Times New Roman" panose="02020603050405020304" pitchFamily="18" charset="0"/>
                <a:cs typeface="Times New Roman" panose="02020603050405020304" pitchFamily="18" charset="0"/>
              </a:rPr>
              <a:t>relevant.software</a:t>
            </a:r>
            <a:r>
              <a:rPr lang="en-US" sz="1200" dirty="0">
                <a:effectLst/>
                <a:latin typeface="Times New Roman" panose="02020603050405020304" pitchFamily="18" charset="0"/>
                <a:cs typeface="Times New Roman" panose="02020603050405020304" pitchFamily="18" charset="0"/>
              </a:rPr>
              <a:t>/blog/agile-software-development-lifecycle-phases-explained/ </a:t>
            </a:r>
            <a:endParaRPr lang="en-US" sz="1200" b="0" i="0" dirty="0">
              <a:effectLst/>
              <a:latin typeface="Times New Roman" panose="02020603050405020304" pitchFamily="18" charset="0"/>
              <a:cs typeface="Times New Roman" panose="02020603050405020304" pitchFamily="18" charset="0"/>
            </a:endParaRPr>
          </a:p>
          <a:p>
            <a:pPr marL="0" indent="0">
              <a:lnSpc>
                <a:spcPct val="200000"/>
              </a:lnSpc>
              <a:buNone/>
            </a:pPr>
            <a:r>
              <a:rPr lang="en-US" sz="1200" b="0" i="0" dirty="0">
                <a:effectLst/>
                <a:latin typeface="Times New Roman" panose="02020603050405020304" pitchFamily="18" charset="0"/>
                <a:cs typeface="Times New Roman" panose="02020603050405020304" pitchFamily="18" charset="0"/>
              </a:rPr>
              <a:t>	</a:t>
            </a:r>
            <a:r>
              <a:rPr lang="en-US" sz="1200" b="0" i="0" dirty="0" err="1">
                <a:effectLst/>
                <a:latin typeface="Times New Roman" panose="02020603050405020304" pitchFamily="18" charset="0"/>
                <a:cs typeface="Times New Roman" panose="02020603050405020304" pitchFamily="18" charset="0"/>
              </a:rPr>
              <a:t>harles</a:t>
            </a:r>
            <a:r>
              <a:rPr lang="en-US" sz="1200" b="0" i="0" dirty="0">
                <a:effectLst/>
                <a:latin typeface="Times New Roman" panose="02020603050405020304" pitchFamily="18" charset="0"/>
                <a:cs typeface="Times New Roman" panose="02020603050405020304" pitchFamily="18" charset="0"/>
              </a:rPr>
              <a:t> G. Cobb. (2015). </a:t>
            </a:r>
            <a:r>
              <a:rPr lang="en-US" sz="1200" b="0" i="1" dirty="0">
                <a:effectLst/>
                <a:latin typeface="Times New Roman" panose="02020603050405020304" pitchFamily="18" charset="0"/>
                <a:cs typeface="Times New Roman" panose="02020603050405020304" pitchFamily="18" charset="0"/>
              </a:rPr>
              <a:t>The Project Manager’s Guide to Mastering Agile : Principles and Practices for an Adaptive Approach</a:t>
            </a:r>
            <a:r>
              <a:rPr lang="en-US" sz="1200" b="0" i="0" dirty="0">
                <a:effectLst/>
                <a:latin typeface="Times New Roman" panose="02020603050405020304" pitchFamily="18" charset="0"/>
                <a:cs typeface="Times New Roman" panose="02020603050405020304" pitchFamily="18" charset="0"/>
              </a:rPr>
              <a:t>. Wiley.</a:t>
            </a:r>
          </a:p>
          <a:p>
            <a:pPr marL="0" indent="0">
              <a:lnSpc>
                <a:spcPct val="200000"/>
              </a:lnSpc>
              <a:buNone/>
            </a:pP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Maretzke</a:t>
            </a:r>
            <a:r>
              <a:rPr lang="en-US" sz="1200" dirty="0">
                <a:effectLst/>
                <a:latin typeface="Times New Roman" panose="02020603050405020304" pitchFamily="18" charset="0"/>
                <a:cs typeface="Times New Roman" panose="02020603050405020304" pitchFamily="18" charset="0"/>
              </a:rPr>
              <a:t>, M. (2019, March 11). </a:t>
            </a:r>
            <a:r>
              <a:rPr lang="en-US" sz="1200" i="1" dirty="0">
                <a:effectLst/>
                <a:latin typeface="Times New Roman" panose="02020603050405020304" pitchFamily="18" charset="0"/>
                <a:cs typeface="Times New Roman" panose="02020603050405020304" pitchFamily="18" charset="0"/>
              </a:rPr>
              <a:t>When to use waterfall, when agile? - in agile-</a:t>
            </a:r>
            <a:r>
              <a:rPr lang="en-US" sz="1200" i="1" dirty="0" err="1">
                <a:effectLst/>
                <a:latin typeface="Times New Roman" panose="02020603050405020304" pitchFamily="18" charset="0"/>
                <a:cs typeface="Times New Roman" panose="02020603050405020304" pitchFamily="18" charset="0"/>
              </a:rPr>
              <a:t>minds.com</a:t>
            </a:r>
            <a:r>
              <a:rPr lang="en-US" sz="1200" dirty="0">
                <a:effectLst/>
                <a:latin typeface="Times New Roman" panose="02020603050405020304" pitchFamily="18" charset="0"/>
                <a:cs typeface="Times New Roman" panose="02020603050405020304" pitchFamily="18" charset="0"/>
              </a:rPr>
              <a:t>. agile. https://</a:t>
            </a:r>
            <a:r>
              <a:rPr lang="en-US" sz="1200" dirty="0" err="1">
                <a:effectLst/>
                <a:latin typeface="Times New Roman" panose="02020603050405020304" pitchFamily="18" charset="0"/>
                <a:cs typeface="Times New Roman" panose="02020603050405020304" pitchFamily="18" charset="0"/>
              </a:rPr>
              <a:t>www.agile-minds.com</a:t>
            </a:r>
            <a:r>
              <a:rPr lang="en-US" sz="1200" dirty="0">
                <a:effectLst/>
                <a:latin typeface="Times New Roman" panose="02020603050405020304" pitchFamily="18" charset="0"/>
                <a:cs typeface="Times New Roman" panose="02020603050405020304" pitchFamily="18" charset="0"/>
              </a:rPr>
              <a:t>/when-to-use-waterfall-when-agile/ </a:t>
            </a:r>
            <a:endParaRPr lang="en-US" sz="1200" dirty="0">
              <a:latin typeface="Times New Roman" panose="02020603050405020304" pitchFamily="18" charset="0"/>
              <a:cs typeface="Times New Roman" panose="02020603050405020304" pitchFamily="18" charset="0"/>
            </a:endParaRPr>
          </a:p>
          <a:p>
            <a:pPr marL="0" indent="0">
              <a:lnSpc>
                <a:spcPct val="200000"/>
              </a:lnSpc>
              <a:buNone/>
            </a:pPr>
            <a:r>
              <a:rPr lang="en-US" sz="1200" i="1" dirty="0">
                <a:effectLst/>
                <a:latin typeface="Times New Roman" panose="02020603050405020304" pitchFamily="18" charset="0"/>
                <a:cs typeface="Times New Roman" panose="02020603050405020304" pitchFamily="18" charset="0"/>
              </a:rPr>
              <a:t>	</a:t>
            </a:r>
            <a:endParaRPr lang="en-US" sz="1200" b="0" i="0" dirty="0">
              <a:effectLst/>
              <a:latin typeface="Helvetica" pitchFamily="2" charset="0"/>
            </a:endParaRPr>
          </a:p>
        </p:txBody>
      </p:sp>
    </p:spTree>
    <p:extLst>
      <p:ext uri="{BB962C8B-B14F-4D97-AF65-F5344CB8AC3E}">
        <p14:creationId xmlns:p14="http://schemas.microsoft.com/office/powerpoint/2010/main" val="363608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F7205E8C-2E3B-7075-65FF-BEDD2E3F416B}"/>
              </a:ext>
            </a:extLst>
          </p:cNvPr>
          <p:cNvSpPr>
            <a:spLocks noGrp="1"/>
          </p:cNvSpPr>
          <p:nvPr>
            <p:ph sz="quarter" idx="13"/>
          </p:nvPr>
        </p:nvSpPr>
        <p:spPr>
          <a:xfrm>
            <a:off x="685800" y="1837764"/>
            <a:ext cx="10272713" cy="3762935"/>
          </a:xfrm>
        </p:spPr>
        <p:txBody>
          <a:bodyPr>
            <a:normAutofit fontScale="62500" lnSpcReduction="20000"/>
          </a:bodyPr>
          <a:lstStyle/>
          <a:p>
            <a:pPr marL="0" indent="0">
              <a:lnSpc>
                <a:spcPct val="220000"/>
              </a:lnSpc>
              <a:buNone/>
            </a:pPr>
            <a:r>
              <a:rPr lang="en-US" sz="1900" dirty="0">
                <a:effectLst/>
                <a:latin typeface="Times New Roman" panose="02020603050405020304" pitchFamily="18" charset="0"/>
                <a:cs typeface="Times New Roman" panose="02020603050405020304" pitchFamily="18" charset="0"/>
              </a:rPr>
              <a:t>	</a:t>
            </a:r>
            <a:r>
              <a:rPr lang="en-US" sz="1900" i="1" dirty="0">
                <a:effectLst/>
                <a:latin typeface="Times New Roman" panose="02020603050405020304" pitchFamily="18" charset="0"/>
                <a:cs typeface="Times New Roman" panose="02020603050405020304" pitchFamily="18" charset="0"/>
              </a:rPr>
              <a:t>SDLC - Waterfall Model</a:t>
            </a:r>
            <a:r>
              <a:rPr lang="en-US" sz="1900" dirty="0">
                <a:effectLst/>
                <a:latin typeface="Times New Roman" panose="02020603050405020304" pitchFamily="18" charset="0"/>
                <a:cs typeface="Times New Roman" panose="02020603050405020304" pitchFamily="18" charset="0"/>
              </a:rPr>
              <a:t>. Online Courses and eBooks Library. (n.d.). http://</a:t>
            </a:r>
            <a:r>
              <a:rPr lang="en-US" sz="1900" dirty="0" err="1">
                <a:effectLst/>
                <a:latin typeface="Times New Roman" panose="02020603050405020304" pitchFamily="18" charset="0"/>
                <a:cs typeface="Times New Roman" panose="02020603050405020304" pitchFamily="18" charset="0"/>
              </a:rPr>
              <a:t>www.tutorialspoint.com</a:t>
            </a:r>
            <a:r>
              <a:rPr lang="en-US" sz="1900" dirty="0">
                <a:effectLst/>
                <a:latin typeface="Times New Roman" panose="02020603050405020304" pitchFamily="18" charset="0"/>
                <a:cs typeface="Times New Roman" panose="02020603050405020304" pitchFamily="18" charset="0"/>
              </a:rPr>
              <a:t>/</a:t>
            </a:r>
            <a:r>
              <a:rPr lang="en-US" sz="1900" dirty="0" err="1">
                <a:effectLst/>
                <a:latin typeface="Times New Roman" panose="02020603050405020304" pitchFamily="18" charset="0"/>
                <a:cs typeface="Times New Roman" panose="02020603050405020304" pitchFamily="18" charset="0"/>
              </a:rPr>
              <a:t>sdlc</a:t>
            </a:r>
            <a:r>
              <a:rPr lang="en-US" sz="1900" dirty="0">
                <a:effectLst/>
                <a:latin typeface="Times New Roman" panose="02020603050405020304" pitchFamily="18" charset="0"/>
                <a:cs typeface="Times New Roman" panose="02020603050405020304" pitchFamily="18" charset="0"/>
              </a:rPr>
              <a:t>/</a:t>
            </a:r>
            <a:r>
              <a:rPr lang="en-US" sz="1900" dirty="0" err="1">
                <a:effectLst/>
                <a:latin typeface="Times New Roman" panose="02020603050405020304" pitchFamily="18" charset="0"/>
                <a:cs typeface="Times New Roman" panose="02020603050405020304" pitchFamily="18" charset="0"/>
              </a:rPr>
              <a:t>sdlc_waterfall_model.htm</a:t>
            </a:r>
            <a:r>
              <a:rPr lang="en-US" sz="1900" dirty="0">
                <a:effectLst/>
                <a:latin typeface="Times New Roman" panose="02020603050405020304" pitchFamily="18" charset="0"/>
                <a:cs typeface="Times New Roman" panose="02020603050405020304" pitchFamily="18" charset="0"/>
              </a:rPr>
              <a:t> </a:t>
            </a:r>
          </a:p>
          <a:p>
            <a:pPr marL="0" indent="0">
              <a:lnSpc>
                <a:spcPct val="220000"/>
              </a:lnSpc>
              <a:buNone/>
            </a:pPr>
            <a:r>
              <a:rPr lang="en-US" sz="1900" dirty="0">
                <a:effectLst/>
                <a:latin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cs typeface="Times New Roman" panose="02020603050405020304" pitchFamily="18" charset="0"/>
              </a:rPr>
              <a:t>Shiklo</a:t>
            </a:r>
            <a:r>
              <a:rPr lang="en-US" sz="1900" dirty="0">
                <a:effectLst/>
                <a:latin typeface="Times New Roman" panose="02020603050405020304" pitchFamily="18" charset="0"/>
                <a:cs typeface="Times New Roman" panose="02020603050405020304" pitchFamily="18" charset="0"/>
              </a:rPr>
              <a:t>, B. (2019, November 25). </a:t>
            </a:r>
            <a:r>
              <a:rPr lang="en-US" sz="1900" i="1" dirty="0">
                <a:effectLst/>
                <a:latin typeface="Times New Roman" panose="02020603050405020304" pitchFamily="18" charset="0"/>
                <a:cs typeface="Times New Roman" panose="02020603050405020304" pitchFamily="18" charset="0"/>
              </a:rPr>
              <a:t>How to build a software development team and set efficient team processes</a:t>
            </a:r>
            <a:r>
              <a:rPr lang="en-US" sz="1900" dirty="0">
                <a:effectLst/>
                <a:latin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cs typeface="Times New Roman" panose="02020603050405020304" pitchFamily="18" charset="0"/>
              </a:rPr>
              <a:t>ScienceSoft</a:t>
            </a:r>
            <a:r>
              <a:rPr lang="en-US" sz="1900" dirty="0">
                <a:effectLst/>
                <a:latin typeface="Times New Roman" panose="02020603050405020304" pitchFamily="18" charset="0"/>
                <a:cs typeface="Times New Roman" panose="02020603050405020304" pitchFamily="18" charset="0"/>
              </a:rPr>
              <a:t> footer icon. https://</a:t>
            </a:r>
            <a:r>
              <a:rPr lang="en-US" sz="1900" dirty="0" err="1">
                <a:effectLst/>
                <a:latin typeface="Times New Roman" panose="02020603050405020304" pitchFamily="18" charset="0"/>
                <a:cs typeface="Times New Roman" panose="02020603050405020304" pitchFamily="18" charset="0"/>
              </a:rPr>
              <a:t>www.scnsoft.com</a:t>
            </a:r>
            <a:r>
              <a:rPr lang="en-US" sz="1900" dirty="0">
                <a:effectLst/>
                <a:latin typeface="Times New Roman" panose="02020603050405020304" pitchFamily="18" charset="0"/>
                <a:cs typeface="Times New Roman" panose="02020603050405020304" pitchFamily="18" charset="0"/>
              </a:rPr>
              <a:t>/blog/software-development-team </a:t>
            </a:r>
          </a:p>
          <a:p>
            <a:pPr marL="0" indent="0">
              <a:lnSpc>
                <a:spcPct val="220000"/>
              </a:lnSpc>
              <a:buNone/>
            </a:pPr>
            <a:r>
              <a:rPr lang="en-US" sz="1900" i="1" dirty="0">
                <a:effectLst/>
                <a:latin typeface="Times New Roman" panose="02020603050405020304" pitchFamily="18" charset="0"/>
                <a:cs typeface="Times New Roman" panose="02020603050405020304" pitchFamily="18" charset="0"/>
              </a:rPr>
              <a:t>	Software Testing Roles and Responsibilities</a:t>
            </a:r>
            <a:r>
              <a:rPr lang="en-US" sz="1900" dirty="0">
                <a:effectLst/>
                <a:latin typeface="Times New Roman" panose="02020603050405020304" pitchFamily="18" charset="0"/>
                <a:cs typeface="Times New Roman" panose="02020603050405020304" pitchFamily="18" charset="0"/>
              </a:rPr>
              <a:t>. International Software Test Institute. (n.d.). https://</a:t>
            </a:r>
            <a:r>
              <a:rPr lang="en-US" sz="1900" dirty="0" err="1">
                <a:effectLst/>
                <a:latin typeface="Times New Roman" panose="02020603050405020304" pitchFamily="18" charset="0"/>
                <a:cs typeface="Times New Roman" panose="02020603050405020304" pitchFamily="18" charset="0"/>
              </a:rPr>
              <a:t>www.test-institute.org</a:t>
            </a:r>
            <a:r>
              <a:rPr lang="en-US" sz="1900" dirty="0">
                <a:effectLst/>
                <a:latin typeface="Times New Roman" panose="02020603050405020304" pitchFamily="18" charset="0"/>
                <a:cs typeface="Times New Roman" panose="02020603050405020304" pitchFamily="18" charset="0"/>
              </a:rPr>
              <a:t>/</a:t>
            </a:r>
            <a:r>
              <a:rPr lang="en-US" sz="1900" dirty="0" err="1">
                <a:effectLst/>
                <a:latin typeface="Times New Roman" panose="02020603050405020304" pitchFamily="18" charset="0"/>
                <a:cs typeface="Times New Roman" panose="02020603050405020304" pitchFamily="18" charset="0"/>
              </a:rPr>
              <a:t>Software_Testing_Roles_And_Responsibilities.php</a:t>
            </a:r>
            <a:r>
              <a:rPr lang="en-US" sz="1900" dirty="0">
                <a:effectLst/>
                <a:latin typeface="Times New Roman" panose="02020603050405020304" pitchFamily="18" charset="0"/>
                <a:cs typeface="Times New Roman" panose="02020603050405020304" pitchFamily="18" charset="0"/>
              </a:rPr>
              <a:t>#:~:text=Test%20engineers%2FQA%20testers%2FQC%20testers%20are%20responsible%20for%3A&amp;text=Develop%20test%20cases%20and%20prioritize,the%20code%20to%20fix%20defects. </a:t>
            </a:r>
          </a:p>
          <a:p>
            <a:pPr marL="0" indent="0">
              <a:lnSpc>
                <a:spcPct val="220000"/>
              </a:lnSpc>
              <a:buNone/>
            </a:pPr>
            <a:r>
              <a:rPr lang="en-US" sz="1900" dirty="0">
                <a:effectLst/>
                <a:latin typeface="Times New Roman" panose="02020603050405020304" pitchFamily="18" charset="0"/>
                <a:cs typeface="Times New Roman" panose="02020603050405020304" pitchFamily="18" charset="0"/>
              </a:rPr>
              <a:t>	West, D. (n.d.). </a:t>
            </a:r>
            <a:r>
              <a:rPr lang="en-US" sz="1900" i="1" dirty="0">
                <a:effectLst/>
                <a:latin typeface="Times New Roman" panose="02020603050405020304" pitchFamily="18" charset="0"/>
                <a:cs typeface="Times New Roman" panose="02020603050405020304" pitchFamily="18" charset="0"/>
              </a:rPr>
              <a:t>Agile Scrum roles</a:t>
            </a:r>
            <a:r>
              <a:rPr lang="en-US" sz="1900" dirty="0">
                <a:effectLst/>
                <a:latin typeface="Times New Roman" panose="02020603050405020304" pitchFamily="18" charset="0"/>
                <a:cs typeface="Times New Roman" panose="02020603050405020304" pitchFamily="18" charset="0"/>
              </a:rPr>
              <a:t>. Atlassian. https://</a:t>
            </a:r>
            <a:r>
              <a:rPr lang="en-US" sz="1900" dirty="0" err="1">
                <a:effectLst/>
                <a:latin typeface="Times New Roman" panose="02020603050405020304" pitchFamily="18" charset="0"/>
                <a:cs typeface="Times New Roman" panose="02020603050405020304" pitchFamily="18" charset="0"/>
              </a:rPr>
              <a:t>www.atlassian.com</a:t>
            </a:r>
            <a:r>
              <a:rPr lang="en-US" sz="1900" dirty="0">
                <a:effectLst/>
                <a:latin typeface="Times New Roman" panose="02020603050405020304" pitchFamily="18" charset="0"/>
                <a:cs typeface="Times New Roman" panose="02020603050405020304" pitchFamily="18" charset="0"/>
              </a:rPr>
              <a:t>/agile/scrum/roles </a:t>
            </a:r>
          </a:p>
        </p:txBody>
      </p:sp>
    </p:spTree>
    <p:extLst>
      <p:ext uri="{BB962C8B-B14F-4D97-AF65-F5344CB8AC3E}">
        <p14:creationId xmlns:p14="http://schemas.microsoft.com/office/powerpoint/2010/main" val="275607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421E-FC75-12D1-9281-794CC0156527}"/>
              </a:ext>
            </a:extLst>
          </p:cNvPr>
          <p:cNvSpPr>
            <a:spLocks noGrp="1"/>
          </p:cNvSpPr>
          <p:nvPr>
            <p:ph type="title"/>
          </p:nvPr>
        </p:nvSpPr>
        <p:spPr>
          <a:xfrm>
            <a:off x="685802" y="517605"/>
            <a:ext cx="10394706" cy="1151965"/>
          </a:xfrm>
        </p:spPr>
        <p:txBody>
          <a:bodyPr/>
          <a:lstStyle/>
          <a:p>
            <a:r>
              <a:rPr lang="en-US" dirty="0"/>
              <a:t>Agile Roles</a:t>
            </a:r>
          </a:p>
        </p:txBody>
      </p:sp>
      <p:sp>
        <p:nvSpPr>
          <p:cNvPr id="3" name="Text Placeholder 2">
            <a:extLst>
              <a:ext uri="{FF2B5EF4-FFF2-40B4-BE49-F238E27FC236}">
                <a16:creationId xmlns:a16="http://schemas.microsoft.com/office/drawing/2014/main" id="{9D8B85E5-B4F5-5848-022D-4CEB37A7473F}"/>
              </a:ext>
            </a:extLst>
          </p:cNvPr>
          <p:cNvSpPr>
            <a:spLocks noGrp="1"/>
          </p:cNvSpPr>
          <p:nvPr>
            <p:ph type="body" idx="1"/>
          </p:nvPr>
        </p:nvSpPr>
        <p:spPr>
          <a:xfrm>
            <a:off x="685802" y="1857503"/>
            <a:ext cx="3310128" cy="576262"/>
          </a:xfrm>
        </p:spPr>
        <p:txBody>
          <a:bodyPr/>
          <a:lstStyle/>
          <a:p>
            <a:r>
              <a:rPr lang="en-US" dirty="0"/>
              <a:t>Product Owner</a:t>
            </a:r>
          </a:p>
        </p:txBody>
      </p:sp>
      <p:sp>
        <p:nvSpPr>
          <p:cNvPr id="4" name="Text Placeholder 3">
            <a:extLst>
              <a:ext uri="{FF2B5EF4-FFF2-40B4-BE49-F238E27FC236}">
                <a16:creationId xmlns:a16="http://schemas.microsoft.com/office/drawing/2014/main" id="{0D3C9A53-C9BB-2AA8-8CD6-7B65E71AA1D2}"/>
              </a:ext>
            </a:extLst>
          </p:cNvPr>
          <p:cNvSpPr>
            <a:spLocks noGrp="1"/>
          </p:cNvSpPr>
          <p:nvPr>
            <p:ph type="body" sz="half" idx="15"/>
          </p:nvPr>
        </p:nvSpPr>
        <p:spPr>
          <a:xfrm>
            <a:off x="685802" y="2453504"/>
            <a:ext cx="3310128" cy="2734926"/>
          </a:xfrm>
        </p:spPr>
        <p:txBody>
          <a:bodyPr>
            <a:normAutofit fontScale="85000" lnSpcReduction="10000"/>
          </a:bodyPr>
          <a:lstStyle/>
          <a:p>
            <a:pPr algn="l"/>
            <a:r>
              <a:rPr lang="en-US" dirty="0">
                <a:latin typeface="Avenir Next" panose="020B0503020202020204" pitchFamily="34" charset="0"/>
              </a:rPr>
              <a:t>The Product Owner (PO) is the one responsible for the process of the project. </a:t>
            </a:r>
          </a:p>
          <a:p>
            <a:pPr algn="l"/>
            <a:r>
              <a:rPr lang="en-US" b="1" dirty="0">
                <a:latin typeface="Avenir Next" panose="020B0503020202020204" pitchFamily="34" charset="0"/>
              </a:rPr>
              <a:t>RESPONSIBILITIES: </a:t>
            </a:r>
          </a:p>
          <a:p>
            <a:pPr marL="342900" indent="-342900" algn="l">
              <a:buAutoNum type="arabicParenR"/>
            </a:pPr>
            <a:r>
              <a:rPr lang="en-US" dirty="0">
                <a:latin typeface="Avenir Next" panose="020B0503020202020204" pitchFamily="34" charset="0"/>
              </a:rPr>
              <a:t>Creating the Product backlog.</a:t>
            </a:r>
          </a:p>
          <a:p>
            <a:pPr marL="342900" indent="-342900" algn="l">
              <a:buAutoNum type="arabicParenR"/>
            </a:pPr>
            <a:r>
              <a:rPr lang="en-US" dirty="0">
                <a:latin typeface="Avenir Next" panose="020B0503020202020204" pitchFamily="34" charset="0"/>
              </a:rPr>
              <a:t>Communication between team, executives, Stakeholders/users, and  clientele</a:t>
            </a:r>
          </a:p>
          <a:p>
            <a:pPr marL="342900" indent="-342900" algn="l">
              <a:buAutoNum type="arabicParenR"/>
            </a:pPr>
            <a:r>
              <a:rPr lang="en-US" dirty="0">
                <a:latin typeface="Avenir Next" panose="020B0503020202020204" pitchFamily="34" charset="0"/>
              </a:rPr>
              <a:t>Delivering project updates continuously</a:t>
            </a:r>
          </a:p>
          <a:p>
            <a:pPr algn="l"/>
            <a:endParaRPr lang="en-US" dirty="0">
              <a:latin typeface="Avenir Next" panose="020B0503020202020204" pitchFamily="34" charset="0"/>
            </a:endParaRPr>
          </a:p>
        </p:txBody>
      </p:sp>
      <p:sp>
        <p:nvSpPr>
          <p:cNvPr id="5" name="Text Placeholder 4">
            <a:extLst>
              <a:ext uri="{FF2B5EF4-FFF2-40B4-BE49-F238E27FC236}">
                <a16:creationId xmlns:a16="http://schemas.microsoft.com/office/drawing/2014/main" id="{DFA7E56F-655C-0EE0-209C-7C9077BF7883}"/>
              </a:ext>
            </a:extLst>
          </p:cNvPr>
          <p:cNvSpPr>
            <a:spLocks noGrp="1"/>
          </p:cNvSpPr>
          <p:nvPr>
            <p:ph type="body" sz="quarter" idx="3"/>
          </p:nvPr>
        </p:nvSpPr>
        <p:spPr>
          <a:xfrm>
            <a:off x="7783440" y="1857503"/>
            <a:ext cx="3310128" cy="576262"/>
          </a:xfrm>
        </p:spPr>
        <p:txBody>
          <a:bodyPr/>
          <a:lstStyle/>
          <a:p>
            <a:r>
              <a:rPr lang="en-US" dirty="0"/>
              <a:t>Scrum Master</a:t>
            </a:r>
          </a:p>
        </p:txBody>
      </p:sp>
      <p:sp>
        <p:nvSpPr>
          <p:cNvPr id="6" name="Text Placeholder 5">
            <a:extLst>
              <a:ext uri="{FF2B5EF4-FFF2-40B4-BE49-F238E27FC236}">
                <a16:creationId xmlns:a16="http://schemas.microsoft.com/office/drawing/2014/main" id="{9D02BD34-B0A1-0656-7367-2F8CC97F1599}"/>
              </a:ext>
            </a:extLst>
          </p:cNvPr>
          <p:cNvSpPr>
            <a:spLocks noGrp="1"/>
          </p:cNvSpPr>
          <p:nvPr>
            <p:ph type="body" sz="half" idx="16"/>
          </p:nvPr>
        </p:nvSpPr>
        <p:spPr>
          <a:xfrm>
            <a:off x="7830141" y="2453503"/>
            <a:ext cx="3310128" cy="2734926"/>
          </a:xfrm>
        </p:spPr>
        <p:txBody>
          <a:bodyPr>
            <a:normAutofit fontScale="85000" lnSpcReduction="10000"/>
          </a:bodyPr>
          <a:lstStyle/>
          <a:p>
            <a:pPr algn="l"/>
            <a:r>
              <a:rPr lang="en-US" dirty="0">
                <a:latin typeface="Avenir Next" panose="020B0503020202020204" pitchFamily="34" charset="0"/>
              </a:rPr>
              <a:t>The Scrum Master (SM) keeps the rest of the Agile team organized and on track. </a:t>
            </a:r>
          </a:p>
          <a:p>
            <a:pPr algn="l"/>
            <a:r>
              <a:rPr lang="en-US" b="1" dirty="0">
                <a:latin typeface="Avenir Next" panose="020B0503020202020204" pitchFamily="34" charset="0"/>
              </a:rPr>
              <a:t>RESPONSIBILITIES: </a:t>
            </a:r>
          </a:p>
          <a:p>
            <a:pPr marL="342900" indent="-342900" algn="l">
              <a:buAutoNum type="arabicParenR"/>
            </a:pPr>
            <a:r>
              <a:rPr lang="en-US" dirty="0">
                <a:latin typeface="Avenir Next" panose="020B0503020202020204" pitchFamily="34" charset="0"/>
              </a:rPr>
              <a:t>Coordinates Daily scrum and communication efforts between team and stakeholders Administers changes needed throughout each </a:t>
            </a:r>
            <a:r>
              <a:rPr lang="en-US" dirty="0" err="1">
                <a:latin typeface="Avenir Next" panose="020B0503020202020204" pitchFamily="34" charset="0"/>
              </a:rPr>
              <a:t>spRINT</a:t>
            </a:r>
            <a:endParaRPr lang="en-US" dirty="0">
              <a:latin typeface="Avenir Next" panose="020B0503020202020204" pitchFamily="34" charset="0"/>
            </a:endParaRPr>
          </a:p>
          <a:p>
            <a:pPr marL="342900" indent="-342900" algn="l">
              <a:buAutoNum type="arabicParenR"/>
            </a:pPr>
            <a:r>
              <a:rPr lang="en-US" dirty="0">
                <a:latin typeface="Avenir Next" panose="020B0503020202020204" pitchFamily="34" charset="0"/>
              </a:rPr>
              <a:t>Promotes Self-Organization and coaches team members</a:t>
            </a:r>
          </a:p>
          <a:p>
            <a:pPr marL="342900" indent="-342900" algn="l">
              <a:buAutoNum type="arabicParenR"/>
            </a:pPr>
            <a:endParaRPr lang="en-US" dirty="0">
              <a:latin typeface="Avenir Next" panose="020B0503020202020204" pitchFamily="34" charset="0"/>
            </a:endParaRPr>
          </a:p>
          <a:p>
            <a:pPr marL="342900" indent="-342900" algn="l">
              <a:buAutoNum type="arabicParenR"/>
            </a:pPr>
            <a:endParaRPr lang="en-US" b="1" dirty="0">
              <a:latin typeface="Avenir Next" panose="020B0503020202020204" pitchFamily="34" charset="0"/>
            </a:endParaRPr>
          </a:p>
          <a:p>
            <a:pPr algn="l"/>
            <a:endParaRPr lang="en-US" dirty="0">
              <a:latin typeface="Avenir Next" panose="020B0503020202020204" pitchFamily="34" charset="0"/>
            </a:endParaRPr>
          </a:p>
        </p:txBody>
      </p:sp>
      <p:pic>
        <p:nvPicPr>
          <p:cNvPr id="12" name="Picture 11" descr="A diagram of a company&#10;&#10;Description automatically generated">
            <a:extLst>
              <a:ext uri="{FF2B5EF4-FFF2-40B4-BE49-F238E27FC236}">
                <a16:creationId xmlns:a16="http://schemas.microsoft.com/office/drawing/2014/main" id="{78B7321F-0371-0509-64C3-054AAA8C58FF}"/>
              </a:ext>
            </a:extLst>
          </p:cNvPr>
          <p:cNvPicPr>
            <a:picLocks noChangeAspect="1"/>
          </p:cNvPicPr>
          <p:nvPr/>
        </p:nvPicPr>
        <p:blipFill>
          <a:blip r:embed="rId2"/>
          <a:stretch>
            <a:fillRect/>
          </a:stretch>
        </p:blipFill>
        <p:spPr>
          <a:xfrm>
            <a:off x="4042631" y="1837764"/>
            <a:ext cx="3694108" cy="2734927"/>
          </a:xfrm>
          <a:prstGeom prst="rect">
            <a:avLst/>
          </a:prstGeom>
        </p:spPr>
      </p:pic>
    </p:spTree>
    <p:extLst>
      <p:ext uri="{BB962C8B-B14F-4D97-AF65-F5344CB8AC3E}">
        <p14:creationId xmlns:p14="http://schemas.microsoft.com/office/powerpoint/2010/main" val="383190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421E-FC75-12D1-9281-794CC0156527}"/>
              </a:ext>
            </a:extLst>
          </p:cNvPr>
          <p:cNvSpPr>
            <a:spLocks noGrp="1"/>
          </p:cNvSpPr>
          <p:nvPr>
            <p:ph type="title"/>
          </p:nvPr>
        </p:nvSpPr>
        <p:spPr>
          <a:xfrm>
            <a:off x="698862" y="592866"/>
            <a:ext cx="10394706" cy="1151965"/>
          </a:xfrm>
        </p:spPr>
        <p:txBody>
          <a:bodyPr/>
          <a:lstStyle/>
          <a:p>
            <a:r>
              <a:rPr lang="en-US" dirty="0"/>
              <a:t>Agile Roles</a:t>
            </a:r>
          </a:p>
        </p:txBody>
      </p:sp>
      <p:sp>
        <p:nvSpPr>
          <p:cNvPr id="3" name="Text Placeholder 2">
            <a:extLst>
              <a:ext uri="{FF2B5EF4-FFF2-40B4-BE49-F238E27FC236}">
                <a16:creationId xmlns:a16="http://schemas.microsoft.com/office/drawing/2014/main" id="{9D8B85E5-B4F5-5848-022D-4CEB37A7473F}"/>
              </a:ext>
            </a:extLst>
          </p:cNvPr>
          <p:cNvSpPr>
            <a:spLocks noGrp="1"/>
          </p:cNvSpPr>
          <p:nvPr>
            <p:ph type="body" idx="1"/>
          </p:nvPr>
        </p:nvSpPr>
        <p:spPr>
          <a:xfrm>
            <a:off x="685802" y="1790918"/>
            <a:ext cx="3310128" cy="576262"/>
          </a:xfrm>
        </p:spPr>
        <p:txBody>
          <a:bodyPr/>
          <a:lstStyle/>
          <a:p>
            <a:r>
              <a:rPr lang="en-US" dirty="0"/>
              <a:t>Developer(s)</a:t>
            </a:r>
          </a:p>
        </p:txBody>
      </p:sp>
      <p:sp>
        <p:nvSpPr>
          <p:cNvPr id="4" name="Text Placeholder 3">
            <a:extLst>
              <a:ext uri="{FF2B5EF4-FFF2-40B4-BE49-F238E27FC236}">
                <a16:creationId xmlns:a16="http://schemas.microsoft.com/office/drawing/2014/main" id="{0D3C9A53-C9BB-2AA8-8CD6-7B65E71AA1D2}"/>
              </a:ext>
            </a:extLst>
          </p:cNvPr>
          <p:cNvSpPr>
            <a:spLocks noGrp="1"/>
          </p:cNvSpPr>
          <p:nvPr>
            <p:ph type="body" sz="half" idx="15"/>
          </p:nvPr>
        </p:nvSpPr>
        <p:spPr>
          <a:xfrm>
            <a:off x="685802" y="2459353"/>
            <a:ext cx="3028948" cy="2914719"/>
          </a:xfrm>
        </p:spPr>
        <p:txBody>
          <a:bodyPr>
            <a:normAutofit fontScale="47500" lnSpcReduction="20000"/>
          </a:bodyPr>
          <a:lstStyle/>
          <a:p>
            <a:pPr algn="l"/>
            <a:r>
              <a:rPr lang="en-US" sz="2000" dirty="0">
                <a:latin typeface="Avenir Next" panose="020B0503020202020204" pitchFamily="34" charset="0"/>
              </a:rPr>
              <a:t>responsible for Developing altered product for each sprint with given requirements.</a:t>
            </a:r>
            <a:r>
              <a:rPr lang="en-US" sz="2000" b="1" dirty="0">
                <a:latin typeface="Avenir Next" panose="020B0503020202020204" pitchFamily="34" charset="0"/>
              </a:rPr>
              <a:t> </a:t>
            </a:r>
          </a:p>
          <a:p>
            <a:pPr algn="l"/>
            <a:r>
              <a:rPr lang="en-US" sz="2000" b="1" dirty="0">
                <a:latin typeface="Avenir Next" panose="020B0503020202020204" pitchFamily="34" charset="0"/>
              </a:rPr>
              <a:t>Responsibilities:</a:t>
            </a:r>
          </a:p>
          <a:p>
            <a:pPr marL="342900" indent="-342900" algn="l">
              <a:buAutoNum type="arabicParenR"/>
            </a:pPr>
            <a:r>
              <a:rPr lang="en-US" sz="2000" dirty="0">
                <a:latin typeface="Avenir Next" panose="020B0503020202020204" pitchFamily="34" charset="0"/>
              </a:rPr>
              <a:t>Communication with Product Owner about upcoming DeaD -lines and usage of the backlog Interactions with users/stakeholders to better understand their needs.</a:t>
            </a:r>
          </a:p>
          <a:p>
            <a:pPr marL="342900" indent="-342900" algn="l">
              <a:buAutoNum type="arabicParenR"/>
            </a:pPr>
            <a:r>
              <a:rPr lang="en-US" sz="2000" dirty="0">
                <a:latin typeface="Avenir Next" panose="020B0503020202020204" pitchFamily="34" charset="0"/>
              </a:rPr>
              <a:t>Could be a team who works in providing unique ideas and designs</a:t>
            </a:r>
          </a:p>
          <a:p>
            <a:pPr marL="342900" indent="-342900" algn="l">
              <a:buAutoNum type="arabicParenR"/>
            </a:pPr>
            <a:r>
              <a:rPr lang="en-US" sz="2000" dirty="0">
                <a:latin typeface="Avenir Next" panose="020B0503020202020204" pitchFamily="34" charset="0"/>
              </a:rPr>
              <a:t>Delivering project updates Continuously</a:t>
            </a:r>
          </a:p>
          <a:p>
            <a:endParaRPr lang="en-US" dirty="0"/>
          </a:p>
        </p:txBody>
      </p:sp>
      <p:sp>
        <p:nvSpPr>
          <p:cNvPr id="5" name="Text Placeholder 4">
            <a:extLst>
              <a:ext uri="{FF2B5EF4-FFF2-40B4-BE49-F238E27FC236}">
                <a16:creationId xmlns:a16="http://schemas.microsoft.com/office/drawing/2014/main" id="{DFA7E56F-655C-0EE0-209C-7C9077BF7883}"/>
              </a:ext>
            </a:extLst>
          </p:cNvPr>
          <p:cNvSpPr>
            <a:spLocks noGrp="1"/>
          </p:cNvSpPr>
          <p:nvPr>
            <p:ph type="body" sz="quarter" idx="3"/>
          </p:nvPr>
        </p:nvSpPr>
        <p:spPr>
          <a:xfrm>
            <a:off x="7783440" y="1790918"/>
            <a:ext cx="3310128" cy="576262"/>
          </a:xfrm>
        </p:spPr>
        <p:txBody>
          <a:bodyPr/>
          <a:lstStyle/>
          <a:p>
            <a:r>
              <a:rPr lang="en-US" dirty="0"/>
              <a:t>Tester</a:t>
            </a:r>
          </a:p>
        </p:txBody>
      </p:sp>
      <p:sp>
        <p:nvSpPr>
          <p:cNvPr id="6" name="Text Placeholder 5">
            <a:extLst>
              <a:ext uri="{FF2B5EF4-FFF2-40B4-BE49-F238E27FC236}">
                <a16:creationId xmlns:a16="http://schemas.microsoft.com/office/drawing/2014/main" id="{9D02BD34-B0A1-0656-7367-2F8CC97F1599}"/>
              </a:ext>
            </a:extLst>
          </p:cNvPr>
          <p:cNvSpPr>
            <a:spLocks noGrp="1"/>
          </p:cNvSpPr>
          <p:nvPr>
            <p:ph type="body" sz="half" idx="16"/>
          </p:nvPr>
        </p:nvSpPr>
        <p:spPr>
          <a:xfrm>
            <a:off x="7770380" y="2459353"/>
            <a:ext cx="3310128" cy="2914718"/>
          </a:xfrm>
        </p:spPr>
        <p:txBody>
          <a:bodyPr>
            <a:normAutofit fontScale="77500" lnSpcReduction="20000"/>
          </a:bodyPr>
          <a:lstStyle/>
          <a:p>
            <a:pPr algn="l"/>
            <a:r>
              <a:rPr lang="en-US" dirty="0">
                <a:latin typeface="Avenir Next" panose="020B0503020202020204" pitchFamily="34" charset="0"/>
              </a:rPr>
              <a:t>THE Tester’s Role is seen through their collaboration with the PO, developers, and stakeholders, making sure the product matches the criteria. </a:t>
            </a:r>
          </a:p>
          <a:p>
            <a:pPr algn="l"/>
            <a:r>
              <a:rPr lang="en-US" b="1" dirty="0">
                <a:latin typeface="Avenir Next" panose="020B0503020202020204" pitchFamily="34" charset="0"/>
              </a:rPr>
              <a:t>Responsibilities:</a:t>
            </a:r>
          </a:p>
          <a:p>
            <a:pPr marL="342900" indent="-342900" algn="l">
              <a:buAutoNum type="arabicParenR"/>
            </a:pPr>
            <a:r>
              <a:rPr lang="en-US" dirty="0">
                <a:latin typeface="Avenir Next" panose="020B0503020202020204" pitchFamily="34" charset="0"/>
              </a:rPr>
              <a:t>Regression testing for each set of product outputs</a:t>
            </a:r>
          </a:p>
          <a:p>
            <a:pPr marL="342900" indent="-342900" algn="l">
              <a:buAutoNum type="arabicParenR"/>
            </a:pPr>
            <a:r>
              <a:rPr lang="en-US" dirty="0">
                <a:latin typeface="Avenir Next" panose="020B0503020202020204" pitchFamily="34" charset="0"/>
              </a:rPr>
              <a:t>Interactions with users/stakeholders to better understand their needs.</a:t>
            </a:r>
          </a:p>
          <a:p>
            <a:pPr marL="342900" indent="-342900" algn="l">
              <a:buAutoNum type="arabicParenR"/>
            </a:pPr>
            <a:r>
              <a:rPr lang="en-US" dirty="0">
                <a:latin typeface="Avenir Next" panose="020B0503020202020204" pitchFamily="34" charset="0"/>
              </a:rPr>
              <a:t>Reports bugs and flaws, providing updates to the Developer</a:t>
            </a:r>
          </a:p>
          <a:p>
            <a:pPr marL="342900" indent="-342900" algn="l">
              <a:buAutoNum type="arabicParenR"/>
            </a:pPr>
            <a:r>
              <a:rPr lang="en-US" dirty="0">
                <a:latin typeface="Avenir Next" panose="020B0503020202020204" pitchFamily="34" charset="0"/>
              </a:rPr>
              <a:t>Everyone could be considered  </a:t>
            </a:r>
          </a:p>
        </p:txBody>
      </p:sp>
      <p:pic>
        <p:nvPicPr>
          <p:cNvPr id="12" name="Picture 11" descr="A group of people sitting at a table with laptops&#10;&#10;Description automatically generated">
            <a:extLst>
              <a:ext uri="{FF2B5EF4-FFF2-40B4-BE49-F238E27FC236}">
                <a16:creationId xmlns:a16="http://schemas.microsoft.com/office/drawing/2014/main" id="{D7D09E4B-7875-F2EE-3A40-9F968B78210B}"/>
              </a:ext>
            </a:extLst>
          </p:cNvPr>
          <p:cNvPicPr>
            <a:picLocks noChangeAspect="1"/>
          </p:cNvPicPr>
          <p:nvPr/>
        </p:nvPicPr>
        <p:blipFill>
          <a:blip r:embed="rId2"/>
          <a:stretch>
            <a:fillRect/>
          </a:stretch>
        </p:blipFill>
        <p:spPr>
          <a:xfrm>
            <a:off x="3714750" y="1790918"/>
            <a:ext cx="3933632" cy="2452470"/>
          </a:xfrm>
          <a:prstGeom prst="rect">
            <a:avLst/>
          </a:prstGeom>
        </p:spPr>
      </p:pic>
    </p:spTree>
    <p:extLst>
      <p:ext uri="{BB962C8B-B14F-4D97-AF65-F5344CB8AC3E}">
        <p14:creationId xmlns:p14="http://schemas.microsoft.com/office/powerpoint/2010/main" val="40603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87C20A0-BD08-4315-BE42-56F2B41F8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B7D5331-B093-4784-99E0-88AFBACF6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72000"/>
            <a:ext cx="12192000" cy="2286000"/>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a:xfrm>
            <a:off x="685800" y="4945678"/>
            <a:ext cx="10792837" cy="1151965"/>
          </a:xfrm>
        </p:spPr>
        <p:txBody>
          <a:bodyPr>
            <a:normAutofit/>
          </a:bodyPr>
          <a:lstStyle/>
          <a:p>
            <a:r>
              <a:rPr lang="en-US" dirty="0">
                <a:solidFill>
                  <a:srgbClr val="FFFFFF"/>
                </a:solidFill>
              </a:rPr>
              <a:t>Agile MODEL</a:t>
            </a:r>
          </a:p>
        </p:txBody>
      </p:sp>
      <p:pic>
        <p:nvPicPr>
          <p:cNvPr id="5" name="Content Placeholder 4" descr="A diagram of a process&#10;&#10;Description automatically generated">
            <a:extLst>
              <a:ext uri="{FF2B5EF4-FFF2-40B4-BE49-F238E27FC236}">
                <a16:creationId xmlns:a16="http://schemas.microsoft.com/office/drawing/2014/main" id="{5D8013E6-9BE7-8CAB-8913-C812FF81D2B6}"/>
              </a:ext>
            </a:extLst>
          </p:cNvPr>
          <p:cNvPicPr>
            <a:picLocks noChangeAspect="1"/>
          </p:cNvPicPr>
          <p:nvPr/>
        </p:nvPicPr>
        <p:blipFill>
          <a:blip r:embed="rId3"/>
          <a:stretch>
            <a:fillRect/>
          </a:stretch>
        </p:blipFill>
        <p:spPr>
          <a:xfrm>
            <a:off x="717618" y="1487109"/>
            <a:ext cx="4931275" cy="1960181"/>
          </a:xfrm>
          <a:prstGeom prst="rect">
            <a:avLst/>
          </a:prstGeom>
        </p:spPr>
      </p:pic>
      <p:sp>
        <p:nvSpPr>
          <p:cNvPr id="9" name="Content Placeholder 8">
            <a:extLst>
              <a:ext uri="{FF2B5EF4-FFF2-40B4-BE49-F238E27FC236}">
                <a16:creationId xmlns:a16="http://schemas.microsoft.com/office/drawing/2014/main" id="{1F9E35AD-2AF3-E359-3A3F-AAA733468FA1}"/>
              </a:ext>
            </a:extLst>
          </p:cNvPr>
          <p:cNvSpPr>
            <a:spLocks noGrp="1"/>
          </p:cNvSpPr>
          <p:nvPr>
            <p:ph sz="quarter" idx="13"/>
          </p:nvPr>
        </p:nvSpPr>
        <p:spPr>
          <a:xfrm>
            <a:off x="6092190" y="674369"/>
            <a:ext cx="5386447" cy="3510952"/>
          </a:xfrm>
        </p:spPr>
        <p:txBody>
          <a:bodyPr anchor="t">
            <a:normAutofit/>
          </a:bodyPr>
          <a:lstStyle/>
          <a:p>
            <a:pPr>
              <a:lnSpc>
                <a:spcPct val="110000"/>
              </a:lnSpc>
              <a:buFont typeface="Arial" panose="020B0604020202020204" pitchFamily="34" charset="0"/>
              <a:buChar char="•"/>
            </a:pPr>
            <a:r>
              <a:rPr lang="en-US" sz="1600" dirty="0">
                <a:latin typeface="Lato" panose="020F0502020204030203" pitchFamily="34" charset="0"/>
              </a:rPr>
              <a:t>THE AGILE Framework is an adaptive approach where the stages of this model Grant team members the ability to  adapt to the product requirements and even adopt a model that best suits the project</a:t>
            </a:r>
          </a:p>
          <a:p>
            <a:pPr>
              <a:lnSpc>
                <a:spcPct val="110000"/>
              </a:lnSpc>
              <a:buFont typeface="Arial" panose="020B0604020202020204" pitchFamily="34" charset="0"/>
              <a:buChar char="•"/>
            </a:pPr>
            <a:r>
              <a:rPr lang="en-US" sz="1600" dirty="0">
                <a:latin typeface="Lato" panose="020F0502020204030203" pitchFamily="34" charset="0"/>
              </a:rPr>
              <a:t>Agile is done incrementally, and rather than a method, Agile is composed of sprints where product is continuously produced </a:t>
            </a:r>
          </a:p>
          <a:p>
            <a:pPr>
              <a:lnSpc>
                <a:spcPct val="110000"/>
              </a:lnSpc>
              <a:buFont typeface="Arial" panose="020B0604020202020204" pitchFamily="34" charset="0"/>
              <a:buChar char="•"/>
            </a:pPr>
            <a:r>
              <a:rPr lang="en-US" sz="1600" dirty="0">
                <a:latin typeface="Lato" panose="020F0502020204030203" pitchFamily="34" charset="0"/>
              </a:rPr>
              <a:t>The level of planning will alternate for each agile project</a:t>
            </a:r>
          </a:p>
        </p:txBody>
      </p:sp>
    </p:spTree>
    <p:extLst>
      <p:ext uri="{BB962C8B-B14F-4D97-AF65-F5344CB8AC3E}">
        <p14:creationId xmlns:p14="http://schemas.microsoft.com/office/powerpoint/2010/main" val="344394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a:xfrm>
            <a:off x="8006592" y="457200"/>
            <a:ext cx="3072869" cy="1151965"/>
          </a:xfrm>
        </p:spPr>
        <p:txBody>
          <a:bodyPr>
            <a:normAutofit/>
          </a:bodyPr>
          <a:lstStyle/>
          <a:p>
            <a:r>
              <a:rPr lang="en-US" sz="4400" dirty="0"/>
              <a:t>Phases </a:t>
            </a:r>
            <a:r>
              <a:rPr lang="en-US" sz="1400" dirty="0"/>
              <a:t>for scrum</a:t>
            </a:r>
            <a:endParaRPr lang="en-US" sz="4400" dirty="0"/>
          </a:p>
        </p:txBody>
      </p:sp>
      <p:sp>
        <p:nvSpPr>
          <p:cNvPr id="34" name="Rectangle 33">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crum&#10;&#10;Description automatically generated">
            <a:extLst>
              <a:ext uri="{FF2B5EF4-FFF2-40B4-BE49-F238E27FC236}">
                <a16:creationId xmlns:a16="http://schemas.microsoft.com/office/drawing/2014/main" id="{AAC857B5-A77D-9D9B-A18C-9BBE1F5F1810}"/>
              </a:ext>
            </a:extLst>
          </p:cNvPr>
          <p:cNvPicPr>
            <a:picLocks noChangeAspect="1"/>
          </p:cNvPicPr>
          <p:nvPr/>
        </p:nvPicPr>
        <p:blipFill rotWithShape="1">
          <a:blip r:embed="rId3"/>
          <a:srcRect t="4025"/>
          <a:stretch/>
        </p:blipFill>
        <p:spPr>
          <a:xfrm>
            <a:off x="556387" y="1113183"/>
            <a:ext cx="6795465" cy="3521860"/>
          </a:xfrm>
          <a:prstGeom prst="rect">
            <a:avLst/>
          </a:prstGeom>
        </p:spPr>
      </p:pic>
      <p:sp>
        <p:nvSpPr>
          <p:cNvPr id="9" name="Content Placeholder 8">
            <a:extLst>
              <a:ext uri="{FF2B5EF4-FFF2-40B4-BE49-F238E27FC236}">
                <a16:creationId xmlns:a16="http://schemas.microsoft.com/office/drawing/2014/main" id="{1F9E35AD-2AF3-E359-3A3F-AAA733468FA1}"/>
              </a:ext>
            </a:extLst>
          </p:cNvPr>
          <p:cNvSpPr>
            <a:spLocks noGrp="1"/>
          </p:cNvSpPr>
          <p:nvPr>
            <p:ph sz="quarter" idx="13"/>
          </p:nvPr>
        </p:nvSpPr>
        <p:spPr>
          <a:xfrm>
            <a:off x="8003371" y="1361334"/>
            <a:ext cx="3632242" cy="4233554"/>
          </a:xfrm>
        </p:spPr>
        <p:txBody>
          <a:bodyPr anchor="t">
            <a:normAutofit fontScale="55000" lnSpcReduction="20000"/>
          </a:bodyPr>
          <a:lstStyle/>
          <a:p>
            <a:pPr marL="342900" indent="-342900">
              <a:lnSpc>
                <a:spcPct val="110000"/>
              </a:lnSpc>
              <a:buAutoNum type="arabicPeriod"/>
            </a:pPr>
            <a:r>
              <a:rPr lang="en-US" b="1" i="0" dirty="0">
                <a:effectLst/>
                <a:latin typeface="Lato" panose="020F0502020204030203" pitchFamily="34" charset="0"/>
              </a:rPr>
              <a:t>Sprint planning</a:t>
            </a:r>
          </a:p>
          <a:p>
            <a:pPr marL="457200" lvl="1" indent="0">
              <a:lnSpc>
                <a:spcPct val="110000"/>
              </a:lnSpc>
              <a:buNone/>
            </a:pPr>
            <a:r>
              <a:rPr lang="en-US" sz="1600" b="0" i="0" dirty="0">
                <a:effectLst/>
                <a:latin typeface="Lato" panose="020F0502020204030203" pitchFamily="34" charset="0"/>
              </a:rPr>
              <a:t>This is the initial phase where the product owne</a:t>
            </a:r>
            <a:r>
              <a:rPr lang="en-US" sz="1600" dirty="0">
                <a:latin typeface="Lato" panose="020F0502020204030203" pitchFamily="34" charset="0"/>
              </a:rPr>
              <a:t>r will </a:t>
            </a:r>
            <a:r>
              <a:rPr lang="en-US" sz="1600" b="0" i="0" dirty="0">
                <a:effectLst/>
                <a:latin typeface="Lato" panose="020F0502020204030203" pitchFamily="34" charset="0"/>
              </a:rPr>
              <a:t>gather as muc</a:t>
            </a:r>
            <a:r>
              <a:rPr lang="en-US" sz="1600" dirty="0">
                <a:latin typeface="Lato" panose="020F0502020204030203" pitchFamily="34" charset="0"/>
              </a:rPr>
              <a:t>h information as possible. The product owner will also complete the product backlog for the team which will help In creating a plan for the rest of the team, such as refining timelines and understanding the lengths in each sprint. </a:t>
            </a:r>
          </a:p>
          <a:p>
            <a:pPr marL="457200" lvl="1" indent="0">
              <a:lnSpc>
                <a:spcPct val="110000"/>
              </a:lnSpc>
              <a:buNone/>
            </a:pPr>
            <a:r>
              <a:rPr lang="en-US" sz="1600" dirty="0">
                <a:latin typeface="Lato" panose="020F0502020204030203" pitchFamily="34" charset="0"/>
              </a:rPr>
              <a:t>This is a vital phase where Agile principles are elaborated on for the team. </a:t>
            </a:r>
          </a:p>
          <a:p>
            <a:pPr marL="457200" lvl="1" indent="0">
              <a:lnSpc>
                <a:spcPct val="110000"/>
              </a:lnSpc>
              <a:buNone/>
            </a:pPr>
            <a:r>
              <a:rPr lang="en-US" sz="1600" dirty="0">
                <a:latin typeface="Lato" panose="020F0502020204030203" pitchFamily="34" charset="0"/>
              </a:rPr>
              <a:t>In this stage the definition of done will be defined. </a:t>
            </a:r>
          </a:p>
          <a:p>
            <a:pPr marL="457200" lvl="1" indent="0">
              <a:lnSpc>
                <a:spcPct val="110000"/>
              </a:lnSpc>
              <a:buNone/>
            </a:pPr>
            <a:r>
              <a:rPr lang="en-US" sz="1600" dirty="0">
                <a:latin typeface="Lato" panose="020F0502020204030203" pitchFamily="34" charset="0"/>
              </a:rPr>
              <a:t>The Team will ALSO create a Sprint goal in this stage, which will be the the Finished work launched at the end. </a:t>
            </a:r>
            <a:endParaRPr lang="en-US" sz="1600" b="0" i="0" dirty="0">
              <a:effectLst/>
              <a:latin typeface="Lato" panose="020F0502020204030203" pitchFamily="34" charset="0"/>
            </a:endParaRPr>
          </a:p>
          <a:p>
            <a:pPr marL="342900" indent="-342900">
              <a:lnSpc>
                <a:spcPct val="110000"/>
              </a:lnSpc>
              <a:buAutoNum type="arabicPeriod"/>
            </a:pPr>
            <a:r>
              <a:rPr lang="en-US" b="1" dirty="0">
                <a:latin typeface="Lato" panose="020F0502020204030203" pitchFamily="34" charset="0"/>
              </a:rPr>
              <a:t>Daily Scrum</a:t>
            </a:r>
          </a:p>
          <a:p>
            <a:pPr marL="457200" lvl="1" indent="0">
              <a:lnSpc>
                <a:spcPct val="110000"/>
              </a:lnSpc>
              <a:buNone/>
            </a:pPr>
            <a:r>
              <a:rPr lang="en-US" sz="1600" dirty="0">
                <a:latin typeface="Lato" panose="020F0502020204030203" pitchFamily="34" charset="0"/>
              </a:rPr>
              <a:t>This phase of in the SCRUM-AGILE will take place every day throughout the entire work process, where the team is able to have an opportunity to gain an understanding on the projects process. </a:t>
            </a:r>
          </a:p>
          <a:p>
            <a:pPr marL="457200" lvl="1" indent="0">
              <a:lnSpc>
                <a:spcPct val="110000"/>
              </a:lnSpc>
              <a:buNone/>
            </a:pPr>
            <a:r>
              <a:rPr lang="en-US" sz="1600" dirty="0">
                <a:latin typeface="Lato" panose="020F0502020204030203" pitchFamily="34" charset="0"/>
              </a:rPr>
              <a:t>This time is allotted for a short period of time (~15 minutes) where members focus on what more they can accomplish and discern what their next steps are. </a:t>
            </a:r>
          </a:p>
          <a:p>
            <a:pPr marL="457200" lvl="1" indent="0">
              <a:lnSpc>
                <a:spcPct val="110000"/>
              </a:lnSpc>
              <a:buNone/>
            </a:pPr>
            <a:r>
              <a:rPr lang="en-US" sz="1600" dirty="0">
                <a:latin typeface="Lato" panose="020F0502020204030203" pitchFamily="34" charset="0"/>
              </a:rPr>
              <a:t>The team will work together in staying on topic and keeping conversations moving.</a:t>
            </a:r>
          </a:p>
          <a:p>
            <a:pPr marL="457200" lvl="1" indent="0">
              <a:lnSpc>
                <a:spcPct val="110000"/>
              </a:lnSpc>
              <a:buNone/>
            </a:pPr>
            <a:endParaRPr lang="en-US" sz="1600" i="0" dirty="0">
              <a:effectLst/>
              <a:latin typeface="Lato" panose="020F0502020204030203" pitchFamily="34" charset="0"/>
            </a:endParaRPr>
          </a:p>
          <a:p>
            <a:pPr marL="0" indent="0">
              <a:lnSpc>
                <a:spcPct val="110000"/>
              </a:lnSpc>
              <a:buNone/>
            </a:pPr>
            <a:endParaRPr lang="en-US" sz="1700" b="1" i="0" dirty="0">
              <a:effectLst/>
              <a:latin typeface="Lato" panose="020F0502020204030203" pitchFamily="34" charset="0"/>
            </a:endParaRPr>
          </a:p>
        </p:txBody>
      </p:sp>
    </p:spTree>
    <p:extLst>
      <p:ext uri="{BB962C8B-B14F-4D97-AF65-F5344CB8AC3E}">
        <p14:creationId xmlns:p14="http://schemas.microsoft.com/office/powerpoint/2010/main" val="394958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a:xfrm>
            <a:off x="8006592" y="457200"/>
            <a:ext cx="3072869" cy="1151965"/>
          </a:xfrm>
        </p:spPr>
        <p:txBody>
          <a:bodyPr>
            <a:normAutofit/>
          </a:bodyPr>
          <a:lstStyle/>
          <a:p>
            <a:r>
              <a:rPr lang="en-US" sz="4400" dirty="0"/>
              <a:t>Phases </a:t>
            </a:r>
            <a:r>
              <a:rPr lang="en-US" sz="1400" dirty="0"/>
              <a:t>for scrum</a:t>
            </a:r>
            <a:endParaRPr lang="en-US" sz="4400" dirty="0"/>
          </a:p>
        </p:txBody>
      </p:sp>
      <p:sp>
        <p:nvSpPr>
          <p:cNvPr id="34" name="Rectangle 33">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crum&#10;&#10;Description automatically generated">
            <a:extLst>
              <a:ext uri="{FF2B5EF4-FFF2-40B4-BE49-F238E27FC236}">
                <a16:creationId xmlns:a16="http://schemas.microsoft.com/office/drawing/2014/main" id="{AAC857B5-A77D-9D9B-A18C-9BBE1F5F1810}"/>
              </a:ext>
            </a:extLst>
          </p:cNvPr>
          <p:cNvPicPr>
            <a:picLocks noChangeAspect="1"/>
          </p:cNvPicPr>
          <p:nvPr/>
        </p:nvPicPr>
        <p:blipFill rotWithShape="1">
          <a:blip r:embed="rId3"/>
          <a:srcRect t="4025"/>
          <a:stretch/>
        </p:blipFill>
        <p:spPr>
          <a:xfrm>
            <a:off x="556387" y="1113183"/>
            <a:ext cx="6795465" cy="3521860"/>
          </a:xfrm>
          <a:prstGeom prst="rect">
            <a:avLst/>
          </a:prstGeom>
        </p:spPr>
      </p:pic>
      <p:sp>
        <p:nvSpPr>
          <p:cNvPr id="9" name="Content Placeholder 8">
            <a:extLst>
              <a:ext uri="{FF2B5EF4-FFF2-40B4-BE49-F238E27FC236}">
                <a16:creationId xmlns:a16="http://schemas.microsoft.com/office/drawing/2014/main" id="{1F9E35AD-2AF3-E359-3A3F-AAA733468FA1}"/>
              </a:ext>
            </a:extLst>
          </p:cNvPr>
          <p:cNvSpPr>
            <a:spLocks noGrp="1"/>
          </p:cNvSpPr>
          <p:nvPr>
            <p:ph sz="quarter" idx="13"/>
          </p:nvPr>
        </p:nvSpPr>
        <p:spPr>
          <a:xfrm>
            <a:off x="8003371" y="1361333"/>
            <a:ext cx="3632242" cy="4313325"/>
          </a:xfrm>
        </p:spPr>
        <p:txBody>
          <a:bodyPr anchor="t">
            <a:normAutofit fontScale="62500" lnSpcReduction="20000"/>
          </a:bodyPr>
          <a:lstStyle/>
          <a:p>
            <a:pPr marL="0" indent="0">
              <a:lnSpc>
                <a:spcPct val="110000"/>
              </a:lnSpc>
              <a:buNone/>
            </a:pPr>
            <a:r>
              <a:rPr lang="en-US" sz="2700" b="1" i="0" dirty="0">
                <a:solidFill>
                  <a:srgbClr val="C00000"/>
                </a:solidFill>
                <a:effectLst/>
                <a:latin typeface="Lato" panose="020F0502020204030203" pitchFamily="34" charset="0"/>
              </a:rPr>
              <a:t>3.   </a:t>
            </a:r>
            <a:r>
              <a:rPr lang="en-US" sz="1700" b="1" i="0" dirty="0">
                <a:effectLst/>
                <a:latin typeface="Lato" panose="020F0502020204030203" pitchFamily="34" charset="0"/>
              </a:rPr>
              <a:t>Sprint Review</a:t>
            </a:r>
          </a:p>
          <a:p>
            <a:pPr marL="457200" lvl="1" indent="0">
              <a:lnSpc>
                <a:spcPct val="110000"/>
              </a:lnSpc>
              <a:buNone/>
            </a:pPr>
            <a:r>
              <a:rPr lang="en-US" sz="1600" i="0" dirty="0">
                <a:effectLst/>
                <a:latin typeface="Lato" panose="020F0502020204030203" pitchFamily="34" charset="0"/>
              </a:rPr>
              <a:t>The Sprint Review </a:t>
            </a:r>
            <a:r>
              <a:rPr lang="en-US" sz="1600" dirty="0">
                <a:latin typeface="Lato" panose="020F0502020204030203" pitchFamily="34" charset="0"/>
              </a:rPr>
              <a:t>is literally a review session, where the team comes together (semi-frequently), usually at the end of each sprint to go over their work. </a:t>
            </a:r>
          </a:p>
          <a:p>
            <a:pPr marL="457200" lvl="1" indent="0">
              <a:lnSpc>
                <a:spcPct val="110000"/>
              </a:lnSpc>
              <a:buNone/>
            </a:pPr>
            <a:r>
              <a:rPr lang="en-US" sz="1600" dirty="0">
                <a:latin typeface="Lato" panose="020F0502020204030203" pitchFamily="34" charset="0"/>
              </a:rPr>
              <a:t>The Team will inspect ‘what went well?’, ‘what didn’t?’, and they will create ideas to implement,  adapting to the needs of the project. </a:t>
            </a:r>
          </a:p>
          <a:p>
            <a:pPr marL="457200" lvl="1" indent="0">
              <a:lnSpc>
                <a:spcPct val="110000"/>
              </a:lnSpc>
              <a:buNone/>
            </a:pPr>
            <a:r>
              <a:rPr lang="en-US" sz="1600" i="0" dirty="0">
                <a:effectLst/>
                <a:latin typeface="Lato" panose="020F0502020204030203" pitchFamily="34" charset="0"/>
              </a:rPr>
              <a:t>During this phase, the product backlog may </a:t>
            </a:r>
            <a:r>
              <a:rPr lang="en-US" sz="1600" dirty="0">
                <a:latin typeface="Lato" panose="020F0502020204030203" pitchFamily="34" charset="0"/>
              </a:rPr>
              <a:t>Change,</a:t>
            </a:r>
            <a:r>
              <a:rPr lang="en-US" sz="1600" i="0" dirty="0">
                <a:effectLst/>
                <a:latin typeface="Lato" panose="020F0502020204030203" pitchFamily="34" charset="0"/>
              </a:rPr>
              <a:t> and the team will begin to work on what else is expected from them</a:t>
            </a:r>
            <a:r>
              <a:rPr lang="en-US" sz="1500" i="0" dirty="0">
                <a:effectLst/>
                <a:latin typeface="Lato" panose="020F0502020204030203" pitchFamily="34" charset="0"/>
              </a:rPr>
              <a:t>. </a:t>
            </a:r>
          </a:p>
          <a:p>
            <a:pPr marL="457200" lvl="1" indent="0">
              <a:lnSpc>
                <a:spcPct val="110000"/>
              </a:lnSpc>
              <a:buNone/>
            </a:pPr>
            <a:endParaRPr lang="en-US" sz="1500" i="0" dirty="0">
              <a:effectLst/>
              <a:latin typeface="Lato" panose="020F0502020204030203" pitchFamily="34" charset="0"/>
            </a:endParaRPr>
          </a:p>
          <a:p>
            <a:pPr marL="0" indent="0">
              <a:lnSpc>
                <a:spcPct val="110000"/>
              </a:lnSpc>
              <a:buNone/>
            </a:pPr>
            <a:r>
              <a:rPr lang="en-US" sz="2700" b="1" dirty="0">
                <a:solidFill>
                  <a:srgbClr val="C00000"/>
                </a:solidFill>
                <a:latin typeface="Lato" panose="020F0502020204030203" pitchFamily="34" charset="0"/>
              </a:rPr>
              <a:t>4.    </a:t>
            </a:r>
            <a:r>
              <a:rPr lang="en-US" sz="1700" b="1" dirty="0">
                <a:latin typeface="Lato" panose="020F0502020204030203" pitchFamily="34" charset="0"/>
              </a:rPr>
              <a:t>Sprint Retrospective</a:t>
            </a:r>
          </a:p>
          <a:p>
            <a:pPr marL="457200" lvl="1" indent="0">
              <a:lnSpc>
                <a:spcPct val="110000"/>
              </a:lnSpc>
              <a:buNone/>
            </a:pPr>
            <a:r>
              <a:rPr lang="en-US" sz="1600" dirty="0">
                <a:latin typeface="Lato" panose="020F0502020204030203" pitchFamily="34" charset="0"/>
              </a:rPr>
              <a:t>The Sprint retrospective is the last ‘phase’ of the scrum agile method, which Gives the team an opportunity to look back at the project and once again discuss the pros and cons of what happened. </a:t>
            </a:r>
          </a:p>
          <a:p>
            <a:pPr marL="457200" lvl="1" indent="0">
              <a:lnSpc>
                <a:spcPct val="110000"/>
              </a:lnSpc>
              <a:buNone/>
            </a:pPr>
            <a:r>
              <a:rPr lang="en-US" sz="1600" i="0" dirty="0">
                <a:effectLst/>
                <a:latin typeface="Lato" panose="020F0502020204030203" pitchFamily="34" charset="0"/>
              </a:rPr>
              <a:t>The sprint re</a:t>
            </a:r>
            <a:r>
              <a:rPr lang="en-US" sz="1600" dirty="0">
                <a:latin typeface="Lato" panose="020F0502020204030203" pitchFamily="34" charset="0"/>
              </a:rPr>
              <a:t>trospectives gets insight from the Scrum team, so they can identify how to better their model. This allows for growth, increasing the effectiveness of the team. </a:t>
            </a:r>
          </a:p>
          <a:p>
            <a:pPr marL="457200" lvl="1" indent="0">
              <a:lnSpc>
                <a:spcPct val="110000"/>
              </a:lnSpc>
              <a:buNone/>
            </a:pPr>
            <a:endParaRPr lang="en-US" sz="1500" dirty="0">
              <a:latin typeface="Lato" panose="020F0502020204030203" pitchFamily="34" charset="0"/>
            </a:endParaRPr>
          </a:p>
          <a:p>
            <a:pPr marL="457200" lvl="1" indent="0">
              <a:lnSpc>
                <a:spcPct val="110000"/>
              </a:lnSpc>
              <a:buNone/>
            </a:pPr>
            <a:endParaRPr lang="en-US" sz="1500" i="0" dirty="0">
              <a:effectLst/>
              <a:latin typeface="Lato" panose="020F0502020204030203" pitchFamily="34" charset="0"/>
            </a:endParaRPr>
          </a:p>
          <a:p>
            <a:pPr marL="0" indent="0">
              <a:lnSpc>
                <a:spcPct val="110000"/>
              </a:lnSpc>
              <a:buNone/>
            </a:pPr>
            <a:endParaRPr lang="en-US" sz="1700" b="1" i="0" dirty="0">
              <a:effectLst/>
              <a:latin typeface="Lato" panose="020F0502020204030203" pitchFamily="34" charset="0"/>
            </a:endParaRPr>
          </a:p>
        </p:txBody>
      </p:sp>
    </p:spTree>
    <p:extLst>
      <p:ext uri="{BB962C8B-B14F-4D97-AF65-F5344CB8AC3E}">
        <p14:creationId xmlns:p14="http://schemas.microsoft.com/office/powerpoint/2010/main" val="49459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2679E24-B442-48DA-91F5-D20C35276B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7" name="Group 16">
            <a:extLst>
              <a:ext uri="{FF2B5EF4-FFF2-40B4-BE49-F238E27FC236}">
                <a16:creationId xmlns:a16="http://schemas.microsoft.com/office/drawing/2014/main" id="{47FFD68E-AD03-4180-8BBB-B3E7DE0D1C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8" name="Rectangle 17">
              <a:extLst>
                <a:ext uri="{FF2B5EF4-FFF2-40B4-BE49-F238E27FC236}">
                  <a16:creationId xmlns:a16="http://schemas.microsoft.com/office/drawing/2014/main" id="{B36C81B8-0929-4B46-BCB0-00954C0E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9" name="Freeform 11">
              <a:extLst>
                <a:ext uri="{FF2B5EF4-FFF2-40B4-BE49-F238E27FC236}">
                  <a16:creationId xmlns:a16="http://schemas.microsoft.com/office/drawing/2014/main" id="{A771D040-DA75-4CDB-859B-07D4C8094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 name="Rectangle 19">
              <a:extLst>
                <a:ext uri="{FF2B5EF4-FFF2-40B4-BE49-F238E27FC236}">
                  <a16:creationId xmlns:a16="http://schemas.microsoft.com/office/drawing/2014/main" id="{4C97C64C-CFCE-45F6-B8D4-4B46AB898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851C7-DDC0-2E5B-87DE-D4D79B0FC972}"/>
              </a:ext>
            </a:extLst>
          </p:cNvPr>
          <p:cNvSpPr>
            <a:spLocks noGrp="1"/>
          </p:cNvSpPr>
          <p:nvPr>
            <p:ph type="title"/>
          </p:nvPr>
        </p:nvSpPr>
        <p:spPr>
          <a:xfrm>
            <a:off x="685800" y="685800"/>
            <a:ext cx="10792837" cy="1485900"/>
          </a:xfrm>
        </p:spPr>
        <p:txBody>
          <a:bodyPr vert="horz" lIns="91440" tIns="45720" rIns="91440" bIns="45720" rtlCol="0" anchor="ctr">
            <a:normAutofit/>
          </a:bodyPr>
          <a:lstStyle/>
          <a:p>
            <a:r>
              <a:rPr lang="en-US" dirty="0"/>
              <a:t>SNHU TRAVEL WITH WATERFALL</a:t>
            </a:r>
          </a:p>
        </p:txBody>
      </p:sp>
      <p:sp>
        <p:nvSpPr>
          <p:cNvPr id="6" name="Content Placeholder 5">
            <a:extLst>
              <a:ext uri="{FF2B5EF4-FFF2-40B4-BE49-F238E27FC236}">
                <a16:creationId xmlns:a16="http://schemas.microsoft.com/office/drawing/2014/main" id="{EDEC7838-2774-85E7-F7A9-5A2108166822}"/>
              </a:ext>
            </a:extLst>
          </p:cNvPr>
          <p:cNvSpPr>
            <a:spLocks noGrp="1"/>
          </p:cNvSpPr>
          <p:nvPr>
            <p:ph sz="quarter" idx="14"/>
          </p:nvPr>
        </p:nvSpPr>
        <p:spPr>
          <a:xfrm>
            <a:off x="785578" y="2353073"/>
            <a:ext cx="5204399" cy="2334200"/>
          </a:xfrm>
        </p:spPr>
        <p:txBody>
          <a:bodyPr vert="horz" lIns="91440" tIns="45720" rIns="91440" bIns="45720" rtlCol="0" anchor="t">
            <a:normAutofit fontScale="77500" lnSpcReduction="20000"/>
          </a:bodyPr>
          <a:lstStyle/>
          <a:p>
            <a:pPr marL="342900" indent="-342900">
              <a:buAutoNum type="arabicPeriod"/>
            </a:pPr>
            <a:r>
              <a:rPr lang="en-US" sz="1800" dirty="0">
                <a:latin typeface="Avenir Next" panose="020B0503020202020204" pitchFamily="34" charset="0"/>
              </a:rPr>
              <a:t>WATERFALL BEING A LINEAR AND SEQUENTIAL PROCESS</a:t>
            </a:r>
          </a:p>
          <a:p>
            <a:pPr marL="457200" lvl="1" indent="0">
              <a:buNone/>
            </a:pPr>
            <a:r>
              <a:rPr lang="en-US" sz="2100" dirty="0">
                <a:solidFill>
                  <a:srgbClr val="C00000"/>
                </a:solidFill>
                <a:latin typeface="Avenir Next" panose="020B0503020202020204" pitchFamily="34" charset="0"/>
              </a:rPr>
              <a:t>1a. </a:t>
            </a:r>
            <a:r>
              <a:rPr lang="en-US" sz="1600" dirty="0">
                <a:latin typeface="Avenir Next" panose="020B0503020202020204" pitchFamily="34" charset="0"/>
              </a:rPr>
              <a:t>Beginning with ‘Requirement Analysis’ we would have to have all the system requirements within this first push which was not the case.</a:t>
            </a:r>
            <a:endParaRPr lang="en-US" sz="1800" dirty="0">
              <a:latin typeface="Avenir Next" panose="020B0503020202020204" pitchFamily="34" charset="0"/>
            </a:endParaRPr>
          </a:p>
          <a:p>
            <a:pPr marL="457200" lvl="1" indent="0">
              <a:buNone/>
            </a:pPr>
            <a:r>
              <a:rPr lang="en-US" sz="2100" dirty="0">
                <a:solidFill>
                  <a:srgbClr val="C00000"/>
                </a:solidFill>
                <a:latin typeface="Avenir Next" panose="020B0503020202020204" pitchFamily="34" charset="0"/>
              </a:rPr>
              <a:t>1B.- </a:t>
            </a:r>
            <a:r>
              <a:rPr lang="en-US" sz="1600" dirty="0">
                <a:latin typeface="Avenir Next" panose="020B0503020202020204" pitchFamily="34" charset="0"/>
              </a:rPr>
              <a:t>We would have run into an issue as there was other requirements thrown into our project halfway through where we had to switch from a list view to a slideshow view.</a:t>
            </a:r>
          </a:p>
        </p:txBody>
      </p:sp>
      <p:pic>
        <p:nvPicPr>
          <p:cNvPr id="10" name="Picture 9" descr="A diagram of a software development process&#10;&#10;Description automatically generated">
            <a:extLst>
              <a:ext uri="{FF2B5EF4-FFF2-40B4-BE49-F238E27FC236}">
                <a16:creationId xmlns:a16="http://schemas.microsoft.com/office/drawing/2014/main" id="{29D3AA39-6820-7B8B-0E77-F2483A63D55A}"/>
              </a:ext>
            </a:extLst>
          </p:cNvPr>
          <p:cNvPicPr>
            <a:picLocks noChangeAspect="1"/>
          </p:cNvPicPr>
          <p:nvPr/>
        </p:nvPicPr>
        <p:blipFill>
          <a:blip r:embed="rId4"/>
          <a:stretch>
            <a:fillRect/>
          </a:stretch>
        </p:blipFill>
        <p:spPr>
          <a:xfrm>
            <a:off x="6492240" y="2546697"/>
            <a:ext cx="4931275" cy="3279297"/>
          </a:xfrm>
          <a:prstGeom prst="rect">
            <a:avLst/>
          </a:prstGeom>
        </p:spPr>
      </p:pic>
      <p:sp>
        <p:nvSpPr>
          <p:cNvPr id="13" name="TextBox 12">
            <a:extLst>
              <a:ext uri="{FF2B5EF4-FFF2-40B4-BE49-F238E27FC236}">
                <a16:creationId xmlns:a16="http://schemas.microsoft.com/office/drawing/2014/main" id="{4BDB9B0C-189A-766D-7363-EBAEA2FD1766}"/>
              </a:ext>
            </a:extLst>
          </p:cNvPr>
          <p:cNvSpPr txBox="1"/>
          <p:nvPr/>
        </p:nvSpPr>
        <p:spPr>
          <a:xfrm>
            <a:off x="888123" y="1675799"/>
            <a:ext cx="9946249" cy="646331"/>
          </a:xfrm>
          <a:prstGeom prst="rect">
            <a:avLst/>
          </a:prstGeom>
          <a:noFill/>
        </p:spPr>
        <p:txBody>
          <a:bodyPr wrap="none" rtlCol="0">
            <a:spAutoFit/>
          </a:bodyPr>
          <a:lstStyle/>
          <a:p>
            <a:r>
              <a:rPr lang="en-US" sz="1800" dirty="0">
                <a:latin typeface="Avenir Next" panose="020B0503020202020204" pitchFamily="34" charset="0"/>
              </a:rPr>
              <a:t>~ let us examine how the SDLC process would have worked using the Waterfall methodology</a:t>
            </a:r>
          </a:p>
          <a:p>
            <a:endParaRPr lang="en-US" dirty="0"/>
          </a:p>
        </p:txBody>
      </p:sp>
      <p:sp>
        <p:nvSpPr>
          <p:cNvPr id="23" name="Content Placeholder 5">
            <a:extLst>
              <a:ext uri="{FF2B5EF4-FFF2-40B4-BE49-F238E27FC236}">
                <a16:creationId xmlns:a16="http://schemas.microsoft.com/office/drawing/2014/main" id="{9E042494-EA0D-5143-22EB-4F3639579C9E}"/>
              </a:ext>
            </a:extLst>
          </p:cNvPr>
          <p:cNvSpPr txBox="1">
            <a:spLocks/>
          </p:cNvSpPr>
          <p:nvPr/>
        </p:nvSpPr>
        <p:spPr>
          <a:xfrm>
            <a:off x="888123" y="4939263"/>
            <a:ext cx="4988295" cy="132190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800" dirty="0">
                <a:latin typeface="Avenir Next" panose="020B0503020202020204" pitchFamily="34" charset="0"/>
              </a:rPr>
              <a:t>the waterfall method pushes us through these phases, seen in the photo in the right, where we would not have the opportunity to go back and change our design, and our user stories, as Quickly and produce the system that our stakeholder’s had asked of us.</a:t>
            </a:r>
          </a:p>
          <a:p>
            <a:pPr marL="0" indent="0">
              <a:buNone/>
            </a:pPr>
            <a:endParaRPr lang="en-US" sz="1800" dirty="0">
              <a:latin typeface="Avenir Next" panose="020B0503020202020204" pitchFamily="34" charset="0"/>
            </a:endParaRPr>
          </a:p>
          <a:p>
            <a:pPr marL="457200" lvl="1" indent="0">
              <a:buFont typeface="Arial" panose="020B0604020202020204" pitchFamily="34" charset="0"/>
              <a:buNone/>
            </a:pPr>
            <a:endParaRPr lang="en-US" sz="1600" dirty="0">
              <a:latin typeface="Avenir Next" panose="020B0503020202020204" pitchFamily="34" charset="0"/>
            </a:endParaRPr>
          </a:p>
          <a:p>
            <a:pPr marL="457200" lvl="1" indent="0">
              <a:buFont typeface="Arial" panose="020B0604020202020204" pitchFamily="34" charset="0"/>
              <a:buNone/>
            </a:pPr>
            <a:endParaRPr lang="en-US" sz="1600" dirty="0">
              <a:latin typeface="Avenir Next" panose="020B0503020202020204" pitchFamily="34" charset="0"/>
            </a:endParaRPr>
          </a:p>
          <a:p>
            <a:pPr marL="457200" lvl="1" indent="0">
              <a:buFont typeface="Arial" panose="020B0604020202020204" pitchFamily="34" charset="0"/>
              <a:buNone/>
            </a:pPr>
            <a:endParaRPr lang="en-US" sz="1600" dirty="0">
              <a:latin typeface="Avenir Next" panose="020B0503020202020204" pitchFamily="34" charset="0"/>
            </a:endParaRPr>
          </a:p>
        </p:txBody>
      </p:sp>
    </p:spTree>
    <p:extLst>
      <p:ext uri="{BB962C8B-B14F-4D97-AF65-F5344CB8AC3E}">
        <p14:creationId xmlns:p14="http://schemas.microsoft.com/office/powerpoint/2010/main" val="202770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9"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3"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5"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81DCCE50-5BF6-42F8-A562-F8C543ADF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a:xfrm>
            <a:off x="449094" y="759240"/>
            <a:ext cx="5950150" cy="1168002"/>
          </a:xfrm>
        </p:spPr>
        <p:txBody>
          <a:bodyPr vert="horz" lIns="91440" tIns="45720" rIns="91440" bIns="45720" rtlCol="0" anchor="b">
            <a:normAutofit/>
          </a:bodyPr>
          <a:lstStyle/>
          <a:p>
            <a:pPr algn="r"/>
            <a:r>
              <a:rPr lang="en-US" sz="7200" dirty="0"/>
              <a:t>What do I use?</a:t>
            </a:r>
          </a:p>
        </p:txBody>
      </p:sp>
      <p:sp>
        <p:nvSpPr>
          <p:cNvPr id="29" name="Rectangle 28">
            <a:extLst>
              <a:ext uri="{FF2B5EF4-FFF2-40B4-BE49-F238E27FC236}">
                <a16:creationId xmlns:a16="http://schemas.microsoft.com/office/drawing/2014/main" id="{D78A776B-E301-4D5C-A1B5-A17C1BE18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pic>
        <p:nvPicPr>
          <p:cNvPr id="10" name="Picture 9" descr="A diagram of a diagram&#10;&#10;Description automatically generated">
            <a:extLst>
              <a:ext uri="{FF2B5EF4-FFF2-40B4-BE49-F238E27FC236}">
                <a16:creationId xmlns:a16="http://schemas.microsoft.com/office/drawing/2014/main" id="{8C892B2E-782E-D446-BCD9-15E7725D18FA}"/>
              </a:ext>
            </a:extLst>
          </p:cNvPr>
          <p:cNvPicPr>
            <a:picLocks noChangeAspect="1"/>
          </p:cNvPicPr>
          <p:nvPr/>
        </p:nvPicPr>
        <p:blipFill>
          <a:blip r:embed="rId4"/>
          <a:stretch>
            <a:fillRect/>
          </a:stretch>
        </p:blipFill>
        <p:spPr>
          <a:xfrm>
            <a:off x="1274575" y="1927242"/>
            <a:ext cx="4390053" cy="3523017"/>
          </a:xfrm>
          <a:prstGeom prst="rect">
            <a:avLst/>
          </a:prstGeom>
        </p:spPr>
      </p:pic>
      <p:sp>
        <p:nvSpPr>
          <p:cNvPr id="31" name="Rectangle 30">
            <a:extLst>
              <a:ext uri="{FF2B5EF4-FFF2-40B4-BE49-F238E27FC236}">
                <a16:creationId xmlns:a16="http://schemas.microsoft.com/office/drawing/2014/main" id="{0DDFA573-E787-440F-8A24-6F6D3D54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12188952" cy="780581"/>
          </a:xfrm>
          <a:prstGeom prst="rect">
            <a:avLst/>
          </a:prstGeom>
          <a:gradFill flip="none" rotWithShape="1">
            <a:gsLst>
              <a:gs pos="49000">
                <a:schemeClr val="accent1"/>
              </a:gs>
              <a:gs pos="100000">
                <a:schemeClr val="accent1">
                  <a:lumMod val="62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 name="Content Placeholder 2">
            <a:extLst>
              <a:ext uri="{FF2B5EF4-FFF2-40B4-BE49-F238E27FC236}">
                <a16:creationId xmlns:a16="http://schemas.microsoft.com/office/drawing/2014/main" id="{7A40D866-FEE3-6458-F589-891CE18FA1DB}"/>
              </a:ext>
            </a:extLst>
          </p:cNvPr>
          <p:cNvSpPr txBox="1">
            <a:spLocks/>
          </p:cNvSpPr>
          <p:nvPr/>
        </p:nvSpPr>
        <p:spPr>
          <a:xfrm>
            <a:off x="6399244" y="2058506"/>
            <a:ext cx="4390053"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solidFill>
                <a:srgbClr val="565A5C"/>
              </a:solidFill>
              <a:latin typeface="Lato" panose="020F0502020204030203" pitchFamily="34" charset="0"/>
            </a:endParaRPr>
          </a:p>
          <a:p>
            <a:pPr marL="0" indent="0">
              <a:buFont typeface="Arial" panose="020B0604020202020204" pitchFamily="34" charset="0"/>
              <a:buNone/>
            </a:pPr>
            <a:br>
              <a:rPr lang="en-US" dirty="0"/>
            </a:br>
            <a:endParaRPr lang="en-US" dirty="0"/>
          </a:p>
        </p:txBody>
      </p:sp>
      <p:sp>
        <p:nvSpPr>
          <p:cNvPr id="13" name="Content Placeholder 5">
            <a:extLst>
              <a:ext uri="{FF2B5EF4-FFF2-40B4-BE49-F238E27FC236}">
                <a16:creationId xmlns:a16="http://schemas.microsoft.com/office/drawing/2014/main" id="{5B4F646F-69CC-970A-23A9-36002134F8CE}"/>
              </a:ext>
            </a:extLst>
          </p:cNvPr>
          <p:cNvSpPr txBox="1">
            <a:spLocks/>
          </p:cNvSpPr>
          <p:nvPr/>
        </p:nvSpPr>
        <p:spPr>
          <a:xfrm>
            <a:off x="6496158" y="780858"/>
            <a:ext cx="5204399" cy="491684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600" dirty="0">
                <a:latin typeface="Avenir Next" panose="020B0503020202020204" pitchFamily="34" charset="0"/>
              </a:rPr>
              <a:t>Do you have clear and precise requirements?</a:t>
            </a:r>
          </a:p>
          <a:p>
            <a:pPr marL="0" indent="0">
              <a:buNone/>
            </a:pPr>
            <a:r>
              <a:rPr lang="en-US" sz="1600" dirty="0">
                <a:latin typeface="Avenir Next" panose="020B0503020202020204" pitchFamily="34" charset="0"/>
              </a:rPr>
              <a:t>Is the project short and well defined?</a:t>
            </a:r>
          </a:p>
          <a:p>
            <a:pPr marL="0" indent="0">
              <a:buNone/>
            </a:pPr>
            <a:r>
              <a:rPr lang="en-US" sz="1600" dirty="0">
                <a:latin typeface="Avenir Next" panose="020B0503020202020204" pitchFamily="34" charset="0"/>
              </a:rPr>
              <a:t>Are there concrete and solid timeframes for the final product?</a:t>
            </a:r>
          </a:p>
          <a:p>
            <a:pPr marL="0" indent="0">
              <a:buNone/>
            </a:pPr>
            <a:r>
              <a:rPr lang="en-US" sz="1600" dirty="0">
                <a:latin typeface="Avenir Next" panose="020B0503020202020204" pitchFamily="34" charset="0"/>
              </a:rPr>
              <a:t>Are you looking for highly documented steps?</a:t>
            </a:r>
          </a:p>
          <a:p>
            <a:pPr marL="0" indent="0">
              <a:buNone/>
            </a:pPr>
            <a:r>
              <a:rPr lang="en-US" sz="1600" dirty="0">
                <a:latin typeface="Avenir Next" panose="020B0503020202020204" pitchFamily="34" charset="0"/>
              </a:rPr>
              <a:t>- If the answer is yes to the questions above; </a:t>
            </a:r>
            <a:r>
              <a:rPr lang="en-US" sz="1600" b="1" dirty="0">
                <a:latin typeface="Avenir Next" panose="020B0503020202020204" pitchFamily="34" charset="0"/>
              </a:rPr>
              <a:t>the waterfall method </a:t>
            </a:r>
            <a:r>
              <a:rPr lang="en-US" sz="1600" dirty="0">
                <a:latin typeface="Avenir Next" panose="020B0503020202020204" pitchFamily="34" charset="0"/>
              </a:rPr>
              <a:t>would suit your team the best!! The waterfall method is a linear process where goals are easily met when they are based on this criteria.  They are great for small, easily understood, and well defined projects. </a:t>
            </a:r>
          </a:p>
        </p:txBody>
      </p:sp>
    </p:spTree>
    <p:extLst>
      <p:ext uri="{BB962C8B-B14F-4D97-AF65-F5344CB8AC3E}">
        <p14:creationId xmlns:p14="http://schemas.microsoft.com/office/powerpoint/2010/main" val="127472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9"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1"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3"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5"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81DCCE50-5BF6-42F8-A562-F8C543ADF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89B8A-E1A6-DDA8-622E-CC1AF9DB7675}"/>
              </a:ext>
            </a:extLst>
          </p:cNvPr>
          <p:cNvSpPr>
            <a:spLocks noGrp="1"/>
          </p:cNvSpPr>
          <p:nvPr>
            <p:ph type="title"/>
          </p:nvPr>
        </p:nvSpPr>
        <p:spPr>
          <a:xfrm>
            <a:off x="449094" y="759240"/>
            <a:ext cx="5950150" cy="1168002"/>
          </a:xfrm>
        </p:spPr>
        <p:txBody>
          <a:bodyPr vert="horz" lIns="91440" tIns="45720" rIns="91440" bIns="45720" rtlCol="0" anchor="b">
            <a:normAutofit/>
          </a:bodyPr>
          <a:lstStyle/>
          <a:p>
            <a:pPr algn="r"/>
            <a:r>
              <a:rPr lang="en-US" sz="7200" dirty="0"/>
              <a:t>What do I use?</a:t>
            </a:r>
          </a:p>
        </p:txBody>
      </p:sp>
      <p:sp>
        <p:nvSpPr>
          <p:cNvPr id="29" name="Rectangle 28">
            <a:extLst>
              <a:ext uri="{FF2B5EF4-FFF2-40B4-BE49-F238E27FC236}">
                <a16:creationId xmlns:a16="http://schemas.microsoft.com/office/drawing/2014/main" id="{D78A776B-E301-4D5C-A1B5-A17C1BE18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pic>
        <p:nvPicPr>
          <p:cNvPr id="10" name="Picture 9" descr="A diagram of a diagram&#10;&#10;Description automatically generated">
            <a:extLst>
              <a:ext uri="{FF2B5EF4-FFF2-40B4-BE49-F238E27FC236}">
                <a16:creationId xmlns:a16="http://schemas.microsoft.com/office/drawing/2014/main" id="{8C892B2E-782E-D446-BCD9-15E7725D18FA}"/>
              </a:ext>
            </a:extLst>
          </p:cNvPr>
          <p:cNvPicPr>
            <a:picLocks noChangeAspect="1"/>
          </p:cNvPicPr>
          <p:nvPr/>
        </p:nvPicPr>
        <p:blipFill>
          <a:blip r:embed="rId4"/>
          <a:stretch>
            <a:fillRect/>
          </a:stretch>
        </p:blipFill>
        <p:spPr>
          <a:xfrm>
            <a:off x="1274575" y="1927242"/>
            <a:ext cx="4390053" cy="3523017"/>
          </a:xfrm>
          <a:prstGeom prst="rect">
            <a:avLst/>
          </a:prstGeom>
        </p:spPr>
      </p:pic>
      <p:sp>
        <p:nvSpPr>
          <p:cNvPr id="31" name="Rectangle 30">
            <a:extLst>
              <a:ext uri="{FF2B5EF4-FFF2-40B4-BE49-F238E27FC236}">
                <a16:creationId xmlns:a16="http://schemas.microsoft.com/office/drawing/2014/main" id="{0DDFA573-E787-440F-8A24-6F6D3D54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12188952" cy="780581"/>
          </a:xfrm>
          <a:prstGeom prst="rect">
            <a:avLst/>
          </a:prstGeom>
          <a:gradFill flip="none" rotWithShape="1">
            <a:gsLst>
              <a:gs pos="49000">
                <a:schemeClr val="accent1"/>
              </a:gs>
              <a:gs pos="100000">
                <a:schemeClr val="accent1">
                  <a:lumMod val="62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 name="Content Placeholder 2">
            <a:extLst>
              <a:ext uri="{FF2B5EF4-FFF2-40B4-BE49-F238E27FC236}">
                <a16:creationId xmlns:a16="http://schemas.microsoft.com/office/drawing/2014/main" id="{7A40D866-FEE3-6458-F589-891CE18FA1DB}"/>
              </a:ext>
            </a:extLst>
          </p:cNvPr>
          <p:cNvSpPr txBox="1">
            <a:spLocks/>
          </p:cNvSpPr>
          <p:nvPr/>
        </p:nvSpPr>
        <p:spPr>
          <a:xfrm>
            <a:off x="6399244" y="2058506"/>
            <a:ext cx="4390053"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solidFill>
                <a:srgbClr val="565A5C"/>
              </a:solidFill>
              <a:latin typeface="Lato" panose="020F0502020204030203" pitchFamily="34" charset="0"/>
            </a:endParaRPr>
          </a:p>
          <a:p>
            <a:pPr marL="0" indent="0">
              <a:buFont typeface="Arial" panose="020B0604020202020204" pitchFamily="34" charset="0"/>
              <a:buNone/>
            </a:pPr>
            <a:br>
              <a:rPr lang="en-US" dirty="0"/>
            </a:br>
            <a:endParaRPr lang="en-US" dirty="0"/>
          </a:p>
        </p:txBody>
      </p:sp>
      <p:sp>
        <p:nvSpPr>
          <p:cNvPr id="13" name="Content Placeholder 5">
            <a:extLst>
              <a:ext uri="{FF2B5EF4-FFF2-40B4-BE49-F238E27FC236}">
                <a16:creationId xmlns:a16="http://schemas.microsoft.com/office/drawing/2014/main" id="{5B4F646F-69CC-970A-23A9-36002134F8CE}"/>
              </a:ext>
            </a:extLst>
          </p:cNvPr>
          <p:cNvSpPr txBox="1">
            <a:spLocks/>
          </p:cNvSpPr>
          <p:nvPr/>
        </p:nvSpPr>
        <p:spPr>
          <a:xfrm>
            <a:off x="6496158" y="780858"/>
            <a:ext cx="5204399" cy="491684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600" dirty="0">
                <a:latin typeface="Avenir Next" panose="020B0503020202020204" pitchFamily="34" charset="0"/>
              </a:rPr>
              <a:t>Do you have unclear requirements with many holes?</a:t>
            </a:r>
          </a:p>
          <a:p>
            <a:pPr marL="0" indent="0">
              <a:buNone/>
            </a:pPr>
            <a:r>
              <a:rPr lang="en-US" sz="1600" dirty="0">
                <a:latin typeface="Avenir Next" panose="020B0503020202020204" pitchFamily="34" charset="0"/>
              </a:rPr>
              <a:t>Is the project large, complex and Complicated?</a:t>
            </a:r>
          </a:p>
          <a:p>
            <a:pPr marL="0" indent="0">
              <a:buNone/>
            </a:pPr>
            <a:r>
              <a:rPr lang="en-US" sz="1600" dirty="0">
                <a:latin typeface="Avenir Next" panose="020B0503020202020204" pitchFamily="34" charset="0"/>
              </a:rPr>
              <a:t>Are there undefined constraints?</a:t>
            </a:r>
          </a:p>
          <a:p>
            <a:pPr marL="0" indent="0">
              <a:buNone/>
            </a:pPr>
            <a:r>
              <a:rPr lang="en-US" sz="1600" dirty="0">
                <a:latin typeface="Avenir Next" panose="020B0503020202020204" pitchFamily="34" charset="0"/>
              </a:rPr>
              <a:t>Do you have a larger economical wallet?</a:t>
            </a:r>
          </a:p>
          <a:p>
            <a:pPr marL="0" indent="0">
              <a:buNone/>
            </a:pPr>
            <a:endParaRPr lang="en-US" sz="1600" dirty="0">
              <a:latin typeface="Avenir Next" panose="020B0503020202020204" pitchFamily="34" charset="0"/>
            </a:endParaRPr>
          </a:p>
          <a:p>
            <a:pPr marL="0" indent="0">
              <a:buNone/>
            </a:pPr>
            <a:r>
              <a:rPr lang="en-US" sz="1600" dirty="0">
                <a:latin typeface="Avenir Next" panose="020B0503020202020204" pitchFamily="34" charset="0"/>
              </a:rPr>
              <a:t>- If the answer is yes to the questions above; </a:t>
            </a:r>
            <a:r>
              <a:rPr lang="en-US" sz="1600" b="1" dirty="0">
                <a:latin typeface="Avenir Next" panose="020B0503020202020204" pitchFamily="34" charset="0"/>
              </a:rPr>
              <a:t>the Agile method </a:t>
            </a:r>
            <a:r>
              <a:rPr lang="en-US" sz="1600" dirty="0">
                <a:latin typeface="Avenir Next" panose="020B0503020202020204" pitchFamily="34" charset="0"/>
              </a:rPr>
              <a:t>would suit your team the best!! The agile method implements changes where the model can adapt as frequently as the project does. Agile is great for undefined projects with a large and unclear scope.</a:t>
            </a:r>
          </a:p>
        </p:txBody>
      </p:sp>
    </p:spTree>
    <p:extLst>
      <p:ext uri="{BB962C8B-B14F-4D97-AF65-F5344CB8AC3E}">
        <p14:creationId xmlns:p14="http://schemas.microsoft.com/office/powerpoint/2010/main" val="32710761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4676</TotalTime>
  <Words>1308</Words>
  <Application>Microsoft Macintosh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vt:lpstr>
      <vt:lpstr>Helvetica</vt:lpstr>
      <vt:lpstr>Impact</vt:lpstr>
      <vt:lpstr>Lato</vt:lpstr>
      <vt:lpstr>Times New Roman</vt:lpstr>
      <vt:lpstr>Main Event</vt:lpstr>
      <vt:lpstr>Scrum-agile </vt:lpstr>
      <vt:lpstr>Agile Roles</vt:lpstr>
      <vt:lpstr>Agile Roles</vt:lpstr>
      <vt:lpstr>Agile MODEL</vt:lpstr>
      <vt:lpstr>Phases for scrum</vt:lpstr>
      <vt:lpstr>Phases for scrum</vt:lpstr>
      <vt:lpstr>SNHU TRAVEL WITH WATERFALL</vt:lpstr>
      <vt:lpstr>What do I use?</vt:lpstr>
      <vt:lpstr>What do I use?</vt:lpstr>
      <vt:lpstr>Citations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dc:title>
  <dc:creator>Tallent, Olexis</dc:creator>
  <cp:lastModifiedBy>Tallent, Olexis</cp:lastModifiedBy>
  <cp:revision>1</cp:revision>
  <dcterms:created xsi:type="dcterms:W3CDTF">2023-10-12T18:42:39Z</dcterms:created>
  <dcterms:modified xsi:type="dcterms:W3CDTF">2023-10-16T00:39:30Z</dcterms:modified>
</cp:coreProperties>
</file>