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73" r:id="rId4"/>
    <p:sldId id="274" r:id="rId5"/>
    <p:sldId id="268" r:id="rId6"/>
    <p:sldId id="275" r:id="rId7"/>
    <p:sldId id="276" r:id="rId8"/>
    <p:sldId id="277" r:id="rId9"/>
    <p:sldId id="269" r:id="rId10"/>
    <p:sldId id="278" r:id="rId11"/>
    <p:sldId id="279" r:id="rId12"/>
    <p:sldId id="280" r:id="rId13"/>
    <p:sldId id="271" r:id="rId14"/>
    <p:sldId id="270" r:id="rId15"/>
    <p:sldId id="28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9D420-416C-4A87-8D7B-308F9B92B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9BACFC-C766-4804-A64B-DBF0A50EF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D8F9E3-81B7-42C1-AAE9-053A2153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E769-0A6C-48C0-A829-4127CD490A7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7AB043-1D44-416B-8C07-49772E18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F63481-5154-47F3-87ED-F61C6467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AC41-398B-49F9-9EC4-7277F8EA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78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4724B-2964-4BE5-B57E-8617B236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C5A68-1B07-4740-B491-E190B591C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8C4D4-53B8-43A9-A2F1-0AEDB242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E769-0A6C-48C0-A829-4127CD490A7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D2F32-8665-4428-8A00-52A6A7CA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5C7D0-E202-4686-A7F3-7C96A77A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AC41-398B-49F9-9EC4-7277F8EA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0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1447F1-A807-461B-BFC8-F150EA734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E95FCD-1E63-4358-BECE-D83B21478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AA83E1-AF6D-46FF-A0F0-0188A524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E769-0A6C-48C0-A829-4127CD490A7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97154-E097-496C-843E-895D151E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464E26-F93B-44A0-905E-63312CCF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AC41-398B-49F9-9EC4-7277F8EA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69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CAF25-55E6-459D-8101-740C1E88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DD8FF8-149E-4CCC-B9BD-CFE4C121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56C597-7A97-4D89-9E55-58BF4866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E769-0A6C-48C0-A829-4127CD490A7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904E50-9282-41BC-8057-EEF1C395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347EAF-57EC-46F6-A6E4-691A5F40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AC41-398B-49F9-9EC4-7277F8EA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82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49FA2-CFFF-495F-8399-EDF67877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0D5F8F-6B53-4216-9BC1-7F522AA0F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D856DA-0A4E-4863-89CA-EFC17C03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E769-0A6C-48C0-A829-4127CD490A7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31BFA8-CD83-4EF0-9F64-62E204D4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EEB3B8-F5CC-4917-A12F-456B2DA3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AC41-398B-49F9-9EC4-7277F8EA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12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8B140-56CF-4358-A243-F8ECB12A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7ACEE1-C79C-4EED-A868-4DBEFA6B4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A7D633-BCD2-4866-BD99-68EC69DE7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D90228-B671-4BE4-866B-4BBEAB12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E769-0A6C-48C0-A829-4127CD490A7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F24E5F-6671-4859-B96F-14EE7F48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8E5E79-0AEF-4F33-9057-2192D3A0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AC41-398B-49F9-9EC4-7277F8EA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4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48BCE-37F1-4F1D-8A35-7013027F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E7458C-5B5E-4001-945E-4564E1FE8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FB984A-6290-4BC7-B06E-88B978F6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B7D67F-B17E-40E0-A1D4-E14F33B26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C15303-206D-4B51-BF0B-7F723CC04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EB0B4C-4218-4395-9475-9552DDBB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E769-0A6C-48C0-A829-4127CD490A7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2BEC19-7C57-4008-A715-89514577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8044C6-B79A-4715-A1E0-94207710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AC41-398B-49F9-9EC4-7277F8EA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21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B0315-265C-4F45-BF43-D3081A2D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2F4233-23CC-4FEA-9947-13A7FA5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E769-0A6C-48C0-A829-4127CD490A7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BAE97-9153-4F19-BF3C-5AB92ED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AE6729-00F9-407F-A0E7-A4D41361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AC41-398B-49F9-9EC4-7277F8EA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7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08A778-808A-4975-A6B0-1F898738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E769-0A6C-48C0-A829-4127CD490A7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922ACE-58FE-4C88-A35F-066ACC69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D4A199-2E72-4C83-AE12-D0ED3D42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AC41-398B-49F9-9EC4-7277F8EA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45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FD763-6DFE-4310-BC44-7BEA6A01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70A9E-0645-424C-9C4A-7854DE2B0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FAD010-4857-4AAF-BB94-93B5FFEF1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075-4F59-4494-8203-0941C7D9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E769-0A6C-48C0-A829-4127CD490A7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B2D42B-E705-4187-A24E-A2AFA240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DA8069-FC57-43D6-B9FD-9E1FFB6B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AC41-398B-49F9-9EC4-7277F8EA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67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B7625-A123-4B01-9852-9720F7B0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5844A2-6D79-405D-8088-574F5BC5D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56D7F2-2DFA-4558-A46B-46F26EB9C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9A9E49-C860-4B2E-9E39-B2861922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E769-0A6C-48C0-A829-4127CD490A7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464204-4629-4984-96CC-3D2F1B0A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2A0627-6A0E-45CB-A833-9FBBB61B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AC41-398B-49F9-9EC4-7277F8EA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67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820F4-C8E8-4ED7-9356-0EC554EA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B2E22F-99CA-4FC9-88C0-765E196A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5DA007-DA2A-42DF-AF68-24C4254FC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BE769-0A6C-48C0-A829-4127CD490A7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58105-B2DF-491C-93B8-9B8B39D2D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4E85FD-4F16-4911-99A5-4CD954DEC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AC41-398B-49F9-9EC4-7277F8EA0F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2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9597-7FFA-4259-9060-A1B2A01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14"/>
            <a:ext cx="10515600" cy="1325563"/>
          </a:xfrm>
        </p:spPr>
        <p:txBody>
          <a:bodyPr/>
          <a:lstStyle/>
          <a:p>
            <a:r>
              <a:rPr lang="ru-RU" dirty="0"/>
              <a:t>МТЗ. </a:t>
            </a:r>
            <a:r>
              <a:rPr lang="en-US" dirty="0"/>
              <a:t>PSO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3">
                <a:extLst>
                  <a:ext uri="{FF2B5EF4-FFF2-40B4-BE49-F238E27FC236}">
                    <a16:creationId xmlns:a16="http://schemas.microsoft.com/office/drawing/2014/main" id="{5D8D9D34-AAE4-4138-BA98-E61976AF672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14677569"/>
                  </p:ext>
                </p:extLst>
              </p:nvPr>
            </p:nvGraphicFramePr>
            <p:xfrm>
              <a:off x="7981950" y="1419225"/>
              <a:ext cx="2794614" cy="44292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29611">
                      <a:extLst>
                        <a:ext uri="{9D8B030D-6E8A-4147-A177-3AD203B41FA5}">
                          <a16:colId xmlns:a16="http://schemas.microsoft.com/office/drawing/2014/main" val="391011298"/>
                        </a:ext>
                      </a:extLst>
                    </a:gridCol>
                    <a:gridCol w="933153">
                      <a:extLst>
                        <a:ext uri="{9D8B030D-6E8A-4147-A177-3AD203B41FA5}">
                          <a16:colId xmlns:a16="http://schemas.microsoft.com/office/drawing/2014/main" val="1476753257"/>
                        </a:ext>
                      </a:extLst>
                    </a:gridCol>
                    <a:gridCol w="831850">
                      <a:extLst>
                        <a:ext uri="{9D8B030D-6E8A-4147-A177-3AD203B41FA5}">
                          <a16:colId xmlns:a16="http://schemas.microsoft.com/office/drawing/2014/main" val="1353629894"/>
                        </a:ext>
                      </a:extLst>
                    </a:gridCol>
                  </a:tblGrid>
                  <a:tr h="531464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True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PSO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614074"/>
                      </a:ext>
                    </a:extLst>
                  </a:tr>
                  <a:tr h="70603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h1, </a:t>
                          </a:r>
                          <a:r>
                            <a:rPr lang="ru-RU" sz="1600" u="none" strike="noStrike" dirty="0">
                              <a:effectLst/>
                            </a:rPr>
                            <a:t>м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455.3709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6431633"/>
                      </a:ext>
                    </a:extLst>
                  </a:tr>
                  <a:tr h="531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h2, </a:t>
                          </a:r>
                          <a:r>
                            <a:rPr lang="ru-RU" sz="1600" u="none" strike="noStrike">
                              <a:effectLst/>
                            </a:rPr>
                            <a:t>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90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127.7733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9170009"/>
                      </a:ext>
                    </a:extLst>
                  </a:tr>
                  <a:tr h="531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ρ1,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740.3287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281272"/>
                      </a:ext>
                    </a:extLst>
                  </a:tr>
                  <a:tr h="531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ρ2,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216.9128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57816"/>
                      </a:ext>
                    </a:extLst>
                  </a:tr>
                  <a:tr h="531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ρ3,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625.0572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449924"/>
                      </a:ext>
                    </a:extLst>
                  </a:tr>
                  <a:tr h="531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Невязка, %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3103953"/>
                      </a:ext>
                    </a:extLst>
                  </a:tr>
                  <a:tr h="531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Время работы, с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717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3">
                <a:extLst>
                  <a:ext uri="{FF2B5EF4-FFF2-40B4-BE49-F238E27FC236}">
                    <a16:creationId xmlns:a16="http://schemas.microsoft.com/office/drawing/2014/main" id="{5D8D9D34-AAE4-4138-BA98-E61976AF672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14677569"/>
                  </p:ext>
                </p:extLst>
              </p:nvPr>
            </p:nvGraphicFramePr>
            <p:xfrm>
              <a:off x="7981950" y="1419225"/>
              <a:ext cx="2794614" cy="44292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29611">
                      <a:extLst>
                        <a:ext uri="{9D8B030D-6E8A-4147-A177-3AD203B41FA5}">
                          <a16:colId xmlns:a16="http://schemas.microsoft.com/office/drawing/2014/main" val="391011298"/>
                        </a:ext>
                      </a:extLst>
                    </a:gridCol>
                    <a:gridCol w="933153">
                      <a:extLst>
                        <a:ext uri="{9D8B030D-6E8A-4147-A177-3AD203B41FA5}">
                          <a16:colId xmlns:a16="http://schemas.microsoft.com/office/drawing/2014/main" val="1476753257"/>
                        </a:ext>
                      </a:extLst>
                    </a:gridCol>
                    <a:gridCol w="831850">
                      <a:extLst>
                        <a:ext uri="{9D8B030D-6E8A-4147-A177-3AD203B41FA5}">
                          <a16:colId xmlns:a16="http://schemas.microsoft.com/office/drawing/2014/main" val="1353629894"/>
                        </a:ext>
                      </a:extLst>
                    </a:gridCol>
                  </a:tblGrid>
                  <a:tr h="531464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True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PSO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614074"/>
                      </a:ext>
                    </a:extLst>
                  </a:tr>
                  <a:tr h="706037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h1, </a:t>
                          </a:r>
                          <a:r>
                            <a:rPr lang="ru-RU" sz="1600" u="none" strike="noStrike" dirty="0">
                              <a:effectLst/>
                            </a:rPr>
                            <a:t>м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455.3709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6431633"/>
                      </a:ext>
                    </a:extLst>
                  </a:tr>
                  <a:tr h="531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h2, </a:t>
                          </a:r>
                          <a:r>
                            <a:rPr lang="ru-RU" sz="1600" u="none" strike="noStrike">
                              <a:effectLst/>
                            </a:rPr>
                            <a:t>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90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127.7733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9170009"/>
                      </a:ext>
                    </a:extLst>
                  </a:tr>
                  <a:tr h="531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ρ1,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740.3287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281272"/>
                      </a:ext>
                    </a:extLst>
                  </a:tr>
                  <a:tr h="531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ρ2,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216.9128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57816"/>
                      </a:ext>
                    </a:extLst>
                  </a:tr>
                  <a:tr h="531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ρ3,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625.0572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449924"/>
                      </a:ext>
                    </a:extLst>
                  </a:tr>
                  <a:tr h="531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Невязка, %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235766" t="-629545" r="-1460" b="-1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3103953"/>
                      </a:ext>
                    </a:extLst>
                  </a:tr>
                  <a:tr h="53196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Время работы, с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717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AA3BD6-C380-4BDB-A512-E1C1A9D1D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1" y="1255776"/>
            <a:ext cx="6822699" cy="511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6259D9-AA14-4EC0-BB8E-99861D271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027510"/>
            <a:ext cx="7648574" cy="57364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9597-7FFA-4259-9060-A1B2A01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14"/>
            <a:ext cx="10515600" cy="1325563"/>
          </a:xfrm>
        </p:spPr>
        <p:txBody>
          <a:bodyPr/>
          <a:lstStyle/>
          <a:p>
            <a:r>
              <a:rPr lang="ru-RU" dirty="0"/>
              <a:t>МТЗ. </a:t>
            </a:r>
            <a:r>
              <a:rPr lang="en-US" dirty="0"/>
              <a:t>PSO</a:t>
            </a:r>
            <a:endParaRPr lang="ru-RU" dirty="0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5D8D9D34-AAE4-4138-BA98-E61976AF6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21652"/>
              </p:ext>
            </p:extLst>
          </p:nvPr>
        </p:nvGraphicFramePr>
        <p:xfrm>
          <a:off x="7581900" y="628650"/>
          <a:ext cx="4305299" cy="5741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274">
                  <a:extLst>
                    <a:ext uri="{9D8B030D-6E8A-4147-A177-3AD203B41FA5}">
                      <a16:colId xmlns:a16="http://schemas.microsoft.com/office/drawing/2014/main" val="391011298"/>
                    </a:ext>
                  </a:extLst>
                </a:gridCol>
                <a:gridCol w="901125">
                  <a:extLst>
                    <a:ext uri="{9D8B030D-6E8A-4147-A177-3AD203B41FA5}">
                      <a16:colId xmlns:a16="http://schemas.microsoft.com/office/drawing/2014/main" val="1476753257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2074038962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4073358765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1353629894"/>
                    </a:ext>
                  </a:extLst>
                </a:gridCol>
              </a:tblGrid>
              <a:tr h="514837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PSO(1)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PSO(2)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Noise 10%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14074"/>
                  </a:ext>
                </a:extLst>
              </a:tr>
              <a:tr h="714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h1, </a:t>
                      </a:r>
                      <a:r>
                        <a:rPr lang="ru-RU" sz="1600" u="none" strike="noStrike" dirty="0">
                          <a:effectLst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310.7911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288.335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31633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h2, </a:t>
                      </a:r>
                      <a:r>
                        <a:rPr lang="ru-RU" sz="1600" u="none" strike="noStrike">
                          <a:effectLst/>
                        </a:rPr>
                        <a:t>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199.8537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8.235277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170009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329.6556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670.7704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10753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ρ1,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100.0488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99.98688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1272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ρ2,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r>
                        <a:rPr lang="ru-RU" sz="1600" u="none" strike="noStrike" dirty="0">
                          <a:effectLst/>
                        </a:rPr>
                        <a:t>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635.0265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456.8087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7816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</a:rPr>
                        <a:t>ρ3,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229.1972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307.8718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49924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u="none" strike="noStrike" dirty="0">
                          <a:effectLst/>
                        </a:rPr>
                        <a:t>ρ</a:t>
                      </a:r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r>
                        <a:rPr lang="el-GR" sz="1600" u="none" strike="noStrike" dirty="0">
                          <a:effectLst/>
                        </a:rPr>
                        <a:t>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599.8865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600.0243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73676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Невязка, %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~0.05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03953"/>
                  </a:ext>
                </a:extLst>
              </a:tr>
              <a:tr h="746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 работы, с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0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890D11-776E-433A-84CC-6EB20C6EA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00"/>
            <a:ext cx="8000000" cy="600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9597-7FFA-4259-9060-A1B2A01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14"/>
            <a:ext cx="10515600" cy="1325563"/>
          </a:xfrm>
        </p:spPr>
        <p:txBody>
          <a:bodyPr/>
          <a:lstStyle/>
          <a:p>
            <a:r>
              <a:rPr lang="ru-RU" dirty="0"/>
              <a:t>МТЗ. </a:t>
            </a:r>
            <a:r>
              <a:rPr lang="en-US" dirty="0"/>
              <a:t>PSO</a:t>
            </a:r>
            <a:endParaRPr lang="ru-RU" dirty="0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5D8D9D34-AAE4-4138-BA98-E61976AF6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731798"/>
              </p:ext>
            </p:extLst>
          </p:nvPr>
        </p:nvGraphicFramePr>
        <p:xfrm>
          <a:off x="7211511" y="648182"/>
          <a:ext cx="4860884" cy="5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062">
                  <a:extLst>
                    <a:ext uri="{9D8B030D-6E8A-4147-A177-3AD203B41FA5}">
                      <a16:colId xmlns:a16="http://schemas.microsoft.com/office/drawing/2014/main" val="391011298"/>
                    </a:ext>
                  </a:extLst>
                </a:gridCol>
                <a:gridCol w="857430">
                  <a:extLst>
                    <a:ext uri="{9D8B030D-6E8A-4147-A177-3AD203B41FA5}">
                      <a16:colId xmlns:a16="http://schemas.microsoft.com/office/drawing/2014/main" val="1476753257"/>
                    </a:ext>
                  </a:extLst>
                </a:gridCol>
                <a:gridCol w="764348">
                  <a:extLst>
                    <a:ext uri="{9D8B030D-6E8A-4147-A177-3AD203B41FA5}">
                      <a16:colId xmlns:a16="http://schemas.microsoft.com/office/drawing/2014/main" val="2074038962"/>
                    </a:ext>
                  </a:extLst>
                </a:gridCol>
                <a:gridCol w="764348">
                  <a:extLst>
                    <a:ext uri="{9D8B030D-6E8A-4147-A177-3AD203B41FA5}">
                      <a16:colId xmlns:a16="http://schemas.microsoft.com/office/drawing/2014/main" val="4073358765"/>
                    </a:ext>
                  </a:extLst>
                </a:gridCol>
                <a:gridCol w="764348">
                  <a:extLst>
                    <a:ext uri="{9D8B030D-6E8A-4147-A177-3AD203B41FA5}">
                      <a16:colId xmlns:a16="http://schemas.microsoft.com/office/drawing/2014/main" val="1353629894"/>
                    </a:ext>
                  </a:extLst>
                </a:gridCol>
                <a:gridCol w="764348">
                  <a:extLst>
                    <a:ext uri="{9D8B030D-6E8A-4147-A177-3AD203B41FA5}">
                      <a16:colId xmlns:a16="http://schemas.microsoft.com/office/drawing/2014/main" val="55996109"/>
                    </a:ext>
                  </a:extLst>
                </a:gridCol>
              </a:tblGrid>
              <a:tr h="514123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PSO(1)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PSO(2)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Noise 10%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Noise 10%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14074"/>
                  </a:ext>
                </a:extLst>
              </a:tr>
              <a:tr h="71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h1, </a:t>
                      </a:r>
                      <a:r>
                        <a:rPr lang="ru-RU" sz="1600" u="none" strike="noStrike" dirty="0">
                          <a:effectLst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310.7911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288.335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31633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h2, </a:t>
                      </a:r>
                      <a:r>
                        <a:rPr lang="ru-RU" sz="1600" u="none" strike="noStrike">
                          <a:effectLst/>
                        </a:rPr>
                        <a:t>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199.8537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8.235277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170009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329.6556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670.7704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10753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ρ1,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100.0488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99.98688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1272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ρ2,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r>
                        <a:rPr lang="ru-RU" sz="1600" u="none" strike="noStrike" dirty="0">
                          <a:effectLst/>
                        </a:rPr>
                        <a:t>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635.0265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456.8087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7816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</a:rPr>
                        <a:t>ρ3,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229.1972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307.8718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49924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u="none" strike="noStrike" dirty="0">
                          <a:effectLst/>
                        </a:rPr>
                        <a:t>ρ</a:t>
                      </a:r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r>
                        <a:rPr lang="el-GR" sz="1600" u="none" strike="noStrike" dirty="0">
                          <a:effectLst/>
                        </a:rPr>
                        <a:t>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599.8865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600.0243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73676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Невязка, %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~0.05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03953"/>
                  </a:ext>
                </a:extLst>
              </a:tr>
              <a:tr h="74528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 работы, с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64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9597-7FFA-4259-9060-A1B2A01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989"/>
            <a:ext cx="10515600" cy="1325563"/>
          </a:xfrm>
        </p:spPr>
        <p:txBody>
          <a:bodyPr/>
          <a:lstStyle/>
          <a:p>
            <a:r>
              <a:rPr lang="ru-RU" dirty="0"/>
              <a:t>МТЗ. </a:t>
            </a:r>
            <a:r>
              <a:rPr lang="en-US" dirty="0"/>
              <a:t>PSO+NES</a:t>
            </a:r>
            <a:endParaRPr lang="ru-RU" dirty="0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5D8D9D34-AAE4-4138-BA98-E61976AF6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180709"/>
              </p:ext>
            </p:extLst>
          </p:nvPr>
        </p:nvGraphicFramePr>
        <p:xfrm>
          <a:off x="7581900" y="628650"/>
          <a:ext cx="4305299" cy="5741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274">
                  <a:extLst>
                    <a:ext uri="{9D8B030D-6E8A-4147-A177-3AD203B41FA5}">
                      <a16:colId xmlns:a16="http://schemas.microsoft.com/office/drawing/2014/main" val="391011298"/>
                    </a:ext>
                  </a:extLst>
                </a:gridCol>
                <a:gridCol w="901125">
                  <a:extLst>
                    <a:ext uri="{9D8B030D-6E8A-4147-A177-3AD203B41FA5}">
                      <a16:colId xmlns:a16="http://schemas.microsoft.com/office/drawing/2014/main" val="1476753257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2074038962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4073358765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1353629894"/>
                    </a:ext>
                  </a:extLst>
                </a:gridCol>
              </a:tblGrid>
              <a:tr h="514837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PSO(1)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PSO(2)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PSO(3)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14074"/>
                  </a:ext>
                </a:extLst>
              </a:tr>
              <a:tr h="714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h1, </a:t>
                      </a:r>
                      <a:r>
                        <a:rPr lang="ru-RU" sz="1600" u="none" strike="noStrike" dirty="0">
                          <a:effectLst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31633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h2, </a:t>
                      </a:r>
                      <a:r>
                        <a:rPr lang="ru-RU" sz="1600" u="none" strike="noStrike">
                          <a:effectLst/>
                        </a:rPr>
                        <a:t>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170009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10753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ρ1,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1272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ρ2,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r>
                        <a:rPr lang="ru-RU" sz="1600" u="none" strike="noStrike" dirty="0">
                          <a:effectLst/>
                        </a:rPr>
                        <a:t>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7816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</a:rPr>
                        <a:t>ρ3,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49924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u="none" strike="noStrike" dirty="0">
                          <a:effectLst/>
                        </a:rPr>
                        <a:t>ρ</a:t>
                      </a:r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r>
                        <a:rPr lang="el-GR" sz="1600" u="none" strike="noStrike" dirty="0">
                          <a:effectLst/>
                        </a:rPr>
                        <a:t>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73676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Невязка, %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03953"/>
                  </a:ext>
                </a:extLst>
              </a:tr>
              <a:tr h="746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 работы, с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71705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2C0AE8-2A7E-44CA-9CF3-2E0EA055A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18196"/>
            <a:ext cx="7305087" cy="54788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E815EC-634C-4974-8CDF-BB91B8971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18196"/>
            <a:ext cx="7305087" cy="54788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86978A-9764-40DB-9C92-97A46A919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18196"/>
            <a:ext cx="7305087" cy="54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D584E2-97F8-47CD-B5BB-03F5767F5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0061"/>
            <a:ext cx="6908300" cy="51812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9597-7FFA-4259-9060-A1B2A01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14"/>
            <a:ext cx="10515600" cy="1325563"/>
          </a:xfrm>
        </p:spPr>
        <p:txBody>
          <a:bodyPr/>
          <a:lstStyle/>
          <a:p>
            <a:r>
              <a:rPr lang="ru-RU" dirty="0"/>
              <a:t>МТЗ. </a:t>
            </a:r>
            <a:r>
              <a:rPr lang="en-US" dirty="0"/>
              <a:t>PSO</a:t>
            </a:r>
            <a:endParaRPr lang="ru-RU" dirty="0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5D8D9D34-AAE4-4138-BA98-E61976AF6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357980"/>
              </p:ext>
            </p:extLst>
          </p:nvPr>
        </p:nvGraphicFramePr>
        <p:xfrm>
          <a:off x="7581900" y="628650"/>
          <a:ext cx="4305299" cy="5732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274">
                  <a:extLst>
                    <a:ext uri="{9D8B030D-6E8A-4147-A177-3AD203B41FA5}">
                      <a16:colId xmlns:a16="http://schemas.microsoft.com/office/drawing/2014/main" val="391011298"/>
                    </a:ext>
                  </a:extLst>
                </a:gridCol>
                <a:gridCol w="901125">
                  <a:extLst>
                    <a:ext uri="{9D8B030D-6E8A-4147-A177-3AD203B41FA5}">
                      <a16:colId xmlns:a16="http://schemas.microsoft.com/office/drawing/2014/main" val="1476753257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2074038962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4073358765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1353629894"/>
                    </a:ext>
                  </a:extLst>
                </a:gridCol>
              </a:tblGrid>
              <a:tr h="514837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PSO(1)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PSO(2)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PSO(3)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14074"/>
                  </a:ext>
                </a:extLst>
              </a:tr>
              <a:tr h="714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h1, </a:t>
                      </a:r>
                      <a:r>
                        <a:rPr lang="ru-RU" sz="1600" u="none" strike="noStrike" dirty="0">
                          <a:effectLst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84.9504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2.156025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49.99842 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31633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h2, </a:t>
                      </a:r>
                      <a:r>
                        <a:rPr lang="ru-RU" sz="1600" u="none" strike="noStrike">
                          <a:effectLst/>
                        </a:rPr>
                        <a:t>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7.2542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46.97264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499.9976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170009"/>
                  </a:ext>
                </a:extLst>
              </a:tr>
              <a:tr h="528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445.1201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500.7463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10753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ρ1,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438.4252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233.5818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700.0522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1272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ρ2,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150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40.5637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830.2971 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150.0005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7816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</a:rPr>
                        <a:t>ρ3,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152.6406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150.0217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49924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u="none" strike="noStrike" dirty="0">
                          <a:effectLst/>
                        </a:rPr>
                        <a:t>ρ</a:t>
                      </a:r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r>
                        <a:rPr lang="el-GR" sz="1600" u="none" strike="noStrike" dirty="0">
                          <a:effectLst/>
                        </a:rPr>
                        <a:t>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73676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Невязка, %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03953"/>
                  </a:ext>
                </a:extLst>
              </a:tr>
              <a:tr h="746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 работы, с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36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849811-A49D-4735-89CA-A69DD5335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605"/>
            <a:ext cx="6695575" cy="502168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9597-7FFA-4259-9060-A1B2A01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14"/>
            <a:ext cx="10515600" cy="1325563"/>
          </a:xfrm>
        </p:spPr>
        <p:txBody>
          <a:bodyPr/>
          <a:lstStyle/>
          <a:p>
            <a:r>
              <a:rPr lang="ru-RU" dirty="0"/>
              <a:t>МТЗ. </a:t>
            </a:r>
            <a:r>
              <a:rPr lang="en-US" dirty="0"/>
              <a:t>PSO</a:t>
            </a:r>
            <a:endParaRPr lang="ru-RU" dirty="0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5D8D9D34-AAE4-4138-BA98-E61976AF6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242264"/>
              </p:ext>
            </p:extLst>
          </p:nvPr>
        </p:nvGraphicFramePr>
        <p:xfrm>
          <a:off x="7439025" y="704849"/>
          <a:ext cx="4587070" cy="5857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391011298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476753257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7403896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073358765"/>
                    </a:ext>
                  </a:extLst>
                </a:gridCol>
                <a:gridCol w="900895">
                  <a:extLst>
                    <a:ext uri="{9D8B030D-6E8A-4147-A177-3AD203B41FA5}">
                      <a16:colId xmlns:a16="http://schemas.microsoft.com/office/drawing/2014/main" val="1087949855"/>
                    </a:ext>
                  </a:extLst>
                </a:gridCol>
              </a:tblGrid>
              <a:tr h="508167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PSO(1)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PSO(2)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PSO(3)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14074"/>
                  </a:ext>
                </a:extLst>
              </a:tr>
              <a:tr h="7048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h1, </a:t>
                      </a:r>
                      <a:r>
                        <a:rPr lang="ru-RU" sz="1600" u="none" strike="noStrike" dirty="0">
                          <a:effectLst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100.02349 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118.0602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31633"/>
                  </a:ext>
                </a:extLst>
              </a:tr>
              <a:tr h="531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h2, </a:t>
                      </a:r>
                      <a:r>
                        <a:rPr lang="ru-RU" sz="1600" u="none" strike="noStrike">
                          <a:effectLst/>
                        </a:rPr>
                        <a:t>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1196.0069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1000 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170009"/>
                  </a:ext>
                </a:extLst>
              </a:tr>
              <a:tr h="52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146.09527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10753"/>
                  </a:ext>
                </a:extLst>
              </a:tr>
              <a:tr h="53108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ρ1,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999.59807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999.999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818.51117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1272"/>
                  </a:ext>
                </a:extLst>
              </a:tr>
              <a:tr h="53108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ρ2,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199.98557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184.58684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7816"/>
                  </a:ext>
                </a:extLst>
              </a:tr>
              <a:tr h="730800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</a:rPr>
                        <a:t>ρ3,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739.66802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791.67744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49924"/>
                  </a:ext>
                </a:extLst>
              </a:tr>
              <a:tr h="53108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u="none" strike="noStrike" dirty="0">
                          <a:effectLst/>
                        </a:rPr>
                        <a:t>ρ</a:t>
                      </a:r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r>
                        <a:rPr lang="el-GR" sz="1600" u="none" strike="noStrike" dirty="0">
                          <a:effectLst/>
                        </a:rPr>
                        <a:t>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800.00854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73676"/>
                  </a:ext>
                </a:extLst>
              </a:tr>
              <a:tr h="53108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Невязка, %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03953"/>
                  </a:ext>
                </a:extLst>
              </a:tr>
              <a:tr h="73664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 работы, с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24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479F7-F366-45DE-9B9A-FF898EB6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0BF70-9287-4E28-B85E-DB086DE0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Зашумленные кривые (с шумами </a:t>
            </a:r>
            <a:r>
              <a:rPr lang="en-GB" dirty="0"/>
              <a:t>~</a:t>
            </a:r>
            <a:r>
              <a:rPr lang="ru-RU" dirty="0"/>
              <a:t>до 10-15%)</a:t>
            </a:r>
            <a:r>
              <a:rPr lang="en-GB" dirty="0"/>
              <a:t> </a:t>
            </a:r>
            <a:r>
              <a:rPr lang="ru-RU" dirty="0"/>
              <a:t>поданные на вход </a:t>
            </a:r>
            <a:r>
              <a:rPr lang="en-GB" dirty="0"/>
              <a:t>PSO </a:t>
            </a:r>
            <a:r>
              <a:rPr lang="ru-RU" dirty="0"/>
              <a:t>дают хорошие результаты, при этом попадание в локальные минимумы встречается в разы реже в сравнении с </a:t>
            </a:r>
            <a:r>
              <a:rPr lang="ru-RU" dirty="0" err="1"/>
              <a:t>незашумлёнными</a:t>
            </a:r>
            <a:r>
              <a:rPr lang="ru-RU" dirty="0"/>
              <a:t> кривыми. В этом смысле можно сказать, что шумы стабилизируют работу алгоритма</a:t>
            </a:r>
            <a:r>
              <a:rPr lang="en-GB" dirty="0"/>
              <a:t>;</a:t>
            </a:r>
            <a:endParaRPr lang="ru-RU" dirty="0"/>
          </a:p>
          <a:p>
            <a:r>
              <a:rPr lang="ru-RU" dirty="0"/>
              <a:t>Для более качественного подбора конфигураций слоев при помощи алгоритма </a:t>
            </a:r>
            <a:r>
              <a:rPr lang="en-GB" dirty="0"/>
              <a:t>PSO </a:t>
            </a:r>
            <a:r>
              <a:rPr lang="ru-RU" dirty="0"/>
              <a:t>необходимо разработать методы учета априорной информации</a:t>
            </a:r>
            <a:r>
              <a:rPr lang="en-GB" dirty="0"/>
              <a:t>;</a:t>
            </a:r>
          </a:p>
          <a:p>
            <a:r>
              <a:rPr lang="ru-RU" dirty="0"/>
              <a:t>Алгоритм с использованием </a:t>
            </a:r>
            <a:r>
              <a:rPr lang="en-GB" dirty="0"/>
              <a:t>NES </a:t>
            </a:r>
            <a:r>
              <a:rPr lang="ru-RU" dirty="0"/>
              <a:t>необходимо доработать и подобрать оптимальные значения начального приближения и некоторых констант.</a:t>
            </a:r>
          </a:p>
        </p:txBody>
      </p:sp>
    </p:spTree>
    <p:extLst>
      <p:ext uri="{BB962C8B-B14F-4D97-AF65-F5344CB8AC3E}">
        <p14:creationId xmlns:p14="http://schemas.microsoft.com/office/powerpoint/2010/main" val="287670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CD90F5-49E8-4CCA-934D-4418F2A5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55776"/>
            <a:ext cx="7200652" cy="543620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9597-7FFA-4259-9060-A1B2A01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14"/>
            <a:ext cx="10515600" cy="1325563"/>
          </a:xfrm>
        </p:spPr>
        <p:txBody>
          <a:bodyPr/>
          <a:lstStyle/>
          <a:p>
            <a:r>
              <a:rPr lang="ru-RU" dirty="0"/>
              <a:t>МТЗ. </a:t>
            </a:r>
            <a:r>
              <a:rPr lang="en-US" dirty="0"/>
              <a:t>PSO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3">
                <a:extLst>
                  <a:ext uri="{FF2B5EF4-FFF2-40B4-BE49-F238E27FC236}">
                    <a16:creationId xmlns:a16="http://schemas.microsoft.com/office/drawing/2014/main" id="{5D8D9D34-AAE4-4138-BA98-E61976AF672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0546769"/>
                  </p:ext>
                </p:extLst>
              </p:nvPr>
            </p:nvGraphicFramePr>
            <p:xfrm>
              <a:off x="7400925" y="1266825"/>
              <a:ext cx="4667249" cy="478758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76375">
                      <a:extLst>
                        <a:ext uri="{9D8B030D-6E8A-4147-A177-3AD203B41FA5}">
                          <a16:colId xmlns:a16="http://schemas.microsoft.com/office/drawing/2014/main" val="391011298"/>
                        </a:ext>
                      </a:extLst>
                    </a:gridCol>
                    <a:gridCol w="1049698">
                      <a:extLst>
                        <a:ext uri="{9D8B030D-6E8A-4147-A177-3AD203B41FA5}">
                          <a16:colId xmlns:a16="http://schemas.microsoft.com/office/drawing/2014/main" val="1476753257"/>
                        </a:ext>
                      </a:extLst>
                    </a:gridCol>
                    <a:gridCol w="1070588">
                      <a:extLst>
                        <a:ext uri="{9D8B030D-6E8A-4147-A177-3AD203B41FA5}">
                          <a16:colId xmlns:a16="http://schemas.microsoft.com/office/drawing/2014/main" val="1353629894"/>
                        </a:ext>
                      </a:extLst>
                    </a:gridCol>
                    <a:gridCol w="1070588">
                      <a:extLst>
                        <a:ext uri="{9D8B030D-6E8A-4147-A177-3AD203B41FA5}">
                          <a16:colId xmlns:a16="http://schemas.microsoft.com/office/drawing/2014/main" val="1357317447"/>
                        </a:ext>
                      </a:extLst>
                    </a:gridCol>
                  </a:tblGrid>
                  <a:tr h="539157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True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PSO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Noise(10%)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614074"/>
                      </a:ext>
                    </a:extLst>
                  </a:tr>
                  <a:tr h="73093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h1, </a:t>
                          </a:r>
                          <a:r>
                            <a:rPr lang="ru-RU" sz="1600" u="none" strike="noStrike" dirty="0">
                              <a:effectLst/>
                            </a:rPr>
                            <a:t>м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455.3709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420.1116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6431633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h2, </a:t>
                          </a:r>
                          <a:r>
                            <a:rPr lang="ru-RU" sz="1600" u="none" strike="noStrike">
                              <a:effectLst/>
                            </a:rPr>
                            <a:t>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90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127.7733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38.20138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9170009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ρ1,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740.3287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719.36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281272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ρ2,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216.9128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110.8539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57816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ρ3,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625.0572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610.2742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449924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Невязка, %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0,04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3103953"/>
                      </a:ext>
                    </a:extLst>
                  </a:tr>
                  <a:tr h="76388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Время работы, с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717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3">
                <a:extLst>
                  <a:ext uri="{FF2B5EF4-FFF2-40B4-BE49-F238E27FC236}">
                    <a16:creationId xmlns:a16="http://schemas.microsoft.com/office/drawing/2014/main" id="{5D8D9D34-AAE4-4138-BA98-E61976AF672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30546769"/>
                  </p:ext>
                </p:extLst>
              </p:nvPr>
            </p:nvGraphicFramePr>
            <p:xfrm>
              <a:off x="7400925" y="1266825"/>
              <a:ext cx="4667249" cy="478758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76375">
                      <a:extLst>
                        <a:ext uri="{9D8B030D-6E8A-4147-A177-3AD203B41FA5}">
                          <a16:colId xmlns:a16="http://schemas.microsoft.com/office/drawing/2014/main" val="391011298"/>
                        </a:ext>
                      </a:extLst>
                    </a:gridCol>
                    <a:gridCol w="1049698">
                      <a:extLst>
                        <a:ext uri="{9D8B030D-6E8A-4147-A177-3AD203B41FA5}">
                          <a16:colId xmlns:a16="http://schemas.microsoft.com/office/drawing/2014/main" val="1476753257"/>
                        </a:ext>
                      </a:extLst>
                    </a:gridCol>
                    <a:gridCol w="1070588">
                      <a:extLst>
                        <a:ext uri="{9D8B030D-6E8A-4147-A177-3AD203B41FA5}">
                          <a16:colId xmlns:a16="http://schemas.microsoft.com/office/drawing/2014/main" val="1353629894"/>
                        </a:ext>
                      </a:extLst>
                    </a:gridCol>
                    <a:gridCol w="1070588">
                      <a:extLst>
                        <a:ext uri="{9D8B030D-6E8A-4147-A177-3AD203B41FA5}">
                          <a16:colId xmlns:a16="http://schemas.microsoft.com/office/drawing/2014/main" val="1357317447"/>
                        </a:ext>
                      </a:extLst>
                    </a:gridCol>
                  </a:tblGrid>
                  <a:tr h="539157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True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PSO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Noise(10%)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614074"/>
                      </a:ext>
                    </a:extLst>
                  </a:tr>
                  <a:tr h="73093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h1, </a:t>
                          </a:r>
                          <a:r>
                            <a:rPr lang="ru-RU" sz="1600" u="none" strike="noStrike" dirty="0">
                              <a:effectLst/>
                            </a:rPr>
                            <a:t>м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455.3709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420.1116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6431633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h2, </a:t>
                          </a:r>
                          <a:r>
                            <a:rPr lang="ru-RU" sz="1600" u="none" strike="noStrike">
                              <a:effectLst/>
                            </a:rPr>
                            <a:t>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90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127.7733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38.20138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9170009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ρ1,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740.3287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719.36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281272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ρ2,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216.9128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110.8539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57816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ρ3,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625.0572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610.2742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449924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Невязка, %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3"/>
                          <a:stretch>
                            <a:fillRect l="-237714" t="-635556" r="-101714" b="-16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0,04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3103953"/>
                      </a:ext>
                    </a:extLst>
                  </a:tr>
                  <a:tr h="76388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Время работы, с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717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803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DB863F-7AF8-4D9B-828D-B7FF26E40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00" y="1266825"/>
            <a:ext cx="7209675" cy="540725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9597-7FFA-4259-9060-A1B2A01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14"/>
            <a:ext cx="10515600" cy="1325563"/>
          </a:xfrm>
        </p:spPr>
        <p:txBody>
          <a:bodyPr/>
          <a:lstStyle/>
          <a:p>
            <a:r>
              <a:rPr lang="ru-RU" dirty="0"/>
              <a:t>МТЗ. </a:t>
            </a:r>
            <a:r>
              <a:rPr lang="en-US" dirty="0"/>
              <a:t>PSO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3">
                <a:extLst>
                  <a:ext uri="{FF2B5EF4-FFF2-40B4-BE49-F238E27FC236}">
                    <a16:creationId xmlns:a16="http://schemas.microsoft.com/office/drawing/2014/main" id="{5D8D9D34-AAE4-4138-BA98-E61976AF672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31453756"/>
                  </p:ext>
                </p:extLst>
              </p:nvPr>
            </p:nvGraphicFramePr>
            <p:xfrm>
              <a:off x="7400925" y="1266825"/>
              <a:ext cx="4667249" cy="478758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76375">
                      <a:extLst>
                        <a:ext uri="{9D8B030D-6E8A-4147-A177-3AD203B41FA5}">
                          <a16:colId xmlns:a16="http://schemas.microsoft.com/office/drawing/2014/main" val="391011298"/>
                        </a:ext>
                      </a:extLst>
                    </a:gridCol>
                    <a:gridCol w="1049698">
                      <a:extLst>
                        <a:ext uri="{9D8B030D-6E8A-4147-A177-3AD203B41FA5}">
                          <a16:colId xmlns:a16="http://schemas.microsoft.com/office/drawing/2014/main" val="1476753257"/>
                        </a:ext>
                      </a:extLst>
                    </a:gridCol>
                    <a:gridCol w="1070588">
                      <a:extLst>
                        <a:ext uri="{9D8B030D-6E8A-4147-A177-3AD203B41FA5}">
                          <a16:colId xmlns:a16="http://schemas.microsoft.com/office/drawing/2014/main" val="1353629894"/>
                        </a:ext>
                      </a:extLst>
                    </a:gridCol>
                    <a:gridCol w="1070588">
                      <a:extLst>
                        <a:ext uri="{9D8B030D-6E8A-4147-A177-3AD203B41FA5}">
                          <a16:colId xmlns:a16="http://schemas.microsoft.com/office/drawing/2014/main" val="1357317447"/>
                        </a:ext>
                      </a:extLst>
                    </a:gridCol>
                  </a:tblGrid>
                  <a:tr h="539157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True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PSO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Noise(10%)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614074"/>
                      </a:ext>
                    </a:extLst>
                  </a:tr>
                  <a:tr h="73093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h1, </a:t>
                          </a:r>
                          <a:r>
                            <a:rPr lang="ru-RU" sz="1600" u="none" strike="noStrike" dirty="0">
                              <a:effectLst/>
                            </a:rPr>
                            <a:t>м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455.3709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18.7381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6431633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h2, </a:t>
                          </a:r>
                          <a:r>
                            <a:rPr lang="ru-RU" sz="1600" u="none" strike="noStrike">
                              <a:effectLst/>
                            </a:rPr>
                            <a:t>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90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127.7733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75.971216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9170009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ρ1,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740.3287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276.71607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281272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ρ2,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216.9128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1995.6293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57816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ρ3,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625.0572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603.00531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449924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Невязка, %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0,04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3103953"/>
                      </a:ext>
                    </a:extLst>
                  </a:tr>
                  <a:tr h="76388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Время работы, с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717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3">
                <a:extLst>
                  <a:ext uri="{FF2B5EF4-FFF2-40B4-BE49-F238E27FC236}">
                    <a16:creationId xmlns:a16="http://schemas.microsoft.com/office/drawing/2014/main" id="{5D8D9D34-AAE4-4138-BA98-E61976AF672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31453756"/>
                  </p:ext>
                </p:extLst>
              </p:nvPr>
            </p:nvGraphicFramePr>
            <p:xfrm>
              <a:off x="7400925" y="1266825"/>
              <a:ext cx="4667249" cy="478758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76375">
                      <a:extLst>
                        <a:ext uri="{9D8B030D-6E8A-4147-A177-3AD203B41FA5}">
                          <a16:colId xmlns:a16="http://schemas.microsoft.com/office/drawing/2014/main" val="391011298"/>
                        </a:ext>
                      </a:extLst>
                    </a:gridCol>
                    <a:gridCol w="1049698">
                      <a:extLst>
                        <a:ext uri="{9D8B030D-6E8A-4147-A177-3AD203B41FA5}">
                          <a16:colId xmlns:a16="http://schemas.microsoft.com/office/drawing/2014/main" val="1476753257"/>
                        </a:ext>
                      </a:extLst>
                    </a:gridCol>
                    <a:gridCol w="1070588">
                      <a:extLst>
                        <a:ext uri="{9D8B030D-6E8A-4147-A177-3AD203B41FA5}">
                          <a16:colId xmlns:a16="http://schemas.microsoft.com/office/drawing/2014/main" val="1353629894"/>
                        </a:ext>
                      </a:extLst>
                    </a:gridCol>
                    <a:gridCol w="1070588">
                      <a:extLst>
                        <a:ext uri="{9D8B030D-6E8A-4147-A177-3AD203B41FA5}">
                          <a16:colId xmlns:a16="http://schemas.microsoft.com/office/drawing/2014/main" val="1357317447"/>
                        </a:ext>
                      </a:extLst>
                    </a:gridCol>
                  </a:tblGrid>
                  <a:tr h="539157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True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PSO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Noise(10%)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614074"/>
                      </a:ext>
                    </a:extLst>
                  </a:tr>
                  <a:tr h="73093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h1, </a:t>
                          </a:r>
                          <a:r>
                            <a:rPr lang="ru-RU" sz="1600" u="none" strike="noStrike" dirty="0">
                              <a:effectLst/>
                            </a:rPr>
                            <a:t>м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455.3709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18.7381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6431633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h2, </a:t>
                          </a:r>
                          <a:r>
                            <a:rPr lang="ru-RU" sz="1600" u="none" strike="noStrike">
                              <a:effectLst/>
                            </a:rPr>
                            <a:t>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90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127.7733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75.971216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9170009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ρ1,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740.3287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276.71607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281272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ρ2,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216.9128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1995.6293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57816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ρ3,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625.0572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603.00531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449924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Невязка, %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3"/>
                          <a:stretch>
                            <a:fillRect l="-237714" t="-635556" r="-101714" b="-16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0,04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3103953"/>
                      </a:ext>
                    </a:extLst>
                  </a:tr>
                  <a:tr h="76388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Время работы, с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717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412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EEAAA-5BF8-4E22-AB84-B668E801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МТЗ</a:t>
            </a:r>
            <a:r>
              <a:rPr lang="en-GB" dirty="0"/>
              <a:t>.</a:t>
            </a:r>
            <a:r>
              <a:rPr lang="en-US" dirty="0"/>
              <a:t> PSO+NES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FC82541E-0BBC-4442-81C0-23FD741DC5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4243153"/>
                  </p:ext>
                </p:extLst>
              </p:nvPr>
            </p:nvGraphicFramePr>
            <p:xfrm>
              <a:off x="7962900" y="1266824"/>
              <a:ext cx="3596661" cy="478758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76375">
                      <a:extLst>
                        <a:ext uri="{9D8B030D-6E8A-4147-A177-3AD203B41FA5}">
                          <a16:colId xmlns:a16="http://schemas.microsoft.com/office/drawing/2014/main" val="391011298"/>
                        </a:ext>
                      </a:extLst>
                    </a:gridCol>
                    <a:gridCol w="1049698">
                      <a:extLst>
                        <a:ext uri="{9D8B030D-6E8A-4147-A177-3AD203B41FA5}">
                          <a16:colId xmlns:a16="http://schemas.microsoft.com/office/drawing/2014/main" val="1476753257"/>
                        </a:ext>
                      </a:extLst>
                    </a:gridCol>
                    <a:gridCol w="1070588">
                      <a:extLst>
                        <a:ext uri="{9D8B030D-6E8A-4147-A177-3AD203B41FA5}">
                          <a16:colId xmlns:a16="http://schemas.microsoft.com/office/drawing/2014/main" val="1353629894"/>
                        </a:ext>
                      </a:extLst>
                    </a:gridCol>
                  </a:tblGrid>
                  <a:tr h="539157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True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PSO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614074"/>
                      </a:ext>
                    </a:extLst>
                  </a:tr>
                  <a:tr h="73093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h1, </a:t>
                          </a:r>
                          <a:r>
                            <a:rPr lang="ru-RU" sz="1600" u="none" strike="noStrike" dirty="0">
                              <a:effectLst/>
                            </a:rPr>
                            <a:t>м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455.3709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6431633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h2, </a:t>
                          </a:r>
                          <a:r>
                            <a:rPr lang="ru-RU" sz="1600" u="none" strike="noStrike">
                              <a:effectLst/>
                            </a:rPr>
                            <a:t>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90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127.7733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9170009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ρ1,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740.3287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281272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ρ2,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216.9128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57816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ρ3,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625.0572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449924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Невязка, %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~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6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3103953"/>
                      </a:ext>
                    </a:extLst>
                  </a:tr>
                  <a:tr h="76388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Время работы, с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717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>
                <a:extLst>
                  <a:ext uri="{FF2B5EF4-FFF2-40B4-BE49-F238E27FC236}">
                    <a16:creationId xmlns:a16="http://schemas.microsoft.com/office/drawing/2014/main" id="{FC82541E-0BBC-4442-81C0-23FD741DC5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4243153"/>
                  </p:ext>
                </p:extLst>
              </p:nvPr>
            </p:nvGraphicFramePr>
            <p:xfrm>
              <a:off x="7962900" y="1266824"/>
              <a:ext cx="3596661" cy="478758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76375">
                      <a:extLst>
                        <a:ext uri="{9D8B030D-6E8A-4147-A177-3AD203B41FA5}">
                          <a16:colId xmlns:a16="http://schemas.microsoft.com/office/drawing/2014/main" val="391011298"/>
                        </a:ext>
                      </a:extLst>
                    </a:gridCol>
                    <a:gridCol w="1049698">
                      <a:extLst>
                        <a:ext uri="{9D8B030D-6E8A-4147-A177-3AD203B41FA5}">
                          <a16:colId xmlns:a16="http://schemas.microsoft.com/office/drawing/2014/main" val="1476753257"/>
                        </a:ext>
                      </a:extLst>
                    </a:gridCol>
                    <a:gridCol w="1070588">
                      <a:extLst>
                        <a:ext uri="{9D8B030D-6E8A-4147-A177-3AD203B41FA5}">
                          <a16:colId xmlns:a16="http://schemas.microsoft.com/office/drawing/2014/main" val="1353629894"/>
                        </a:ext>
                      </a:extLst>
                    </a:gridCol>
                  </a:tblGrid>
                  <a:tr h="539157">
                    <a:tc>
                      <a:txBody>
                        <a:bodyPr/>
                        <a:lstStyle/>
                        <a:p>
                          <a:pPr algn="l" fontAlgn="b"/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True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PSO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614074"/>
                      </a:ext>
                    </a:extLst>
                  </a:tr>
                  <a:tr h="730933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 dirty="0">
                              <a:effectLst/>
                            </a:rPr>
                            <a:t>h1, </a:t>
                          </a:r>
                          <a:r>
                            <a:rPr lang="ru-RU" sz="1600" u="none" strike="noStrike" dirty="0">
                              <a:effectLst/>
                            </a:rPr>
                            <a:t>м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455.3709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6431633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n-US" sz="1600" u="none" strike="noStrike">
                              <a:effectLst/>
                            </a:rPr>
                            <a:t>h2, </a:t>
                          </a:r>
                          <a:r>
                            <a:rPr lang="ru-RU" sz="1600" u="none" strike="noStrike">
                              <a:effectLst/>
                            </a:rPr>
                            <a:t>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90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127.7733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9170009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ρ1,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740.3287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281272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ρ2,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170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216.9128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257816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l-GR" sz="1600" u="none" strike="noStrike">
                              <a:effectLst/>
                            </a:rPr>
                            <a:t>ρ3, </a:t>
                          </a:r>
                          <a:r>
                            <a:rPr lang="ru-RU" sz="1600" u="none" strike="noStrike">
                              <a:effectLst/>
                            </a:rPr>
                            <a:t>Ом*м</a:t>
                          </a:r>
                          <a:endParaRPr lang="ru-RU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u="none" strike="noStrike" dirty="0">
                              <a:effectLst/>
                            </a:rPr>
                            <a:t>625.0572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449924"/>
                      </a:ext>
                    </a:extLst>
                  </a:tr>
                  <a:tr h="550722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Невязка, %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50" marR="6350" marT="6350" marB="0" anchor="b">
                        <a:blipFill>
                          <a:blip r:embed="rId2"/>
                          <a:stretch>
                            <a:fillRect l="-236364" t="-635556" r="-1136" b="-1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3103953"/>
                      </a:ext>
                    </a:extLst>
                  </a:tr>
                  <a:tr h="76388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Время работы, с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ru-R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--</a:t>
                          </a: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GB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350" marR="6350" marT="6350" marB="0" anchor="b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717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D784A44-248A-41CB-9D8D-BACE9B9AB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" y="1181098"/>
            <a:ext cx="7181851" cy="5386389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888421-A93A-4FB5-B502-A50C18508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3" y="1179357"/>
            <a:ext cx="7181851" cy="538638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9A72A98-1446-4202-AD44-6680B1A27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2" y="1179357"/>
            <a:ext cx="7181851" cy="53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FA7087-2946-499B-81B0-24A542B54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3806"/>
            <a:ext cx="7191375" cy="539353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9597-7FFA-4259-9060-A1B2A01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14"/>
            <a:ext cx="10515600" cy="1325563"/>
          </a:xfrm>
        </p:spPr>
        <p:txBody>
          <a:bodyPr/>
          <a:lstStyle/>
          <a:p>
            <a:r>
              <a:rPr lang="ru-RU" dirty="0"/>
              <a:t>МТЗ. </a:t>
            </a:r>
            <a:r>
              <a:rPr lang="en-US" dirty="0"/>
              <a:t>PSO</a:t>
            </a:r>
            <a:endParaRPr lang="ru-RU" dirty="0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5D8D9D34-AAE4-4138-BA98-E61976AF6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805622"/>
              </p:ext>
            </p:extLst>
          </p:nvPr>
        </p:nvGraphicFramePr>
        <p:xfrm>
          <a:off x="7581900" y="628650"/>
          <a:ext cx="4305299" cy="5741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274">
                  <a:extLst>
                    <a:ext uri="{9D8B030D-6E8A-4147-A177-3AD203B41FA5}">
                      <a16:colId xmlns:a16="http://schemas.microsoft.com/office/drawing/2014/main" val="391011298"/>
                    </a:ext>
                  </a:extLst>
                </a:gridCol>
                <a:gridCol w="901125">
                  <a:extLst>
                    <a:ext uri="{9D8B030D-6E8A-4147-A177-3AD203B41FA5}">
                      <a16:colId xmlns:a16="http://schemas.microsoft.com/office/drawing/2014/main" val="1476753257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2074038962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4073358765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1353629894"/>
                    </a:ext>
                  </a:extLst>
                </a:gridCol>
              </a:tblGrid>
              <a:tr h="514837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PSO(1)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PSO(2)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PSO(3)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14074"/>
                  </a:ext>
                </a:extLst>
              </a:tr>
              <a:tr h="714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h1, </a:t>
                      </a:r>
                      <a:r>
                        <a:rPr lang="ru-RU" sz="1600" u="none" strike="noStrike" dirty="0">
                          <a:effectLst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108.9726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120.8767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54.51406 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31633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h2, </a:t>
                      </a:r>
                      <a:r>
                        <a:rPr lang="ru-RU" sz="1600" u="none" strike="noStrike">
                          <a:effectLst/>
                        </a:rPr>
                        <a:t>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102.9101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61.44337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47.38189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170009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73.08858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41.43892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82.29757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10753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ρ1,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308.9653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300.26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267.691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1272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ρ2,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r>
                        <a:rPr lang="ru-RU" sz="1600" u="none" strike="noStrike" dirty="0">
                          <a:effectLst/>
                        </a:rPr>
                        <a:t>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74.68129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54.41078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995.4297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7816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</a:rPr>
                        <a:t>ρ3,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347.4483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389.8102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68.6649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49924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u="none" strike="noStrike" dirty="0">
                          <a:effectLst/>
                        </a:rPr>
                        <a:t>ρ</a:t>
                      </a:r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r>
                        <a:rPr lang="el-GR" sz="1600" u="none" strike="noStrike" dirty="0">
                          <a:effectLst/>
                        </a:rPr>
                        <a:t>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200.0115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199.9113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200.0674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73676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Невязка, %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03953"/>
                  </a:ext>
                </a:extLst>
              </a:tr>
              <a:tr h="746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 работы, с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3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468EED-E988-4C53-85E8-D2D166077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" y="1138236"/>
            <a:ext cx="7335920" cy="550194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9597-7FFA-4259-9060-A1B2A01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14"/>
            <a:ext cx="10515600" cy="1325563"/>
          </a:xfrm>
        </p:spPr>
        <p:txBody>
          <a:bodyPr/>
          <a:lstStyle/>
          <a:p>
            <a:r>
              <a:rPr lang="ru-RU" dirty="0"/>
              <a:t>МТЗ. </a:t>
            </a:r>
            <a:r>
              <a:rPr lang="en-US" dirty="0"/>
              <a:t>PSO</a:t>
            </a:r>
            <a:endParaRPr lang="ru-RU" dirty="0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5D8D9D34-AAE4-4138-BA98-E61976AF6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757948"/>
              </p:ext>
            </p:extLst>
          </p:nvPr>
        </p:nvGraphicFramePr>
        <p:xfrm>
          <a:off x="7141580" y="636608"/>
          <a:ext cx="5050421" cy="5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951">
                  <a:extLst>
                    <a:ext uri="{9D8B030D-6E8A-4147-A177-3AD203B41FA5}">
                      <a16:colId xmlns:a16="http://schemas.microsoft.com/office/drawing/2014/main" val="391011298"/>
                    </a:ext>
                  </a:extLst>
                </a:gridCol>
                <a:gridCol w="655357">
                  <a:extLst>
                    <a:ext uri="{9D8B030D-6E8A-4147-A177-3AD203B41FA5}">
                      <a16:colId xmlns:a16="http://schemas.microsoft.com/office/drawing/2014/main" val="1476753257"/>
                    </a:ext>
                  </a:extLst>
                </a:gridCol>
                <a:gridCol w="899222">
                  <a:extLst>
                    <a:ext uri="{9D8B030D-6E8A-4147-A177-3AD203B41FA5}">
                      <a16:colId xmlns:a16="http://schemas.microsoft.com/office/drawing/2014/main" val="2074038962"/>
                    </a:ext>
                  </a:extLst>
                </a:gridCol>
                <a:gridCol w="842277">
                  <a:extLst>
                    <a:ext uri="{9D8B030D-6E8A-4147-A177-3AD203B41FA5}">
                      <a16:colId xmlns:a16="http://schemas.microsoft.com/office/drawing/2014/main" val="4073358765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353629894"/>
                    </a:ext>
                  </a:extLst>
                </a:gridCol>
                <a:gridCol w="860386">
                  <a:extLst>
                    <a:ext uri="{9D8B030D-6E8A-4147-A177-3AD203B41FA5}">
                      <a16:colId xmlns:a16="http://schemas.microsoft.com/office/drawing/2014/main" val="3627345976"/>
                    </a:ext>
                  </a:extLst>
                </a:gridCol>
              </a:tblGrid>
              <a:tr h="514123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PSO(1)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PSO(2)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PSO(3)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Noise 10%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14074"/>
                  </a:ext>
                </a:extLst>
              </a:tr>
              <a:tr h="71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h1, </a:t>
                      </a:r>
                      <a:r>
                        <a:rPr lang="ru-RU" sz="1600" u="none" strike="noStrike" dirty="0">
                          <a:effectLst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108.9726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120.8767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54.51406 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72.43544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31633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h2, </a:t>
                      </a:r>
                      <a:r>
                        <a:rPr lang="ru-RU" sz="1600" u="none" strike="noStrike">
                          <a:effectLst/>
                        </a:rPr>
                        <a:t>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102.9101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61.44337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47.38189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166.7641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170009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73.08858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41.43892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82.29757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159.3141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10753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ρ1,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308.9653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300.26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267.691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371.935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1272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ρ2,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r>
                        <a:rPr lang="ru-RU" sz="1600" u="none" strike="noStrike" dirty="0">
                          <a:effectLst/>
                        </a:rPr>
                        <a:t>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74.68129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54.41078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995.4297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115.4838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7816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</a:rPr>
                        <a:t>ρ3,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347.4483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389.8102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68.6649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163.2206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49924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u="none" strike="noStrike" dirty="0">
                          <a:effectLst/>
                        </a:rPr>
                        <a:t>ρ</a:t>
                      </a:r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r>
                        <a:rPr lang="el-GR" sz="1600" u="none" strike="noStrike" dirty="0">
                          <a:effectLst/>
                        </a:rPr>
                        <a:t>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200.0115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199.9113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200.0674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196.9632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73676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Невязка, %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03953"/>
                  </a:ext>
                </a:extLst>
              </a:tr>
              <a:tr h="74528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 работы, с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43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A0DAFD-0216-413F-8B47-36E5EF88A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" y="1066891"/>
            <a:ext cx="7324811" cy="54936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9597-7FFA-4259-9060-A1B2A01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14"/>
            <a:ext cx="10515600" cy="1325563"/>
          </a:xfrm>
        </p:spPr>
        <p:txBody>
          <a:bodyPr/>
          <a:lstStyle/>
          <a:p>
            <a:r>
              <a:rPr lang="ru-RU" dirty="0"/>
              <a:t>МТЗ. </a:t>
            </a:r>
            <a:r>
              <a:rPr lang="en-US" dirty="0"/>
              <a:t>PSO</a:t>
            </a:r>
            <a:endParaRPr lang="ru-RU" dirty="0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5D8D9D34-AAE4-4138-BA98-E61976AF6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197557"/>
              </p:ext>
            </p:extLst>
          </p:nvPr>
        </p:nvGraphicFramePr>
        <p:xfrm>
          <a:off x="7141580" y="636608"/>
          <a:ext cx="5050421" cy="5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2951">
                  <a:extLst>
                    <a:ext uri="{9D8B030D-6E8A-4147-A177-3AD203B41FA5}">
                      <a16:colId xmlns:a16="http://schemas.microsoft.com/office/drawing/2014/main" val="391011298"/>
                    </a:ext>
                  </a:extLst>
                </a:gridCol>
                <a:gridCol w="655357">
                  <a:extLst>
                    <a:ext uri="{9D8B030D-6E8A-4147-A177-3AD203B41FA5}">
                      <a16:colId xmlns:a16="http://schemas.microsoft.com/office/drawing/2014/main" val="1476753257"/>
                    </a:ext>
                  </a:extLst>
                </a:gridCol>
                <a:gridCol w="899222">
                  <a:extLst>
                    <a:ext uri="{9D8B030D-6E8A-4147-A177-3AD203B41FA5}">
                      <a16:colId xmlns:a16="http://schemas.microsoft.com/office/drawing/2014/main" val="2074038962"/>
                    </a:ext>
                  </a:extLst>
                </a:gridCol>
                <a:gridCol w="842277">
                  <a:extLst>
                    <a:ext uri="{9D8B030D-6E8A-4147-A177-3AD203B41FA5}">
                      <a16:colId xmlns:a16="http://schemas.microsoft.com/office/drawing/2014/main" val="4073358765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353629894"/>
                    </a:ext>
                  </a:extLst>
                </a:gridCol>
                <a:gridCol w="860386">
                  <a:extLst>
                    <a:ext uri="{9D8B030D-6E8A-4147-A177-3AD203B41FA5}">
                      <a16:colId xmlns:a16="http://schemas.microsoft.com/office/drawing/2014/main" val="3627345976"/>
                    </a:ext>
                  </a:extLst>
                </a:gridCol>
              </a:tblGrid>
              <a:tr h="514123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PSO(1)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PSO(2)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PSO(3)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Noise 10%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14074"/>
                  </a:ext>
                </a:extLst>
              </a:tr>
              <a:tr h="713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h1, </a:t>
                      </a:r>
                      <a:r>
                        <a:rPr lang="ru-RU" sz="1600" u="none" strike="noStrike" dirty="0">
                          <a:effectLst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108.9726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120.8767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54.51406 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122.2355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31633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h2, </a:t>
                      </a:r>
                      <a:r>
                        <a:rPr lang="ru-RU" sz="1600" u="none" strike="noStrike">
                          <a:effectLst/>
                        </a:rPr>
                        <a:t>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102.9101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61.44337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47.38189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38.96804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170009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73.08858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41.43892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82.29757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1.04768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10753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ρ1,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308.9653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300.26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267.691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299.7498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1272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ρ2,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r>
                        <a:rPr lang="ru-RU" sz="1600" u="none" strike="noStrike" dirty="0">
                          <a:effectLst/>
                        </a:rPr>
                        <a:t>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74.68129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54.41078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995.4297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45.40159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7816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</a:rPr>
                        <a:t>ρ3,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347.4483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389.8102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68.6649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193.3706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49924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u="none" strike="noStrike" dirty="0">
                          <a:effectLst/>
                        </a:rPr>
                        <a:t>ρ</a:t>
                      </a:r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r>
                        <a:rPr lang="el-GR" sz="1600" u="none" strike="noStrike" dirty="0">
                          <a:effectLst/>
                        </a:rPr>
                        <a:t>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200.0115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199.9113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200.0674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195.3464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73676"/>
                  </a:ext>
                </a:extLst>
              </a:tr>
              <a:tr h="53730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Невязка, %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~0,05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03953"/>
                  </a:ext>
                </a:extLst>
              </a:tr>
              <a:tr h="74528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 работы, с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48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05CE1F-C9C1-41E4-9A10-C16F31D98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117755"/>
            <a:ext cx="7191375" cy="53935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9597-7FFA-4259-9060-A1B2A01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464"/>
            <a:ext cx="10515600" cy="1325563"/>
          </a:xfrm>
        </p:spPr>
        <p:txBody>
          <a:bodyPr/>
          <a:lstStyle/>
          <a:p>
            <a:r>
              <a:rPr lang="ru-RU" dirty="0"/>
              <a:t>МТЗ. </a:t>
            </a:r>
            <a:r>
              <a:rPr lang="en-US" dirty="0"/>
              <a:t>PSO+NES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E7A2C6-548D-418E-BFF3-AA831E245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117755"/>
            <a:ext cx="7191375" cy="53935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147775-30DD-4B3D-8C63-56B965772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117755"/>
            <a:ext cx="7191375" cy="53935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7F0CDDE-DE34-483A-B632-095FD1300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3" y="1117755"/>
            <a:ext cx="7191375" cy="5393531"/>
          </a:xfrm>
          <a:prstGeom prst="rect">
            <a:avLst/>
          </a:prstGeom>
        </p:spPr>
      </p:pic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5D8D9D34-AAE4-4138-BA98-E61976AF6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513636"/>
              </p:ext>
            </p:extLst>
          </p:nvPr>
        </p:nvGraphicFramePr>
        <p:xfrm>
          <a:off x="7350920" y="752475"/>
          <a:ext cx="4536280" cy="562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885">
                  <a:extLst>
                    <a:ext uri="{9D8B030D-6E8A-4147-A177-3AD203B41FA5}">
                      <a16:colId xmlns:a16="http://schemas.microsoft.com/office/drawing/2014/main" val="391011298"/>
                    </a:ext>
                  </a:extLst>
                </a:gridCol>
                <a:gridCol w="687929">
                  <a:extLst>
                    <a:ext uri="{9D8B030D-6E8A-4147-A177-3AD203B41FA5}">
                      <a16:colId xmlns:a16="http://schemas.microsoft.com/office/drawing/2014/main" val="1476753257"/>
                    </a:ext>
                  </a:extLst>
                </a:gridCol>
                <a:gridCol w="753600">
                  <a:extLst>
                    <a:ext uri="{9D8B030D-6E8A-4147-A177-3AD203B41FA5}">
                      <a16:colId xmlns:a16="http://schemas.microsoft.com/office/drawing/2014/main" val="2074038962"/>
                    </a:ext>
                  </a:extLst>
                </a:gridCol>
                <a:gridCol w="763387">
                  <a:extLst>
                    <a:ext uri="{9D8B030D-6E8A-4147-A177-3AD203B41FA5}">
                      <a16:colId xmlns:a16="http://schemas.microsoft.com/office/drawing/2014/main" val="4073358765"/>
                    </a:ext>
                  </a:extLst>
                </a:gridCol>
                <a:gridCol w="734026">
                  <a:extLst>
                    <a:ext uri="{9D8B030D-6E8A-4147-A177-3AD203B41FA5}">
                      <a16:colId xmlns:a16="http://schemas.microsoft.com/office/drawing/2014/main" val="1353629894"/>
                    </a:ext>
                  </a:extLst>
                </a:gridCol>
                <a:gridCol w="714453">
                  <a:extLst>
                    <a:ext uri="{9D8B030D-6E8A-4147-A177-3AD203B41FA5}">
                      <a16:colId xmlns:a16="http://schemas.microsoft.com/office/drawing/2014/main" val="541630704"/>
                    </a:ext>
                  </a:extLst>
                </a:gridCol>
              </a:tblGrid>
              <a:tr h="504588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PSO(1)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PSO(2)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PSO(3)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PSO(4)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14074"/>
                  </a:ext>
                </a:extLst>
              </a:tr>
              <a:tr h="699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h1, </a:t>
                      </a:r>
                      <a:r>
                        <a:rPr lang="ru-RU" sz="1600" u="none" strike="noStrike" dirty="0">
                          <a:effectLst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31633"/>
                  </a:ext>
                </a:extLst>
              </a:tr>
              <a:tr h="527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h2, </a:t>
                      </a:r>
                      <a:r>
                        <a:rPr lang="ru-RU" sz="1600" u="none" strike="noStrike">
                          <a:effectLst/>
                        </a:rPr>
                        <a:t>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170009"/>
                  </a:ext>
                </a:extLst>
              </a:tr>
              <a:tr h="527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10753"/>
                  </a:ext>
                </a:extLst>
              </a:tr>
              <a:tr h="527341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ρ1,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1272"/>
                  </a:ext>
                </a:extLst>
              </a:tr>
              <a:tr h="527341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ρ2,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r>
                        <a:rPr lang="ru-RU" sz="1600" u="none" strike="noStrike" dirty="0">
                          <a:effectLst/>
                        </a:rPr>
                        <a:t>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7816"/>
                  </a:ext>
                </a:extLst>
              </a:tr>
              <a:tr h="527341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</a:rPr>
                        <a:t>ρ3,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49924"/>
                  </a:ext>
                </a:extLst>
              </a:tr>
              <a:tr h="5273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u="none" strike="noStrike" dirty="0">
                          <a:effectLst/>
                        </a:rPr>
                        <a:t>ρ</a:t>
                      </a:r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r>
                        <a:rPr lang="el-GR" sz="1600" u="none" strike="noStrike" dirty="0">
                          <a:effectLst/>
                        </a:rPr>
                        <a:t>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73676"/>
                  </a:ext>
                </a:extLst>
              </a:tr>
              <a:tr h="527341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Невязка, %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~10^(-5)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~10^(-5)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~10^(-5)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~10^(-5)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03953"/>
                  </a:ext>
                </a:extLst>
              </a:tr>
              <a:tr h="731459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 работы, с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98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80D82F-A202-4601-8FDC-4D722B694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7106"/>
            <a:ext cx="6962275" cy="522170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D9597-7FFA-4259-9060-A1B2A018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14"/>
            <a:ext cx="10515600" cy="1325563"/>
          </a:xfrm>
        </p:spPr>
        <p:txBody>
          <a:bodyPr/>
          <a:lstStyle/>
          <a:p>
            <a:r>
              <a:rPr lang="ru-RU" dirty="0"/>
              <a:t>МТЗ. </a:t>
            </a:r>
            <a:r>
              <a:rPr lang="en-US" dirty="0"/>
              <a:t>PSO</a:t>
            </a:r>
            <a:endParaRPr lang="ru-RU" dirty="0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5D8D9D34-AAE4-4138-BA98-E61976AF6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502862"/>
              </p:ext>
            </p:extLst>
          </p:nvPr>
        </p:nvGraphicFramePr>
        <p:xfrm>
          <a:off x="7581900" y="628650"/>
          <a:ext cx="4305299" cy="5741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274">
                  <a:extLst>
                    <a:ext uri="{9D8B030D-6E8A-4147-A177-3AD203B41FA5}">
                      <a16:colId xmlns:a16="http://schemas.microsoft.com/office/drawing/2014/main" val="391011298"/>
                    </a:ext>
                  </a:extLst>
                </a:gridCol>
                <a:gridCol w="901125">
                  <a:extLst>
                    <a:ext uri="{9D8B030D-6E8A-4147-A177-3AD203B41FA5}">
                      <a16:colId xmlns:a16="http://schemas.microsoft.com/office/drawing/2014/main" val="1476753257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2074038962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4073358765"/>
                    </a:ext>
                  </a:extLst>
                </a:gridCol>
                <a:gridCol w="803300">
                  <a:extLst>
                    <a:ext uri="{9D8B030D-6E8A-4147-A177-3AD203B41FA5}">
                      <a16:colId xmlns:a16="http://schemas.microsoft.com/office/drawing/2014/main" val="1353629894"/>
                    </a:ext>
                  </a:extLst>
                </a:gridCol>
              </a:tblGrid>
              <a:tr h="514837"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PSO(1)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PSO(2)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PSO(3)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614074"/>
                  </a:ext>
                </a:extLst>
              </a:tr>
              <a:tr h="7141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h1, </a:t>
                      </a:r>
                      <a:r>
                        <a:rPr lang="ru-RU" sz="1600" u="none" strike="noStrike" dirty="0">
                          <a:effectLst/>
                        </a:rPr>
                        <a:t>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310.7911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288.335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286.8152 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431633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h2, </a:t>
                      </a:r>
                      <a:r>
                        <a:rPr lang="ru-RU" sz="1600" u="none" strike="noStrike">
                          <a:effectLst/>
                        </a:rPr>
                        <a:t>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199.8537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8.235277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584.8028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170009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h3, 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329.6556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670.7704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84.25264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10753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ρ1,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100.0488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99.98688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99.98519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281272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>
                          <a:effectLst/>
                        </a:rPr>
                        <a:t>ρ2, </a:t>
                      </a:r>
                      <a:r>
                        <a:rPr lang="ru-RU" sz="1600" u="none" strike="noStrike">
                          <a:effectLst/>
                        </a:rPr>
                        <a:t>Ом*м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r>
                        <a:rPr lang="ru-RU" sz="1600" u="none" strike="noStrike" dirty="0">
                          <a:effectLst/>
                        </a:rPr>
                        <a:t>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635.0265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456.8087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307.3533</a:t>
                      </a:r>
                    </a:p>
                  </a:txBody>
                  <a:tcPr marL="6350" marR="6350" marT="635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7816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</a:rPr>
                        <a:t>ρ3,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229.1972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307.8718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290.9267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49924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u="none" strike="noStrike" dirty="0">
                          <a:effectLst/>
                        </a:rPr>
                        <a:t>ρ</a:t>
                      </a:r>
                      <a:r>
                        <a:rPr lang="ru-RU" sz="1600" u="none" strike="noStrike" dirty="0">
                          <a:effectLst/>
                        </a:rPr>
                        <a:t>4</a:t>
                      </a:r>
                      <a:r>
                        <a:rPr lang="el-GR" sz="1600" u="none" strike="noStrike" dirty="0">
                          <a:effectLst/>
                        </a:rPr>
                        <a:t>, </a:t>
                      </a:r>
                      <a:r>
                        <a:rPr lang="ru-RU" sz="1600" u="none" strike="noStrike" dirty="0">
                          <a:effectLst/>
                        </a:rPr>
                        <a:t>Ом*м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599.8865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600.0243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600.0214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73676"/>
                  </a:ext>
                </a:extLst>
              </a:tr>
              <a:tr h="53805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Невязка, %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~10^(-5)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03953"/>
                  </a:ext>
                </a:extLst>
              </a:tr>
              <a:tr h="74631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Время работы, с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7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6652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1434</Words>
  <Application>Microsoft Office PowerPoint</Application>
  <PresentationFormat>Широкоэкранный</PresentationFormat>
  <Paragraphs>655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МТЗ. PSO</vt:lpstr>
      <vt:lpstr>МТЗ. PSO</vt:lpstr>
      <vt:lpstr>МТЗ. PSO</vt:lpstr>
      <vt:lpstr>МТЗ. PSO+NES</vt:lpstr>
      <vt:lpstr>МТЗ. PSO</vt:lpstr>
      <vt:lpstr>МТЗ. PSO</vt:lpstr>
      <vt:lpstr>МТЗ. PSO</vt:lpstr>
      <vt:lpstr>МТЗ. PSO+NES</vt:lpstr>
      <vt:lpstr>МТЗ. PSO</vt:lpstr>
      <vt:lpstr>МТЗ. PSO</vt:lpstr>
      <vt:lpstr>МТЗ. PSO</vt:lpstr>
      <vt:lpstr>МТЗ. PSO+NES</vt:lpstr>
      <vt:lpstr>МТЗ. PSO</vt:lpstr>
      <vt:lpstr>МТЗ. PSO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Ольга Грибова</dc:creator>
  <cp:lastModifiedBy>Ольга Грибова</cp:lastModifiedBy>
  <cp:revision>59</cp:revision>
  <dcterms:created xsi:type="dcterms:W3CDTF">2018-11-14T07:38:47Z</dcterms:created>
  <dcterms:modified xsi:type="dcterms:W3CDTF">2018-11-22T14:22:27Z</dcterms:modified>
</cp:coreProperties>
</file>