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handoutMasterIdLst>
    <p:handoutMasterId r:id="rId24"/>
  </p:handoutMasterIdLst>
  <p:sldIdLst>
    <p:sldId id="256" r:id="rId2"/>
    <p:sldId id="261" r:id="rId3"/>
    <p:sldId id="262" r:id="rId4"/>
    <p:sldId id="258" r:id="rId5"/>
    <p:sldId id="263" r:id="rId6"/>
    <p:sldId id="264" r:id="rId7"/>
    <p:sldId id="265" r:id="rId8"/>
    <p:sldId id="266" r:id="rId9"/>
    <p:sldId id="267" r:id="rId10"/>
    <p:sldId id="270" r:id="rId11"/>
    <p:sldId id="275" r:id="rId12"/>
    <p:sldId id="274" r:id="rId13"/>
    <p:sldId id="271" r:id="rId14"/>
    <p:sldId id="272" r:id="rId15"/>
    <p:sldId id="273" r:id="rId16"/>
    <p:sldId id="280" r:id="rId17"/>
    <p:sldId id="279" r:id="rId18"/>
    <p:sldId id="278" r:id="rId19"/>
    <p:sldId id="269" r:id="rId20"/>
    <p:sldId id="260" r:id="rId21"/>
    <p:sldId id="259"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15620"/>
    <p:restoredTop sz="77402" autoAdjust="0"/>
  </p:normalViewPr>
  <p:slideViewPr>
    <p:cSldViewPr>
      <p:cViewPr>
        <p:scale>
          <a:sx n="61" d="100"/>
          <a:sy n="61" d="100"/>
        </p:scale>
        <p:origin x="-1392" y="-360"/>
      </p:cViewPr>
      <p:guideLst>
        <p:guide orient="horz" pos="2160"/>
        <p:guide pos="2880"/>
      </p:guideLst>
    </p:cSldViewPr>
  </p:slideViewPr>
  <p:notesTextViewPr>
    <p:cViewPr>
      <p:scale>
        <a:sx n="100" d="100"/>
        <a:sy n="100" d="100"/>
      </p:scale>
      <p:origin x="0" y="0"/>
    </p:cViewPr>
  </p:notesTextViewPr>
  <p:notesViewPr>
    <p:cSldViewPr>
      <p:cViewPr varScale="1">
        <p:scale>
          <a:sx n="101" d="100"/>
          <a:sy n="101" d="100"/>
        </p:scale>
        <p:origin x="-253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3B70BF-CEA8-4ACF-A6BA-D5D29CFF2D55}" type="datetimeFigureOut">
              <a:rPr lang="en-US" smtClean="0"/>
              <a:t>12/6/2019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D46B19F-A837-4D1C-AA43-2B086092B347}" type="slidenum">
              <a:rPr lang="en-US" smtClean="0"/>
              <a:t>‹#›</a:t>
            </a:fld>
            <a:endParaRPr lang="en-US"/>
          </a:p>
        </p:txBody>
      </p:sp>
    </p:spTree>
    <p:extLst>
      <p:ext uri="{BB962C8B-B14F-4D97-AF65-F5344CB8AC3E}">
        <p14:creationId xmlns:p14="http://schemas.microsoft.com/office/powerpoint/2010/main" val="8822252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1569CF-0598-4DD7-8BA5-E2E9AC9CA6C5}" type="datetimeFigureOut">
              <a:rPr lang="en-US" smtClean="0"/>
              <a:pPr/>
              <a:t>12/6/2019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9E5FDA-ABD0-4D73-ABE0-40960A967381}" type="slidenum">
              <a:rPr lang="en-US" smtClean="0"/>
              <a:pPr/>
              <a:t>‹#›</a:t>
            </a:fld>
            <a:endParaRPr lang="en-US"/>
          </a:p>
        </p:txBody>
      </p:sp>
    </p:spTree>
    <p:extLst>
      <p:ext uri="{BB962C8B-B14F-4D97-AF65-F5344CB8AC3E}">
        <p14:creationId xmlns:p14="http://schemas.microsoft.com/office/powerpoint/2010/main" val="3590014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Microsoft's </a:t>
            </a:r>
            <a:r>
              <a:rPr lang="en-US" sz="1200" kern="1200" baseline="0" dirty="0" smtClean="0">
                <a:solidFill>
                  <a:schemeClr val="tx1"/>
                </a:solidFill>
                <a:latin typeface="+mn-lt"/>
                <a:ea typeface="+mn-ea"/>
                <a:cs typeface="+mn-cs"/>
              </a:rPr>
              <a:t>Fiddler application, a free download, provides the ability to log and inspect all HTTP traffic between your computer and the Internet. It also allows one to set breakpoints and "fiddle" with incoming or outgoing data, thus making it possible to alter Referrer, </a:t>
            </a:r>
            <a:r>
              <a:rPr lang="en-US" sz="1200" kern="1200" baseline="0" dirty="0" err="1" smtClean="0">
                <a:solidFill>
                  <a:schemeClr val="tx1"/>
                </a:solidFill>
                <a:latin typeface="+mn-lt"/>
                <a:ea typeface="+mn-ea"/>
                <a:cs typeface="+mn-cs"/>
              </a:rPr>
              <a:t>UserAgent</a:t>
            </a:r>
            <a:r>
              <a:rPr lang="en-US" sz="1200" kern="1200" baseline="0" dirty="0" smtClean="0">
                <a:solidFill>
                  <a:schemeClr val="tx1"/>
                </a:solidFill>
                <a:latin typeface="+mn-lt"/>
                <a:ea typeface="+mn-ea"/>
                <a:cs typeface="+mn-cs"/>
              </a:rPr>
              <a:t>, and other HTTP headers to defeat defensive techniques employed by malicious websites. This session will provide an overview of Fiddler and demonstrate how it can be used in real world </a:t>
            </a:r>
            <a:r>
              <a:rPr lang="en-US" sz="1200" kern="1200" baseline="0" dirty="0" smtClean="0">
                <a:solidFill>
                  <a:schemeClr val="tx1"/>
                </a:solidFill>
                <a:latin typeface="+mn-lt"/>
                <a:ea typeface="+mn-ea"/>
                <a:cs typeface="+mn-cs"/>
              </a:rPr>
              <a:t>scenarios. 	</a:t>
            </a:r>
          </a:p>
          <a:p>
            <a:endParaRPr lang="en-US" sz="1200" b="0" kern="1200" baseline="0" dirty="0" smtClean="0">
              <a:solidFill>
                <a:schemeClr val="tx1"/>
              </a:solidFill>
              <a:latin typeface="+mn-lt"/>
              <a:ea typeface="+mn-ea"/>
              <a:cs typeface="+mn-cs"/>
            </a:endParaRPr>
          </a:p>
          <a:p>
            <a:endParaRPr lang="en-US" sz="1200" b="1"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79E5FDA-ABD0-4D73-ABE0-40960A967381}"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79E5FDA-ABD0-4D73-ABE0-40960A967381}"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 can use Fiddler to monitor traffic from any device that supports a HTTP proxy.</a:t>
            </a:r>
            <a:endParaRPr lang="en-US" dirty="0"/>
          </a:p>
        </p:txBody>
      </p:sp>
      <p:sp>
        <p:nvSpPr>
          <p:cNvPr id="4" name="Slide Number Placeholder 3"/>
          <p:cNvSpPr>
            <a:spLocks noGrp="1"/>
          </p:cNvSpPr>
          <p:nvPr>
            <p:ph type="sldNum" sz="quarter" idx="10"/>
          </p:nvPr>
        </p:nvSpPr>
        <p:spPr/>
        <p:txBody>
          <a:bodyPr/>
          <a:lstStyle/>
          <a:p>
            <a:fld id="{079E5FDA-ABD0-4D73-ABE0-40960A967381}" type="slidenum">
              <a:rPr lang="en-US" smtClean="0"/>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28E80666-FB37-4B36-9149-507F3B0178E3}" type="datetimeFigureOut">
              <a:rPr lang="en-US" smtClean="0"/>
              <a:pPr/>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ru-RU" smtClean="0"/>
              <a:t>Образец заголовка</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28E80666-FB37-4B36-9149-507F3B0178E3}" type="datetimeFigureOut">
              <a:rPr lang="en-US" smtClean="0"/>
              <a:pPr/>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ru-RU" smtClean="0"/>
              <a:t>Образец заголовка</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28E80666-FB37-4B36-9149-507F3B0178E3}" type="datetimeFigureOut">
              <a:rPr lang="en-US" smtClean="0"/>
              <a:pPr/>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8E80666-FB37-4B36-9149-507F3B0178E3}" type="datetimeFigureOut">
              <a:rPr lang="en-US" smtClean="0"/>
              <a:pPr/>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
        <p:nvSpPr>
          <p:cNvPr id="8" name="Title 7"/>
          <p:cNvSpPr>
            <a:spLocks noGrp="1"/>
          </p:cNvSpPr>
          <p:nvPr>
            <p:ph type="title"/>
          </p:nvPr>
        </p:nvSpPr>
        <p:spPr/>
        <p:txBody>
          <a:bodyPr/>
          <a:lstStyle/>
          <a:p>
            <a:r>
              <a:rPr lang="ru-RU" smtClean="0"/>
              <a:t>Образец заголовка</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ru-RU" smtClean="0"/>
              <a:t>Образец заголовка</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28E80666-FB37-4B36-9149-507F3B0178E3}" type="datetimeFigureOut">
              <a:rPr lang="en-US" smtClean="0"/>
              <a:pPr/>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8E80666-FB37-4B36-9149-507F3B0178E3}" type="datetimeFigureOut">
              <a:rPr lang="en-US" smtClean="0"/>
              <a:pPr/>
              <a:t>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E63A33-8271-4DD0-9C48-789913D7C115}" type="slidenum">
              <a:rPr lang="en-US" smtClean="0"/>
              <a:pPr/>
              <a:t>‹#›</a:t>
            </a:fld>
            <a:endParaRPr lang="en-US"/>
          </a:p>
        </p:txBody>
      </p:sp>
      <p:sp>
        <p:nvSpPr>
          <p:cNvPr id="8" name="Title 7"/>
          <p:cNvSpPr>
            <a:spLocks noGrp="1"/>
          </p:cNvSpPr>
          <p:nvPr>
            <p:ph type="title"/>
          </p:nvPr>
        </p:nvSpPr>
        <p:spPr/>
        <p:txBody>
          <a:bodyPr/>
          <a:lstStyle/>
          <a:p>
            <a:r>
              <a:rPr lang="ru-RU" smtClean="0"/>
              <a:t>Образец заголовка</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ru-RU" smtClean="0"/>
              <a:t>Образец текста</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28E80666-FB37-4B36-9149-507F3B0178E3}" type="datetimeFigureOut">
              <a:rPr lang="en-US" smtClean="0"/>
              <a:pPr/>
              <a:t>12/6/2019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E63A33-8271-4DD0-9C48-789913D7C115}" type="slidenum">
              <a:rPr lang="en-US" smtClean="0"/>
              <a:pPr/>
              <a:t>‹#›</a:t>
            </a:fld>
            <a:endParaRPr lang="en-US"/>
          </a:p>
        </p:txBody>
      </p:sp>
      <p:sp>
        <p:nvSpPr>
          <p:cNvPr id="10" name="Title 9"/>
          <p:cNvSpPr>
            <a:spLocks noGrp="1"/>
          </p:cNvSpPr>
          <p:nvPr>
            <p:ph type="title"/>
          </p:nvPr>
        </p:nvSpPr>
        <p:spPr/>
        <p:txBody>
          <a:bodyPr/>
          <a:lstStyle/>
          <a:p>
            <a:r>
              <a:rPr lang="ru-RU" smtClean="0"/>
              <a:t>Образец заголовка</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28E80666-FB37-4B36-9149-507F3B0178E3}" type="datetimeFigureOut">
              <a:rPr lang="en-US" smtClean="0"/>
              <a:pPr/>
              <a:t>12/6/2019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E80666-FB37-4B36-9149-507F3B0178E3}" type="datetimeFigureOut">
              <a:rPr lang="en-US" smtClean="0"/>
              <a:pPr/>
              <a:t>12/6/2019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ru-RU" smtClean="0"/>
              <a:t>Образец заголовка</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28E80666-FB37-4B36-9149-507F3B0178E3}" type="datetimeFigureOut">
              <a:rPr lang="en-US" smtClean="0"/>
              <a:pPr/>
              <a:t>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28E80666-FB37-4B36-9149-507F3B0178E3}" type="datetimeFigureOut">
              <a:rPr lang="en-US" smtClean="0"/>
              <a:pPr/>
              <a:t>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E63A33-8271-4DD0-9C48-789913D7C115}" type="slidenum">
              <a:rPr lang="en-US" smtClean="0"/>
              <a:pPr/>
              <a:t>‹#›</a:t>
            </a:fld>
            <a:endParaRPr 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ru-RU" smtClean="0"/>
              <a:t>Образец заголовка</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28E80666-FB37-4B36-9149-507F3B0178E3}" type="datetimeFigureOut">
              <a:rPr lang="en-US" smtClean="0"/>
              <a:pPr/>
              <a:t>12/6/2019</a:t>
            </a:fld>
            <a:endParaRPr lang="en-US" dirty="0"/>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D7E63A33-8271-4DD0-9C48-789913D7C11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685800" y="228600"/>
            <a:ext cx="7772400" cy="1470025"/>
          </a:xfrm>
        </p:spPr>
        <p:txBody>
          <a:bodyPr>
            <a:normAutofit/>
          </a:bodyPr>
          <a:lstStyle/>
          <a:p>
            <a:pPr marL="182880" indent="0" algn="ctr">
              <a:buNone/>
            </a:pPr>
            <a:r>
              <a:rPr lang="en-US" dirty="0" smtClean="0"/>
              <a:t>Fiddler</a:t>
            </a:r>
            <a:endParaRPr lang="en-US" dirty="0"/>
          </a:p>
        </p:txBody>
      </p:sp>
      <p:pic>
        <p:nvPicPr>
          <p:cNvPr id="1026" name="Picture 2" descr="C:\Documents and Settings\ericlaw\My Documents\fiddler-HexView.png"/>
          <p:cNvPicPr>
            <a:picLocks noChangeAspect="1" noChangeArrowheads="1"/>
          </p:cNvPicPr>
          <p:nvPr/>
        </p:nvPicPr>
        <p:blipFill>
          <a:blip r:embed="rId3" cstate="print"/>
          <a:srcRect/>
          <a:stretch>
            <a:fillRect/>
          </a:stretch>
        </p:blipFill>
        <p:spPr bwMode="auto">
          <a:xfrm>
            <a:off x="1104900" y="1447800"/>
            <a:ext cx="6934200" cy="3888534"/>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848600" cy="1143000"/>
          </a:xfrm>
        </p:spPr>
        <p:txBody>
          <a:bodyPr/>
          <a:lstStyle/>
          <a:p>
            <a:pPr marL="0" indent="0" algn="ctr">
              <a:buNone/>
            </a:pPr>
            <a:r>
              <a:rPr lang="en-US" dirty="0" smtClean="0"/>
              <a:t>FiddlerScript Rules</a:t>
            </a:r>
            <a:endParaRPr lang="en-US" dirty="0"/>
          </a:p>
        </p:txBody>
      </p:sp>
      <p:sp>
        <p:nvSpPr>
          <p:cNvPr id="3" name="Text Placeholder 2"/>
          <p:cNvSpPr txBox="1">
            <a:spLocks/>
          </p:cNvSpPr>
          <p:nvPr/>
        </p:nvSpPr>
        <p:spPr>
          <a:xfrm>
            <a:off x="228600" y="990600"/>
            <a:ext cx="8077200" cy="17526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accent1"/>
                </a:solidFill>
                <a:effectLst/>
                <a:uLnTx/>
                <a:uFillTx/>
                <a:latin typeface="+mn-lt"/>
                <a:ea typeface="+mn-ea"/>
                <a:cs typeface="+mn-cs"/>
              </a:rPr>
              <a:t>Rules are where Fiddler gets </a:t>
            </a:r>
            <a:r>
              <a:rPr kumimoji="0" lang="en-US" sz="3200" b="0" i="1" u="none" strike="noStrike" kern="1200" cap="none" spc="0" normalizeH="0" baseline="0" noProof="0" dirty="0" smtClean="0">
                <a:ln>
                  <a:noFill/>
                </a:ln>
                <a:solidFill>
                  <a:schemeClr val="accent1"/>
                </a:solidFill>
                <a:effectLst/>
                <a:uLnTx/>
                <a:uFillTx/>
                <a:latin typeface="+mn-lt"/>
                <a:ea typeface="+mn-ea"/>
                <a:cs typeface="+mn-cs"/>
              </a:rPr>
              <a:t>really</a:t>
            </a:r>
            <a:r>
              <a:rPr kumimoji="0" lang="en-US" sz="3200" b="0" i="0" u="none" strike="noStrike" kern="1200" cap="none" spc="0" normalizeH="0" baseline="0" noProof="0" dirty="0" smtClean="0">
                <a:ln>
                  <a:noFill/>
                </a:ln>
                <a:solidFill>
                  <a:schemeClr val="accent1"/>
                </a:solidFill>
                <a:effectLst/>
                <a:uLnTx/>
                <a:uFillTx/>
                <a:latin typeface="+mn-lt"/>
                <a:ea typeface="+mn-ea"/>
                <a:cs typeface="+mn-cs"/>
              </a:rPr>
              <a:t> fun!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accent1"/>
                </a:solidFill>
                <a:effectLst/>
                <a:uLnTx/>
                <a:uFillTx/>
                <a:latin typeface="+mn-lt"/>
                <a:ea typeface="+mn-ea"/>
                <a:cs typeface="+mn-cs"/>
              </a:rPr>
              <a:t>Use JavaScript</a:t>
            </a:r>
            <a:r>
              <a:rPr kumimoji="0" lang="en-US" sz="3200" b="0" i="0" u="none" strike="noStrike" kern="1200" cap="none" spc="0" normalizeH="0" noProof="0" dirty="0" smtClean="0">
                <a:ln>
                  <a:noFill/>
                </a:ln>
                <a:solidFill>
                  <a:schemeClr val="accent1"/>
                </a:solidFill>
                <a:effectLst/>
                <a:uLnTx/>
                <a:uFillTx/>
                <a:latin typeface="+mn-lt"/>
                <a:ea typeface="+mn-ea"/>
                <a:cs typeface="+mn-cs"/>
              </a:rPr>
              <a:t> to manipulate request or response headers or</a:t>
            </a:r>
            <a:r>
              <a:rPr kumimoji="0" lang="en-US" sz="3200" b="0" i="0" u="none" strike="noStrike" kern="1200" cap="none" spc="0" normalizeH="0" baseline="0" noProof="0" dirty="0" smtClean="0">
                <a:ln>
                  <a:noFill/>
                </a:ln>
                <a:solidFill>
                  <a:schemeClr val="accent1"/>
                </a:solidFill>
                <a:effectLst/>
                <a:uLnTx/>
                <a:uFillTx/>
                <a:latin typeface="+mn-lt"/>
                <a:ea typeface="+mn-ea"/>
                <a:cs typeface="+mn-cs"/>
              </a:rPr>
              <a:t> entity body.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accent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accent1"/>
              </a:solidFill>
              <a:effectLst/>
              <a:uLnTx/>
              <a:uFillTx/>
              <a:latin typeface="+mn-lt"/>
              <a:ea typeface="+mn-ea"/>
              <a:cs typeface="+mn-cs"/>
            </a:endParaRPr>
          </a:p>
        </p:txBody>
      </p:sp>
      <p:pic>
        <p:nvPicPr>
          <p:cNvPr id="6146" name="Picture 2"/>
          <p:cNvPicPr>
            <a:picLocks noChangeAspect="1" noChangeArrowheads="1"/>
          </p:cNvPicPr>
          <p:nvPr/>
        </p:nvPicPr>
        <p:blipFill>
          <a:blip r:embed="rId2" cstate="print"/>
          <a:srcRect/>
          <a:stretch>
            <a:fillRect/>
          </a:stretch>
        </p:blipFill>
        <p:spPr bwMode="auto">
          <a:xfrm>
            <a:off x="1143000" y="2667000"/>
            <a:ext cx="6858000" cy="353377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848600" cy="1143000"/>
          </a:xfrm>
        </p:spPr>
        <p:txBody>
          <a:bodyPr/>
          <a:lstStyle/>
          <a:p>
            <a:pPr marL="0" indent="0" algn="ctr">
              <a:buNone/>
            </a:pPr>
            <a:r>
              <a:rPr lang="en-US" dirty="0" smtClean="0"/>
              <a:t>Extending Fiddler UI</a:t>
            </a:r>
            <a:endParaRPr lang="en-US" dirty="0"/>
          </a:p>
        </p:txBody>
      </p:sp>
      <p:pic>
        <p:nvPicPr>
          <p:cNvPr id="11266" name="Picture 2"/>
          <p:cNvPicPr>
            <a:picLocks noChangeAspect="1" noChangeArrowheads="1"/>
          </p:cNvPicPr>
          <p:nvPr/>
        </p:nvPicPr>
        <p:blipFill>
          <a:blip r:embed="rId2" cstate="print"/>
          <a:srcRect/>
          <a:stretch>
            <a:fillRect/>
          </a:stretch>
        </p:blipFill>
        <p:spPr bwMode="auto">
          <a:xfrm>
            <a:off x="4648200" y="1143000"/>
            <a:ext cx="4114800" cy="5086198"/>
          </a:xfrm>
          <a:prstGeom prst="rect">
            <a:avLst/>
          </a:prstGeom>
          <a:noFill/>
          <a:ln w="9525">
            <a:noFill/>
            <a:miter lim="800000"/>
            <a:headEnd/>
            <a:tailEnd/>
          </a:ln>
        </p:spPr>
      </p:pic>
      <p:sp>
        <p:nvSpPr>
          <p:cNvPr id="4" name="Text Placeholder 2"/>
          <p:cNvSpPr txBox="1">
            <a:spLocks/>
          </p:cNvSpPr>
          <p:nvPr/>
        </p:nvSpPr>
        <p:spPr>
          <a:xfrm>
            <a:off x="228600" y="2400300"/>
            <a:ext cx="4191000" cy="2057400"/>
          </a:xfrm>
          <a:prstGeom prst="rect">
            <a:avLst/>
          </a:prstGeom>
        </p:spPr>
        <p:txBody>
          <a:bodyPr/>
          <a:lstStyle/>
          <a:p>
            <a:pPr marR="0" lvl="0" algn="l"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smtClean="0">
                <a:ln>
                  <a:noFill/>
                </a:ln>
                <a:solidFill>
                  <a:schemeClr val="accent1"/>
                </a:solidFill>
                <a:effectLst/>
                <a:uLnTx/>
                <a:uFillTx/>
                <a:latin typeface="+mn-lt"/>
                <a:ea typeface="+mn-ea"/>
                <a:cs typeface="+mn-cs"/>
              </a:rPr>
              <a:t>FiddlerScript</a:t>
            </a:r>
            <a:r>
              <a:rPr kumimoji="0" lang="en-US" sz="3200" b="0" i="0" u="none" strike="noStrike" kern="1200" cap="none" spc="0" normalizeH="0" noProof="0" dirty="0" smtClean="0">
                <a:ln>
                  <a:noFill/>
                </a:ln>
                <a:solidFill>
                  <a:schemeClr val="accent1"/>
                </a:solidFill>
                <a:effectLst/>
                <a:uLnTx/>
                <a:uFillTx/>
                <a:latin typeface="+mn-lt"/>
                <a:ea typeface="+mn-ea"/>
                <a:cs typeface="+mn-cs"/>
              </a:rPr>
              <a:t> and extensions can add new menu items or tabs.</a:t>
            </a:r>
            <a:endParaRPr kumimoji="0" lang="en-US" sz="3200" b="0" i="0" u="none" strike="noStrike" kern="1200" cap="none" spc="0" normalizeH="0" baseline="0" noProof="0" dirty="0" smtClean="0">
              <a:ln>
                <a:noFill/>
              </a:ln>
              <a:solidFill>
                <a:schemeClr val="accent1"/>
              </a:solidFill>
              <a:effectLst/>
              <a:uLnTx/>
              <a:uFillTx/>
              <a:latin typeface="+mn-lt"/>
              <a:ea typeface="+mn-ea"/>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848600" cy="1143000"/>
          </a:xfrm>
        </p:spPr>
        <p:txBody>
          <a:bodyPr/>
          <a:lstStyle/>
          <a:p>
            <a:pPr marL="0" indent="0" algn="ctr">
              <a:buNone/>
            </a:pPr>
            <a:r>
              <a:rPr lang="en-US" dirty="0" smtClean="0"/>
              <a:t>Using Simple Filters</a:t>
            </a:r>
            <a:endParaRPr lang="en-US" dirty="0"/>
          </a:p>
        </p:txBody>
      </p:sp>
      <p:pic>
        <p:nvPicPr>
          <p:cNvPr id="10242" name="Picture 2"/>
          <p:cNvPicPr>
            <a:picLocks noChangeAspect="1" noChangeArrowheads="1"/>
          </p:cNvPicPr>
          <p:nvPr/>
        </p:nvPicPr>
        <p:blipFill>
          <a:blip r:embed="rId2" cstate="print"/>
          <a:srcRect/>
          <a:stretch>
            <a:fillRect/>
          </a:stretch>
        </p:blipFill>
        <p:spPr bwMode="auto">
          <a:xfrm>
            <a:off x="938076" y="1219200"/>
            <a:ext cx="7267849" cy="3276600"/>
          </a:xfrm>
          <a:prstGeom prst="rect">
            <a:avLst/>
          </a:prstGeom>
          <a:noFill/>
          <a:ln w="9525">
            <a:noFill/>
            <a:miter lim="800000"/>
            <a:headEnd/>
            <a:tailEnd/>
          </a:ln>
        </p:spPr>
      </p:pic>
      <p:sp>
        <p:nvSpPr>
          <p:cNvPr id="4" name="Text Placeholder 2"/>
          <p:cNvSpPr txBox="1">
            <a:spLocks/>
          </p:cNvSpPr>
          <p:nvPr/>
        </p:nvSpPr>
        <p:spPr>
          <a:xfrm>
            <a:off x="1295400" y="5105400"/>
            <a:ext cx="6705600" cy="1066800"/>
          </a:xfrm>
          <a:prstGeom prst="rect">
            <a:avLst/>
          </a:prstGeom>
        </p:spPr>
        <p:txBody>
          <a:bodyPr/>
          <a:lstStyle/>
          <a:p>
            <a:pPr marR="0" lvl="0" algn="ctr"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smtClean="0">
                <a:ln>
                  <a:noFill/>
                </a:ln>
                <a:solidFill>
                  <a:schemeClr val="accent1"/>
                </a:solidFill>
                <a:effectLst/>
                <a:uLnTx/>
                <a:uFillTx/>
                <a:latin typeface="+mn-lt"/>
                <a:ea typeface="+mn-ea"/>
                <a:cs typeface="+mn-cs"/>
              </a:rPr>
              <a:t>Flag, modify</a:t>
            </a:r>
            <a:r>
              <a:rPr kumimoji="0" lang="en-US" sz="3200" b="0" i="0" u="none" strike="noStrike" kern="1200" cap="none" spc="0" normalizeH="0" noProof="0" dirty="0" smtClean="0">
                <a:ln>
                  <a:noFill/>
                </a:ln>
                <a:solidFill>
                  <a:schemeClr val="accent1"/>
                </a:solidFill>
                <a:effectLst/>
                <a:uLnTx/>
                <a:uFillTx/>
                <a:latin typeface="+mn-lt"/>
                <a:ea typeface="+mn-ea"/>
                <a:cs typeface="+mn-cs"/>
              </a:rPr>
              <a:t> or remove headers from all requests and responses.</a:t>
            </a:r>
            <a:endParaRPr kumimoji="0" lang="en-US" sz="3200" b="0" i="0" u="none" strike="noStrike" kern="1200" cap="none" spc="0" normalizeH="0" baseline="0" noProof="0" dirty="0" smtClean="0">
              <a:ln>
                <a:noFill/>
              </a:ln>
              <a:solidFill>
                <a:schemeClr val="accent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accent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accent1"/>
              </a:solidFill>
              <a:effectLst/>
              <a:uLnTx/>
              <a:uFillTx/>
              <a:latin typeface="+mn-lt"/>
              <a:ea typeface="+mn-ea"/>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848600" cy="1143000"/>
          </a:xfrm>
        </p:spPr>
        <p:txBody>
          <a:bodyPr/>
          <a:lstStyle/>
          <a:p>
            <a:pPr marL="0" indent="0" algn="ctr">
              <a:buNone/>
            </a:pPr>
            <a:r>
              <a:rPr lang="en-US" dirty="0" smtClean="0"/>
              <a:t>AutoResponder</a:t>
            </a:r>
            <a:endParaRPr lang="en-US" dirty="0"/>
          </a:p>
        </p:txBody>
      </p:sp>
      <p:sp>
        <p:nvSpPr>
          <p:cNvPr id="3" name="Text Placeholder 2"/>
          <p:cNvSpPr txBox="1">
            <a:spLocks/>
          </p:cNvSpPr>
          <p:nvPr/>
        </p:nvSpPr>
        <p:spPr>
          <a:xfrm>
            <a:off x="1295400" y="5105400"/>
            <a:ext cx="6705600" cy="1066800"/>
          </a:xfrm>
          <a:prstGeom prst="rect">
            <a:avLst/>
          </a:prstGeom>
        </p:spPr>
        <p:txBody>
          <a:bodyPr/>
          <a:lstStyle/>
          <a:p>
            <a:pPr marR="0" lvl="0" algn="ctr"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smtClean="0">
                <a:ln>
                  <a:noFill/>
                </a:ln>
                <a:solidFill>
                  <a:schemeClr val="accent1"/>
                </a:solidFill>
                <a:effectLst/>
                <a:uLnTx/>
                <a:uFillTx/>
                <a:latin typeface="+mn-lt"/>
                <a:ea typeface="+mn-ea"/>
                <a:cs typeface="+mn-cs"/>
              </a:rPr>
              <a:t>Replay previously captured or generated traffic.</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accent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accent1"/>
              </a:solidFill>
              <a:effectLst/>
              <a:uLnTx/>
              <a:uFillTx/>
              <a:latin typeface="+mn-lt"/>
              <a:ea typeface="+mn-ea"/>
              <a:cs typeface="+mn-cs"/>
            </a:endParaRPr>
          </a:p>
        </p:txBody>
      </p:sp>
      <p:pic>
        <p:nvPicPr>
          <p:cNvPr id="7170" name="Picture 2"/>
          <p:cNvPicPr>
            <a:picLocks noChangeAspect="1" noChangeArrowheads="1"/>
          </p:cNvPicPr>
          <p:nvPr/>
        </p:nvPicPr>
        <p:blipFill>
          <a:blip r:embed="rId2" cstate="print"/>
          <a:srcRect/>
          <a:stretch>
            <a:fillRect/>
          </a:stretch>
        </p:blipFill>
        <p:spPr bwMode="auto">
          <a:xfrm>
            <a:off x="1562100" y="1066800"/>
            <a:ext cx="6019800" cy="3975576"/>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0"/>
            <a:ext cx="7848600" cy="1143000"/>
          </a:xfrm>
        </p:spPr>
        <p:txBody>
          <a:bodyPr/>
          <a:lstStyle/>
          <a:p>
            <a:pPr marL="0" indent="0" algn="ctr">
              <a:buNone/>
            </a:pPr>
            <a:r>
              <a:rPr lang="en-US" dirty="0" smtClean="0"/>
              <a:t>Request Builder</a:t>
            </a:r>
            <a:endParaRPr lang="en-US" dirty="0"/>
          </a:p>
        </p:txBody>
      </p:sp>
      <p:pic>
        <p:nvPicPr>
          <p:cNvPr id="8194" name="Picture 2"/>
          <p:cNvPicPr>
            <a:picLocks noChangeAspect="1" noChangeArrowheads="1"/>
          </p:cNvPicPr>
          <p:nvPr/>
        </p:nvPicPr>
        <p:blipFill>
          <a:blip r:embed="rId2" cstate="print"/>
          <a:srcRect/>
          <a:stretch>
            <a:fillRect/>
          </a:stretch>
        </p:blipFill>
        <p:spPr bwMode="auto">
          <a:xfrm>
            <a:off x="4724400" y="914400"/>
            <a:ext cx="4298874" cy="5181600"/>
          </a:xfrm>
          <a:prstGeom prst="rect">
            <a:avLst/>
          </a:prstGeom>
          <a:noFill/>
          <a:ln w="9525">
            <a:noFill/>
            <a:miter lim="800000"/>
            <a:headEnd/>
            <a:tailEnd/>
          </a:ln>
        </p:spPr>
      </p:pic>
      <p:sp>
        <p:nvSpPr>
          <p:cNvPr id="4" name="Text Placeholder 2"/>
          <p:cNvSpPr txBox="1">
            <a:spLocks/>
          </p:cNvSpPr>
          <p:nvPr/>
        </p:nvSpPr>
        <p:spPr>
          <a:xfrm>
            <a:off x="381000" y="2362200"/>
            <a:ext cx="4114800" cy="2133600"/>
          </a:xfrm>
          <a:prstGeom prst="rect">
            <a:avLst/>
          </a:prstGeom>
        </p:spPr>
        <p:txBody>
          <a:bodyPr/>
          <a:lstStyle/>
          <a:p>
            <a:pPr marR="0" lvl="0" algn="ctr" defTabSz="914400" rtl="0" eaLnBrk="1" fontAlgn="auto" latinLnBrk="0" hangingPunct="1">
              <a:lnSpc>
                <a:spcPct val="100000"/>
              </a:lnSpc>
              <a:spcBef>
                <a:spcPct val="20000"/>
              </a:spcBef>
              <a:spcAft>
                <a:spcPts val="0"/>
              </a:spcAft>
              <a:buClrTx/>
              <a:buSzTx/>
              <a:tabLst/>
              <a:defRPr/>
            </a:pPr>
            <a:r>
              <a:rPr lang="en-US" sz="3200" dirty="0" smtClean="0">
                <a:solidFill>
                  <a:schemeClr val="accent1"/>
                </a:solidFill>
              </a:rPr>
              <a:t>Create hand-built HTTP requests, or modify and reissue a request previously captured.</a:t>
            </a:r>
            <a:endParaRPr kumimoji="0" lang="en-US" sz="3200" b="0" i="0" u="none" strike="noStrike" kern="1200" cap="none" spc="0" normalizeH="0" baseline="0" noProof="0" dirty="0" smtClean="0">
              <a:ln>
                <a:noFill/>
              </a:ln>
              <a:solidFill>
                <a:schemeClr val="accent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chemeClr val="accent1"/>
              </a:solidFill>
              <a:effectLst/>
              <a:uLnTx/>
              <a:uFillTx/>
              <a:latin typeface="+mn-lt"/>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848600" cy="1143000"/>
          </a:xfrm>
        </p:spPr>
        <p:txBody>
          <a:bodyPr/>
          <a:lstStyle/>
          <a:p>
            <a:pPr marL="0" indent="0" algn="ctr">
              <a:buNone/>
            </a:pPr>
            <a:r>
              <a:rPr lang="en-US" dirty="0" smtClean="0"/>
              <a:t>Traffic Comparison</a:t>
            </a:r>
            <a:endParaRPr lang="en-US" dirty="0"/>
          </a:p>
        </p:txBody>
      </p:sp>
      <p:pic>
        <p:nvPicPr>
          <p:cNvPr id="9218" name="Picture 2"/>
          <p:cNvPicPr>
            <a:picLocks noChangeAspect="1" noChangeArrowheads="1"/>
          </p:cNvPicPr>
          <p:nvPr/>
        </p:nvPicPr>
        <p:blipFill>
          <a:blip r:embed="rId2" cstate="print"/>
          <a:srcRect/>
          <a:stretch>
            <a:fillRect/>
          </a:stretch>
        </p:blipFill>
        <p:spPr bwMode="auto">
          <a:xfrm>
            <a:off x="4191000" y="1447800"/>
            <a:ext cx="4784035" cy="3962400"/>
          </a:xfrm>
          <a:prstGeom prst="rect">
            <a:avLst/>
          </a:prstGeom>
          <a:noFill/>
          <a:ln w="9525">
            <a:noFill/>
            <a:miter lim="800000"/>
            <a:headEnd/>
            <a:tailEnd/>
          </a:ln>
        </p:spPr>
      </p:pic>
      <p:pic>
        <p:nvPicPr>
          <p:cNvPr id="9219" name="Picture 3"/>
          <p:cNvPicPr>
            <a:picLocks noChangeAspect="1" noChangeArrowheads="1"/>
          </p:cNvPicPr>
          <p:nvPr/>
        </p:nvPicPr>
        <p:blipFill>
          <a:blip r:embed="rId3" cstate="print"/>
          <a:srcRect/>
          <a:stretch>
            <a:fillRect/>
          </a:stretch>
        </p:blipFill>
        <p:spPr bwMode="auto">
          <a:xfrm>
            <a:off x="152401" y="3200400"/>
            <a:ext cx="6146564" cy="2630762"/>
          </a:xfrm>
          <a:prstGeom prst="rect">
            <a:avLst/>
          </a:prstGeom>
          <a:noFill/>
          <a:ln w="9525">
            <a:noFill/>
            <a:miter lim="800000"/>
            <a:headEnd/>
            <a:tailEnd/>
          </a:ln>
        </p:spPr>
      </p:pic>
      <p:sp>
        <p:nvSpPr>
          <p:cNvPr id="5" name="Rectangle 4"/>
          <p:cNvSpPr/>
          <p:nvPr/>
        </p:nvSpPr>
        <p:spPr>
          <a:xfrm>
            <a:off x="304800" y="1295400"/>
            <a:ext cx="3733800" cy="1384995"/>
          </a:xfrm>
          <a:prstGeom prst="rect">
            <a:avLst/>
          </a:prstGeom>
        </p:spPr>
        <p:txBody>
          <a:bodyPr wrap="square">
            <a:spAutoFit/>
          </a:bodyPr>
          <a:lstStyle/>
          <a:p>
            <a:pPr lvl="0" algn="ctr">
              <a:spcBef>
                <a:spcPct val="0"/>
              </a:spcBef>
            </a:pPr>
            <a:r>
              <a:rPr lang="en-US" sz="2800" dirty="0" smtClean="0">
                <a:solidFill>
                  <a:schemeClr val="accent1"/>
                </a:solidFill>
              </a:rPr>
              <a:t>Use </a:t>
            </a:r>
            <a:r>
              <a:rPr lang="en-US" sz="2800" dirty="0" err="1" smtClean="0">
                <a:solidFill>
                  <a:schemeClr val="accent1"/>
                </a:solidFill>
              </a:rPr>
              <a:t>WinDiff</a:t>
            </a:r>
            <a:r>
              <a:rPr lang="en-US" sz="2800" dirty="0" smtClean="0">
                <a:solidFill>
                  <a:schemeClr val="accent1"/>
                </a:solidFill>
              </a:rPr>
              <a:t> to compare HTTP requests and responses.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848600" cy="1143000"/>
          </a:xfrm>
        </p:spPr>
        <p:txBody>
          <a:bodyPr/>
          <a:lstStyle/>
          <a:p>
            <a:pPr marL="0" indent="0" algn="ctr">
              <a:buNone/>
            </a:pPr>
            <a:r>
              <a:rPr lang="en-US" dirty="0" smtClean="0"/>
              <a:t>QuickExec</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3429000" y="1676400"/>
            <a:ext cx="5552844" cy="3962400"/>
          </a:xfrm>
          <a:prstGeom prst="rect">
            <a:avLst/>
          </a:prstGeom>
          <a:noFill/>
          <a:ln w="9525">
            <a:noFill/>
            <a:miter lim="800000"/>
            <a:headEnd/>
            <a:tailEnd/>
          </a:ln>
        </p:spPr>
      </p:pic>
      <p:sp>
        <p:nvSpPr>
          <p:cNvPr id="4" name="Rectangle 3"/>
          <p:cNvSpPr/>
          <p:nvPr/>
        </p:nvSpPr>
        <p:spPr>
          <a:xfrm>
            <a:off x="533400" y="1997839"/>
            <a:ext cx="2667000" cy="2862322"/>
          </a:xfrm>
          <a:prstGeom prst="rect">
            <a:avLst/>
          </a:prstGeom>
        </p:spPr>
        <p:txBody>
          <a:bodyPr wrap="square">
            <a:spAutoFit/>
          </a:bodyPr>
          <a:lstStyle/>
          <a:p>
            <a:pPr lvl="0" algn="ctr">
              <a:spcBef>
                <a:spcPct val="0"/>
              </a:spcBef>
            </a:pPr>
            <a:r>
              <a:rPr lang="en-US" sz="3600" dirty="0" smtClean="0">
                <a:solidFill>
                  <a:schemeClr val="accent1"/>
                </a:solidFill>
              </a:rPr>
              <a:t>QuickExec allows you to issue textual commands directly…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6512511" cy="1143000"/>
          </a:xfrm>
        </p:spPr>
        <p:txBody>
          <a:bodyPr/>
          <a:lstStyle/>
          <a:p>
            <a:pPr marL="0" indent="0">
              <a:buNone/>
            </a:pPr>
            <a:r>
              <a:rPr lang="en-US" dirty="0" smtClean="0"/>
              <a:t>Search Traffic</a:t>
            </a:r>
            <a:endParaRPr lang="en-US" dirty="0"/>
          </a:p>
        </p:txBody>
      </p:sp>
      <p:pic>
        <p:nvPicPr>
          <p:cNvPr id="13317" name="Picture 5"/>
          <p:cNvPicPr>
            <a:picLocks noChangeAspect="1" noChangeArrowheads="1"/>
          </p:cNvPicPr>
          <p:nvPr/>
        </p:nvPicPr>
        <p:blipFill>
          <a:blip r:embed="rId2" cstate="print"/>
          <a:srcRect/>
          <a:stretch>
            <a:fillRect/>
          </a:stretch>
        </p:blipFill>
        <p:spPr bwMode="auto">
          <a:xfrm>
            <a:off x="4300780" y="2438400"/>
            <a:ext cx="4191000" cy="4232359"/>
          </a:xfrm>
          <a:prstGeom prst="rect">
            <a:avLst/>
          </a:prstGeom>
          <a:noFill/>
          <a:ln w="9525">
            <a:noFill/>
            <a:miter lim="800000"/>
            <a:headEnd/>
            <a:tailEnd/>
          </a:ln>
        </p:spPr>
      </p:pic>
      <p:sp>
        <p:nvSpPr>
          <p:cNvPr id="7" name="Rectangle 6"/>
          <p:cNvSpPr/>
          <p:nvPr/>
        </p:nvSpPr>
        <p:spPr>
          <a:xfrm>
            <a:off x="533400" y="2564969"/>
            <a:ext cx="3733800" cy="1754326"/>
          </a:xfrm>
          <a:prstGeom prst="rect">
            <a:avLst/>
          </a:prstGeom>
        </p:spPr>
        <p:txBody>
          <a:bodyPr wrap="square">
            <a:spAutoFit/>
          </a:bodyPr>
          <a:lstStyle/>
          <a:p>
            <a:pPr lvl="0" algn="ctr">
              <a:spcBef>
                <a:spcPct val="0"/>
              </a:spcBef>
            </a:pPr>
            <a:r>
              <a:rPr lang="en-US" sz="3600" dirty="0" smtClean="0">
                <a:solidFill>
                  <a:schemeClr val="accent1"/>
                </a:solidFill>
              </a:rPr>
              <a:t>Search for strings in all captured traffic.</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848600" cy="1143000"/>
          </a:xfrm>
        </p:spPr>
        <p:txBody>
          <a:bodyPr/>
          <a:lstStyle/>
          <a:p>
            <a:pPr marL="0" indent="0">
              <a:buNone/>
            </a:pPr>
            <a:r>
              <a:rPr lang="en-US" dirty="0" smtClean="0"/>
              <a:t>Text Encoding / Decoding</a:t>
            </a:r>
            <a:endParaRPr lang="en-US" dirty="0"/>
          </a:p>
        </p:txBody>
      </p:sp>
      <p:pic>
        <p:nvPicPr>
          <p:cNvPr id="12290" name="Picture 2"/>
          <p:cNvPicPr>
            <a:picLocks noChangeAspect="1" noChangeArrowheads="1"/>
          </p:cNvPicPr>
          <p:nvPr/>
        </p:nvPicPr>
        <p:blipFill>
          <a:blip r:embed="rId2" cstate="print"/>
          <a:srcRect/>
          <a:stretch>
            <a:fillRect/>
          </a:stretch>
        </p:blipFill>
        <p:spPr bwMode="auto">
          <a:xfrm>
            <a:off x="4648200" y="990600"/>
            <a:ext cx="4385961" cy="5181600"/>
          </a:xfrm>
          <a:prstGeom prst="rect">
            <a:avLst/>
          </a:prstGeom>
          <a:noFill/>
          <a:ln w="9525">
            <a:noFill/>
            <a:miter lim="800000"/>
            <a:headEnd/>
            <a:tailEnd/>
          </a:ln>
        </p:spPr>
      </p:pic>
      <p:sp>
        <p:nvSpPr>
          <p:cNvPr id="4" name="Rectangle 3"/>
          <p:cNvSpPr/>
          <p:nvPr/>
        </p:nvSpPr>
        <p:spPr>
          <a:xfrm>
            <a:off x="533400" y="2551837"/>
            <a:ext cx="3733800" cy="1754326"/>
          </a:xfrm>
          <a:prstGeom prst="rect">
            <a:avLst/>
          </a:prstGeom>
        </p:spPr>
        <p:txBody>
          <a:bodyPr wrap="square">
            <a:spAutoFit/>
          </a:bodyPr>
          <a:lstStyle/>
          <a:p>
            <a:pPr lvl="0" algn="ctr">
              <a:spcBef>
                <a:spcPct val="0"/>
              </a:spcBef>
            </a:pPr>
            <a:r>
              <a:rPr lang="en-US" sz="3600" dirty="0" smtClean="0">
                <a:solidFill>
                  <a:schemeClr val="accent1"/>
                </a:solidFill>
              </a:rPr>
              <a:t>Convert text between popular web encodings.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381000"/>
            <a:ext cx="6512511" cy="1143000"/>
          </a:xfrm>
        </p:spPr>
        <p:txBody>
          <a:bodyPr/>
          <a:lstStyle/>
          <a:p>
            <a:pPr marL="0" indent="0" algn="ctr">
              <a:buNone/>
            </a:pPr>
            <a:r>
              <a:rPr lang="en-US" dirty="0" smtClean="0"/>
              <a:t>SAZ Files</a:t>
            </a:r>
            <a:endParaRPr lang="en-US" dirty="0"/>
          </a:p>
        </p:txBody>
      </p:sp>
      <p:sp>
        <p:nvSpPr>
          <p:cNvPr id="3" name="Content Placeholder 2"/>
          <p:cNvSpPr>
            <a:spLocks noGrp="1"/>
          </p:cNvSpPr>
          <p:nvPr>
            <p:ph sz="quarter" idx="13"/>
          </p:nvPr>
        </p:nvSpPr>
        <p:spPr>
          <a:xfrm>
            <a:off x="1066800" y="1981200"/>
            <a:ext cx="6400800" cy="3474720"/>
          </a:xfrm>
        </p:spPr>
        <p:txBody>
          <a:bodyPr/>
          <a:lstStyle/>
          <a:p>
            <a:r>
              <a:rPr lang="en-US" dirty="0" smtClean="0"/>
              <a:t>“Session Archive ZIP” files store raw traffic.</a:t>
            </a:r>
          </a:p>
          <a:p>
            <a:r>
              <a:rPr lang="en-US" dirty="0" smtClean="0"/>
              <a:t>SAZ files are compressed and may be password protected.</a:t>
            </a:r>
          </a:p>
          <a:p>
            <a:r>
              <a:rPr lang="en-US" dirty="0" smtClean="0"/>
              <a:t>SAZ files can be reopened by Fiddler or standard ZIP utilities.</a:t>
            </a:r>
          </a:p>
          <a:p>
            <a:r>
              <a:rPr lang="en-US" dirty="0" smtClean="0"/>
              <a:t>FiddlerCap allows capture of SAZ files by non-technical, often remote, users.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609600"/>
            <a:ext cx="6512511" cy="1143000"/>
          </a:xfrm>
        </p:spPr>
        <p:txBody>
          <a:bodyPr/>
          <a:lstStyle/>
          <a:p>
            <a:pPr marL="0" indent="0">
              <a:buNone/>
            </a:pPr>
            <a:r>
              <a:rPr lang="en-US" dirty="0" smtClean="0"/>
              <a:t>Introducing Fiddler</a:t>
            </a:r>
            <a:endParaRPr lang="en-US" dirty="0"/>
          </a:p>
        </p:txBody>
      </p:sp>
      <p:sp>
        <p:nvSpPr>
          <p:cNvPr id="3" name="Content Placeholder 2"/>
          <p:cNvSpPr>
            <a:spLocks noGrp="1"/>
          </p:cNvSpPr>
          <p:nvPr>
            <p:ph sz="quarter" idx="13"/>
          </p:nvPr>
        </p:nvSpPr>
        <p:spPr>
          <a:xfrm>
            <a:off x="1371600" y="2209800"/>
            <a:ext cx="6400800" cy="3063240"/>
          </a:xfrm>
        </p:spPr>
        <p:txBody>
          <a:bodyPr/>
          <a:lstStyle/>
          <a:p>
            <a:r>
              <a:rPr lang="en-US" dirty="0" smtClean="0"/>
              <a:t>HTTP/HTTPS Debugger</a:t>
            </a:r>
          </a:p>
          <a:p>
            <a:r>
              <a:rPr lang="en-US" dirty="0" smtClean="0"/>
              <a:t>Runs as a proxy server on the local machine or on a remote server</a:t>
            </a:r>
          </a:p>
          <a:p>
            <a:r>
              <a:rPr lang="en-US" dirty="0" smtClean="0"/>
              <a:t>Written in C# (.NET Framework v2.0)</a:t>
            </a:r>
          </a:p>
          <a:p>
            <a:r>
              <a:rPr lang="en-US" dirty="0" smtClean="0"/>
              <a:t>Freely available </a:t>
            </a:r>
            <a:r>
              <a:rPr lang="en-US" dirty="0" smtClean="0"/>
              <a:t>from</a:t>
            </a:r>
            <a:endParaRPr lang="en-US"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274638"/>
            <a:ext cx="7848600" cy="1143000"/>
          </a:xfrm>
        </p:spPr>
        <p:txBody>
          <a:bodyPr>
            <a:normAutofit/>
          </a:bodyPr>
          <a:lstStyle/>
          <a:p>
            <a:pPr marL="0" indent="0" algn="ctr">
              <a:buNone/>
            </a:pPr>
            <a:r>
              <a:rPr lang="en-US" dirty="0" smtClean="0"/>
              <a:t>FiddlerCap</a:t>
            </a:r>
            <a:endParaRPr lang="en-US" dirty="0"/>
          </a:p>
        </p:txBody>
      </p:sp>
      <p:sp>
        <p:nvSpPr>
          <p:cNvPr id="4" name="Title 1"/>
          <p:cNvSpPr txBox="1">
            <a:spLocks/>
          </p:cNvSpPr>
          <p:nvPr/>
        </p:nvSpPr>
        <p:spPr>
          <a:xfrm>
            <a:off x="533400" y="4343400"/>
            <a:ext cx="7848600" cy="1524000"/>
          </a:xfrm>
          <a:prstGeom prst="rect">
            <a:avLst/>
          </a:prstGeom>
        </p:spPr>
        <p:txBody>
          <a:bodyPr vert="horz" lIns="91440" tIns="45720" rIns="91440" bIns="45720" rtlCol="0" anchor="ctr">
            <a:normAutofit/>
          </a:bodyPr>
          <a:lstStyle/>
          <a:p>
            <a:pPr lvl="0" algn="ctr">
              <a:spcBef>
                <a:spcPct val="0"/>
              </a:spcBef>
            </a:pPr>
            <a:r>
              <a:rPr lang="en-US" sz="4400" dirty="0" smtClean="0">
                <a:solidFill>
                  <a:schemeClr val="accent1"/>
                </a:solidFill>
              </a:rPr>
              <a:t>Use FiddlerCap for remote collection of evidence</a:t>
            </a:r>
            <a:r>
              <a:rPr lang="en-US" sz="4400" dirty="0" smtClean="0">
                <a:solidFill>
                  <a:schemeClr val="accent1"/>
                </a:solidFill>
              </a:rPr>
              <a:t>.</a:t>
            </a:r>
            <a:endParaRPr lang="en-US" sz="4400" dirty="0" smtClean="0">
              <a:solidFill>
                <a:schemeClr val="accent1"/>
              </a:solidFill>
            </a:endParaRPr>
          </a:p>
        </p:txBody>
      </p:sp>
      <p:pic>
        <p:nvPicPr>
          <p:cNvPr id="2051" name="Picture 3" descr="C:\Documents and Settings\ericlaw\My Documents\fiddlercap.png"/>
          <p:cNvPicPr>
            <a:picLocks noChangeAspect="1" noChangeArrowheads="1"/>
          </p:cNvPicPr>
          <p:nvPr/>
        </p:nvPicPr>
        <p:blipFill>
          <a:blip r:embed="rId2" cstate="print"/>
          <a:srcRect/>
          <a:stretch>
            <a:fillRect/>
          </a:stretch>
        </p:blipFill>
        <p:spPr bwMode="auto">
          <a:xfrm>
            <a:off x="1371600" y="1295400"/>
            <a:ext cx="6363589" cy="3086531"/>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914400" y="1447800"/>
            <a:ext cx="3200400" cy="3962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2400" dirty="0" smtClean="0"/>
              <a:t>Fiddler 2</a:t>
            </a:r>
            <a:endParaRPr lang="en-US" sz="2400" dirty="0"/>
          </a:p>
        </p:txBody>
      </p:sp>
      <p:sp>
        <p:nvSpPr>
          <p:cNvPr id="4" name="Rounded Rectangle 3"/>
          <p:cNvSpPr/>
          <p:nvPr/>
        </p:nvSpPr>
        <p:spPr>
          <a:xfrm>
            <a:off x="1219200" y="3962400"/>
            <a:ext cx="2590800" cy="7620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t" anchorCtr="0"/>
          <a:lstStyle/>
          <a:p>
            <a:pPr algn="ctr"/>
            <a:r>
              <a:rPr lang="en-US" dirty="0" smtClean="0"/>
              <a:t>Fiddler ScriptEngine</a:t>
            </a:r>
            <a:endParaRPr lang="en-US" dirty="0"/>
          </a:p>
        </p:txBody>
      </p:sp>
      <p:sp>
        <p:nvSpPr>
          <p:cNvPr id="5" name="Rounded Rectangle 4"/>
          <p:cNvSpPr/>
          <p:nvPr/>
        </p:nvSpPr>
        <p:spPr>
          <a:xfrm>
            <a:off x="1562100" y="2133600"/>
            <a:ext cx="1905000" cy="3810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nchorCtr="0"/>
          <a:lstStyle/>
          <a:p>
            <a:pPr algn="ctr"/>
            <a:r>
              <a:rPr lang="en-US" i="1" dirty="0">
                <a:solidFill>
                  <a:schemeClr val="bg1"/>
                </a:solidFill>
              </a:rPr>
              <a:t>Inspector2</a:t>
            </a:r>
          </a:p>
        </p:txBody>
      </p:sp>
      <p:sp>
        <p:nvSpPr>
          <p:cNvPr id="6" name="Rounded Rectangle 5"/>
          <p:cNvSpPr/>
          <p:nvPr/>
        </p:nvSpPr>
        <p:spPr>
          <a:xfrm>
            <a:off x="1562100" y="2590800"/>
            <a:ext cx="1905000" cy="3810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nchorCtr="0"/>
          <a:lstStyle/>
          <a:p>
            <a:pPr algn="ctr"/>
            <a:r>
              <a:rPr lang="en-US" i="1" dirty="0">
                <a:solidFill>
                  <a:schemeClr val="bg1"/>
                </a:solidFill>
              </a:rPr>
              <a:t>Inspector2</a:t>
            </a:r>
          </a:p>
        </p:txBody>
      </p:sp>
      <p:sp>
        <p:nvSpPr>
          <p:cNvPr id="7" name="Rounded Rectangle 6"/>
          <p:cNvSpPr/>
          <p:nvPr/>
        </p:nvSpPr>
        <p:spPr>
          <a:xfrm>
            <a:off x="1562100" y="3048000"/>
            <a:ext cx="1905000" cy="3810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nchorCtr="0"/>
          <a:lstStyle/>
          <a:p>
            <a:pPr algn="ctr"/>
            <a:r>
              <a:rPr lang="en-US" sz="1600" b="1" i="1" dirty="0" smtClean="0">
                <a:solidFill>
                  <a:schemeClr val="bg1"/>
                </a:solidFill>
              </a:rPr>
              <a:t>IFiddlerExtension</a:t>
            </a:r>
            <a:r>
              <a:rPr lang="en-US" b="1" i="1" dirty="0" smtClean="0">
                <a:solidFill>
                  <a:schemeClr val="bg1"/>
                </a:solidFill>
              </a:rPr>
              <a:t> </a:t>
            </a:r>
            <a:endParaRPr lang="en-US" i="1" dirty="0">
              <a:solidFill>
                <a:schemeClr val="bg1"/>
              </a:solidFill>
            </a:endParaRPr>
          </a:p>
        </p:txBody>
      </p:sp>
      <p:sp>
        <p:nvSpPr>
          <p:cNvPr id="8" name="Rounded Rectangle 7"/>
          <p:cNvSpPr/>
          <p:nvPr/>
        </p:nvSpPr>
        <p:spPr>
          <a:xfrm>
            <a:off x="1562100" y="3505200"/>
            <a:ext cx="1905000" cy="3810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nchorCtr="0"/>
          <a:lstStyle/>
          <a:p>
            <a:pPr algn="ctr"/>
            <a:r>
              <a:rPr lang="en-US" sz="1600" b="1" i="1" dirty="0" smtClean="0">
                <a:solidFill>
                  <a:schemeClr val="bg1"/>
                </a:solidFill>
              </a:rPr>
              <a:t>IFiddlerExtension</a:t>
            </a:r>
            <a:r>
              <a:rPr lang="en-US" b="1" i="1" dirty="0" smtClean="0">
                <a:solidFill>
                  <a:schemeClr val="bg1"/>
                </a:solidFill>
              </a:rPr>
              <a:t> </a:t>
            </a:r>
            <a:endParaRPr lang="en-US" i="1" dirty="0">
              <a:solidFill>
                <a:schemeClr val="bg1"/>
              </a:solidFill>
            </a:endParaRPr>
          </a:p>
        </p:txBody>
      </p:sp>
      <p:sp>
        <p:nvSpPr>
          <p:cNvPr id="9" name="Rounded Rectangle 8"/>
          <p:cNvSpPr/>
          <p:nvPr/>
        </p:nvSpPr>
        <p:spPr>
          <a:xfrm>
            <a:off x="1219200" y="4800600"/>
            <a:ext cx="2590800" cy="3810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nchorCtr="0"/>
          <a:lstStyle/>
          <a:p>
            <a:pPr algn="ctr"/>
            <a:r>
              <a:rPr lang="en-US" dirty="0" smtClean="0"/>
              <a:t>FiddlerCore</a:t>
            </a:r>
            <a:endParaRPr lang="en-US" dirty="0"/>
          </a:p>
        </p:txBody>
      </p:sp>
      <p:sp>
        <p:nvSpPr>
          <p:cNvPr id="10" name="Rounded Rectangle 9"/>
          <p:cNvSpPr/>
          <p:nvPr/>
        </p:nvSpPr>
        <p:spPr>
          <a:xfrm>
            <a:off x="152400" y="2362200"/>
            <a:ext cx="457200" cy="2133600"/>
          </a:xfrm>
          <a:prstGeom prst="roundRect">
            <a:avLst/>
          </a:prstGeom>
        </p:spPr>
        <p:style>
          <a:lnRef idx="1">
            <a:schemeClr val="accent3"/>
          </a:lnRef>
          <a:fillRef idx="3">
            <a:schemeClr val="accent3"/>
          </a:fillRef>
          <a:effectRef idx="2">
            <a:schemeClr val="accent3"/>
          </a:effectRef>
          <a:fontRef idx="minor">
            <a:schemeClr val="lt1"/>
          </a:fontRef>
        </p:style>
        <p:txBody>
          <a:bodyPr vert="vert270" rtlCol="0" anchor="ctr" anchorCtr="0"/>
          <a:lstStyle/>
          <a:p>
            <a:pPr algn="ctr"/>
            <a:r>
              <a:rPr lang="en-US" dirty="0" smtClean="0">
                <a:solidFill>
                  <a:schemeClr val="bg1"/>
                </a:solidFill>
              </a:rPr>
              <a:t>ExecAction.exe</a:t>
            </a:r>
            <a:endParaRPr lang="en-US" dirty="0">
              <a:solidFill>
                <a:schemeClr val="bg1"/>
              </a:solidFill>
            </a:endParaRPr>
          </a:p>
        </p:txBody>
      </p:sp>
      <p:cxnSp>
        <p:nvCxnSpPr>
          <p:cNvPr id="11" name="Straight Arrow Connector 10"/>
          <p:cNvCxnSpPr>
            <a:stCxn id="10" idx="3"/>
            <a:endCxn id="3" idx="1"/>
          </p:cNvCxnSpPr>
          <p:nvPr/>
        </p:nvCxnSpPr>
        <p:spPr>
          <a:xfrm>
            <a:off x="609600" y="3429000"/>
            <a:ext cx="304800" cy="158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12" name="Rounded Rectangle 11"/>
          <p:cNvSpPr/>
          <p:nvPr/>
        </p:nvSpPr>
        <p:spPr>
          <a:xfrm>
            <a:off x="5410200" y="1524000"/>
            <a:ext cx="3276600" cy="40386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t" anchorCtr="0"/>
          <a:lstStyle/>
          <a:p>
            <a:pPr algn="ctr"/>
            <a:r>
              <a:rPr lang="en-US" sz="2400" dirty="0" smtClean="0">
                <a:solidFill>
                  <a:schemeClr val="bg1"/>
                </a:solidFill>
              </a:rPr>
              <a:t>YourApp.exe</a:t>
            </a:r>
            <a:endParaRPr lang="en-US" sz="2400" dirty="0">
              <a:solidFill>
                <a:schemeClr val="bg1"/>
              </a:solidFill>
            </a:endParaRPr>
          </a:p>
        </p:txBody>
      </p:sp>
      <p:sp>
        <p:nvSpPr>
          <p:cNvPr id="13" name="Rounded Rectangle 12"/>
          <p:cNvSpPr/>
          <p:nvPr/>
        </p:nvSpPr>
        <p:spPr>
          <a:xfrm>
            <a:off x="6172200" y="4800600"/>
            <a:ext cx="1905000" cy="6096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nchorCtr="0"/>
          <a:lstStyle/>
          <a:p>
            <a:pPr algn="ctr"/>
            <a:r>
              <a:rPr lang="en-US" dirty="0" smtClean="0"/>
              <a:t>FiddlerCore</a:t>
            </a:r>
            <a:endParaRPr lang="en-US" dirty="0"/>
          </a:p>
        </p:txBody>
      </p:sp>
      <p:cxnSp>
        <p:nvCxnSpPr>
          <p:cNvPr id="14" name="Straight Connector 13"/>
          <p:cNvCxnSpPr/>
          <p:nvPr/>
        </p:nvCxnSpPr>
        <p:spPr>
          <a:xfrm rot="16200000" flipH="1">
            <a:off x="2019300" y="3162300"/>
            <a:ext cx="5486400" cy="76200"/>
          </a:xfrm>
          <a:prstGeom prst="line">
            <a:avLst/>
          </a:prstGeom>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228600" y="609600"/>
            <a:ext cx="4343400" cy="400110"/>
          </a:xfrm>
          <a:prstGeom prst="rect">
            <a:avLst/>
          </a:prstGeom>
          <a:noFill/>
        </p:spPr>
        <p:txBody>
          <a:bodyPr wrap="square" rtlCol="0">
            <a:spAutoFit/>
          </a:bodyPr>
          <a:lstStyle/>
          <a:p>
            <a:pPr algn="ctr"/>
            <a:r>
              <a:rPr lang="en-US" sz="2000" dirty="0" smtClean="0"/>
              <a:t>Fiddler application with extensions</a:t>
            </a:r>
            <a:endParaRPr lang="en-US" sz="2000" dirty="0"/>
          </a:p>
        </p:txBody>
      </p:sp>
      <p:sp>
        <p:nvSpPr>
          <p:cNvPr id="16" name="TextBox 15"/>
          <p:cNvSpPr txBox="1"/>
          <p:nvPr/>
        </p:nvSpPr>
        <p:spPr>
          <a:xfrm>
            <a:off x="5029200" y="609600"/>
            <a:ext cx="3962400" cy="400110"/>
          </a:xfrm>
          <a:prstGeom prst="rect">
            <a:avLst/>
          </a:prstGeom>
          <a:noFill/>
        </p:spPr>
        <p:txBody>
          <a:bodyPr wrap="square" rtlCol="0">
            <a:spAutoFit/>
          </a:bodyPr>
          <a:lstStyle/>
          <a:p>
            <a:pPr algn="ctr"/>
            <a:r>
              <a:rPr lang="en-US" sz="2000" dirty="0" smtClean="0"/>
              <a:t>Your application hosting FiddlerCore</a:t>
            </a:r>
            <a:endParaRPr lang="en-US" sz="2000" dirty="0"/>
          </a:p>
        </p:txBody>
      </p:sp>
      <p:sp>
        <p:nvSpPr>
          <p:cNvPr id="17" name="Rounded Rectangle 16"/>
          <p:cNvSpPr/>
          <p:nvPr/>
        </p:nvSpPr>
        <p:spPr>
          <a:xfrm>
            <a:off x="1562100" y="4343400"/>
            <a:ext cx="1905000" cy="3048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nchorCtr="0"/>
          <a:lstStyle/>
          <a:p>
            <a:pPr algn="ctr"/>
            <a:r>
              <a:rPr lang="en-US" sz="1600" b="1" i="1" dirty="0" smtClean="0">
                <a:solidFill>
                  <a:schemeClr val="bg1"/>
                </a:solidFill>
              </a:rPr>
              <a:t>Your FiddlerScript</a:t>
            </a:r>
            <a:endParaRPr lang="en-US" i="1" dirty="0">
              <a:solidFill>
                <a:schemeClr val="bg1"/>
              </a:solidFill>
            </a:endParaRPr>
          </a:p>
        </p:txBody>
      </p:sp>
      <p:sp>
        <p:nvSpPr>
          <p:cNvPr id="18" name="Rounded Rectangle 17"/>
          <p:cNvSpPr/>
          <p:nvPr/>
        </p:nvSpPr>
        <p:spPr>
          <a:xfrm>
            <a:off x="1143000" y="5638800"/>
            <a:ext cx="1219200" cy="3048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en-US" sz="1600" b="1" dirty="0" smtClean="0">
                <a:solidFill>
                  <a:schemeClr val="bg1"/>
                </a:solidFill>
              </a:rPr>
              <a:t>Xceed*.dll</a:t>
            </a:r>
            <a:endParaRPr lang="en-US" dirty="0">
              <a:solidFill>
                <a:schemeClr val="bg1"/>
              </a:solidFill>
            </a:endParaRPr>
          </a:p>
        </p:txBody>
      </p:sp>
      <p:sp>
        <p:nvSpPr>
          <p:cNvPr id="19" name="Rounded Rectangle 18"/>
          <p:cNvSpPr/>
          <p:nvPr/>
        </p:nvSpPr>
        <p:spPr>
          <a:xfrm>
            <a:off x="2514600" y="5638800"/>
            <a:ext cx="1447800" cy="3048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en-US" sz="1600" b="1" dirty="0" smtClean="0">
                <a:solidFill>
                  <a:schemeClr val="bg1"/>
                </a:solidFill>
              </a:rPr>
              <a:t>Makecert.exe</a:t>
            </a:r>
            <a:endParaRPr lang="en-US" dirty="0">
              <a:solidFill>
                <a:schemeClr val="bg1"/>
              </a:solidFill>
            </a:endParaRPr>
          </a:p>
        </p:txBody>
      </p:sp>
      <p:cxnSp>
        <p:nvCxnSpPr>
          <p:cNvPr id="20" name="Straight Arrow Connector 19"/>
          <p:cNvCxnSpPr>
            <a:stCxn id="3" idx="2"/>
            <a:endCxn id="19" idx="0"/>
          </p:cNvCxnSpPr>
          <p:nvPr/>
        </p:nvCxnSpPr>
        <p:spPr>
          <a:xfrm rot="16200000" flipH="1">
            <a:off x="2762250" y="5162550"/>
            <a:ext cx="228600" cy="72390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21" name="Straight Arrow Connector 20"/>
          <p:cNvCxnSpPr>
            <a:stCxn id="3" idx="2"/>
            <a:endCxn id="18" idx="0"/>
          </p:cNvCxnSpPr>
          <p:nvPr/>
        </p:nvCxnSpPr>
        <p:spPr>
          <a:xfrm rot="5400000">
            <a:off x="2019300" y="5143500"/>
            <a:ext cx="228600" cy="76200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22" name="Rounded Rectangle 21"/>
          <p:cNvSpPr/>
          <p:nvPr/>
        </p:nvSpPr>
        <p:spPr>
          <a:xfrm>
            <a:off x="5715000" y="5715000"/>
            <a:ext cx="1219200" cy="304800"/>
          </a:xfrm>
          <a:prstGeom prst="roundRect">
            <a:avLst/>
          </a:prstGeom>
          <a:ln w="25400">
            <a:solidFill>
              <a:schemeClr val="bg1"/>
            </a:solidFill>
            <a:prstDash val="dash"/>
          </a:ln>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en-US" sz="1600" b="1" dirty="0" smtClean="0">
                <a:solidFill>
                  <a:schemeClr val="bg1"/>
                </a:solidFill>
              </a:rPr>
              <a:t>Xceed*.dll</a:t>
            </a:r>
            <a:endParaRPr lang="en-US" dirty="0">
              <a:solidFill>
                <a:schemeClr val="bg1"/>
              </a:solidFill>
            </a:endParaRPr>
          </a:p>
        </p:txBody>
      </p:sp>
      <p:sp>
        <p:nvSpPr>
          <p:cNvPr id="23" name="Rounded Rectangle 22"/>
          <p:cNvSpPr/>
          <p:nvPr/>
        </p:nvSpPr>
        <p:spPr>
          <a:xfrm>
            <a:off x="7086600" y="5715000"/>
            <a:ext cx="1447800" cy="304800"/>
          </a:xfrm>
          <a:prstGeom prst="roundRect">
            <a:avLst/>
          </a:prstGeom>
          <a:ln w="25400" cmpd="sng">
            <a:solidFill>
              <a:schemeClr val="bg1"/>
            </a:solidFill>
            <a:prstDash val="dash"/>
          </a:ln>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en-US" sz="1600" b="1" dirty="0" smtClean="0">
                <a:solidFill>
                  <a:schemeClr val="bg1"/>
                </a:solidFill>
              </a:rPr>
              <a:t>Makecert.exe</a:t>
            </a:r>
            <a:endParaRPr lang="en-US" dirty="0">
              <a:solidFill>
                <a:schemeClr val="bg1"/>
              </a:solidFill>
            </a:endParaRPr>
          </a:p>
        </p:txBody>
      </p:sp>
      <p:cxnSp>
        <p:nvCxnSpPr>
          <p:cNvPr id="24" name="Straight Arrow Connector 23"/>
          <p:cNvCxnSpPr>
            <a:stCxn id="13" idx="2"/>
            <a:endCxn id="23" idx="0"/>
          </p:cNvCxnSpPr>
          <p:nvPr/>
        </p:nvCxnSpPr>
        <p:spPr>
          <a:xfrm rot="16200000" flipH="1">
            <a:off x="7315200" y="5219700"/>
            <a:ext cx="304800" cy="685800"/>
          </a:xfrm>
          <a:prstGeom prst="straightConnector1">
            <a:avLst/>
          </a:prstGeom>
          <a:ln>
            <a:prstDash val="dash"/>
            <a:tailEnd type="arrow"/>
          </a:ln>
        </p:spPr>
        <p:style>
          <a:lnRef idx="2">
            <a:schemeClr val="accent4"/>
          </a:lnRef>
          <a:fillRef idx="0">
            <a:schemeClr val="accent4"/>
          </a:fillRef>
          <a:effectRef idx="1">
            <a:schemeClr val="accent4"/>
          </a:effectRef>
          <a:fontRef idx="minor">
            <a:schemeClr val="tx1"/>
          </a:fontRef>
        </p:style>
      </p:cxnSp>
      <p:cxnSp>
        <p:nvCxnSpPr>
          <p:cNvPr id="25" name="Straight Arrow Connector 24"/>
          <p:cNvCxnSpPr>
            <a:endCxn id="22" idx="0"/>
          </p:cNvCxnSpPr>
          <p:nvPr/>
        </p:nvCxnSpPr>
        <p:spPr>
          <a:xfrm rot="10800000" flipV="1">
            <a:off x="6324600" y="5410200"/>
            <a:ext cx="762000" cy="304800"/>
          </a:xfrm>
          <a:prstGeom prst="straightConnector1">
            <a:avLst/>
          </a:prstGeom>
          <a:ln>
            <a:prstDash val="dash"/>
            <a:tailEnd type="arrow"/>
          </a:ln>
        </p:spPr>
        <p:style>
          <a:lnRef idx="2">
            <a:schemeClr val="accent4"/>
          </a:lnRef>
          <a:fillRef idx="0">
            <a:schemeClr val="accent4"/>
          </a:fillRef>
          <a:effectRef idx="1">
            <a:schemeClr val="accent4"/>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371600" y="304800"/>
            <a:ext cx="6859587"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How does Fiddler work?</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4"/>
          <p:cNvPicPr>
            <a:picLocks noChangeAspect="1" noChangeArrowheads="1"/>
          </p:cNvPicPr>
          <p:nvPr/>
        </p:nvPicPr>
        <p:blipFill>
          <a:blip r:embed="rId3" cstate="print"/>
          <a:srcRect/>
          <a:stretch>
            <a:fillRect/>
          </a:stretch>
        </p:blipFill>
        <p:spPr bwMode="auto">
          <a:xfrm>
            <a:off x="695706" y="1524000"/>
            <a:ext cx="8448294" cy="46482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305800" cy="1143000"/>
          </a:xfrm>
        </p:spPr>
        <p:txBody>
          <a:bodyPr>
            <a:normAutofit fontScale="90000"/>
          </a:bodyPr>
          <a:lstStyle/>
          <a:p>
            <a:pPr marL="0" indent="0">
              <a:buNone/>
            </a:pPr>
            <a:r>
              <a:rPr lang="en-US" dirty="0" smtClean="0"/>
              <a:t>Debugging non-Windows clients</a:t>
            </a:r>
            <a:endParaRPr lang="en-US" dirty="0"/>
          </a:p>
        </p:txBody>
      </p:sp>
      <p:sp>
        <p:nvSpPr>
          <p:cNvPr id="3" name="Rounded Rectangle 2"/>
          <p:cNvSpPr/>
          <p:nvPr/>
        </p:nvSpPr>
        <p:spPr>
          <a:xfrm>
            <a:off x="3124200" y="3124200"/>
            <a:ext cx="19050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2400" dirty="0" smtClean="0"/>
              <a:t>Fiddler</a:t>
            </a:r>
            <a:endParaRPr lang="en-US" sz="1600" dirty="0"/>
          </a:p>
        </p:txBody>
      </p:sp>
      <p:sp>
        <p:nvSpPr>
          <p:cNvPr id="4" name="Rounded Rectangle 3"/>
          <p:cNvSpPr/>
          <p:nvPr/>
        </p:nvSpPr>
        <p:spPr>
          <a:xfrm>
            <a:off x="838200" y="2590800"/>
            <a:ext cx="457200" cy="990600"/>
          </a:xfrm>
          <a:prstGeom prst="roundRect">
            <a:avLst/>
          </a:prstGeom>
        </p:spPr>
        <p:style>
          <a:lnRef idx="1">
            <a:schemeClr val="accent3"/>
          </a:lnRef>
          <a:fillRef idx="3">
            <a:schemeClr val="accent3"/>
          </a:fillRef>
          <a:effectRef idx="2">
            <a:schemeClr val="accent3"/>
          </a:effectRef>
          <a:fontRef idx="minor">
            <a:schemeClr val="lt1"/>
          </a:fontRef>
        </p:style>
        <p:txBody>
          <a:bodyPr vert="vert270" rtlCol="0" anchor="ctr" anchorCtr="0"/>
          <a:lstStyle/>
          <a:p>
            <a:pPr algn="ctr"/>
            <a:r>
              <a:rPr lang="en-US" dirty="0" smtClean="0">
                <a:solidFill>
                  <a:schemeClr val="bg1"/>
                </a:solidFill>
              </a:rPr>
              <a:t>Mac</a:t>
            </a:r>
            <a:endParaRPr lang="en-US" dirty="0">
              <a:solidFill>
                <a:schemeClr val="bg1"/>
              </a:solidFill>
            </a:endParaRPr>
          </a:p>
        </p:txBody>
      </p:sp>
      <p:cxnSp>
        <p:nvCxnSpPr>
          <p:cNvPr id="5" name="Straight Arrow Connector 4"/>
          <p:cNvCxnSpPr>
            <a:stCxn id="4" idx="3"/>
            <a:endCxn id="3" idx="1"/>
          </p:cNvCxnSpPr>
          <p:nvPr/>
        </p:nvCxnSpPr>
        <p:spPr>
          <a:xfrm>
            <a:off x="1295400" y="3086100"/>
            <a:ext cx="1828800" cy="34290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6" name="Straight Connector 5"/>
          <p:cNvCxnSpPr/>
          <p:nvPr/>
        </p:nvCxnSpPr>
        <p:spPr>
          <a:xfrm rot="5400000">
            <a:off x="1104900" y="3543300"/>
            <a:ext cx="3581400" cy="0"/>
          </a:xfrm>
          <a:prstGeom prst="line">
            <a:avLst/>
          </a:prstGeom>
        </p:spPr>
        <p:style>
          <a:lnRef idx="1">
            <a:schemeClr val="dk1"/>
          </a:lnRef>
          <a:fillRef idx="0">
            <a:schemeClr val="dk1"/>
          </a:fillRef>
          <a:effectRef idx="0">
            <a:schemeClr val="dk1"/>
          </a:effectRef>
          <a:fontRef idx="minor">
            <a:schemeClr val="tx1"/>
          </a:fontRef>
        </p:style>
      </p:cxnSp>
      <p:sp>
        <p:nvSpPr>
          <p:cNvPr id="8" name="Rounded Rectangle 7"/>
          <p:cNvSpPr/>
          <p:nvPr/>
        </p:nvSpPr>
        <p:spPr>
          <a:xfrm>
            <a:off x="5943600" y="3124200"/>
            <a:ext cx="2438400" cy="6096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nchorCtr="0"/>
          <a:lstStyle/>
          <a:p>
            <a:pPr algn="ctr"/>
            <a:r>
              <a:rPr lang="en-US" sz="2400" dirty="0" smtClean="0">
                <a:solidFill>
                  <a:schemeClr val="bg1"/>
                </a:solidFill>
              </a:rPr>
              <a:t>Internet</a:t>
            </a:r>
            <a:endParaRPr lang="en-US" dirty="0">
              <a:solidFill>
                <a:schemeClr val="bg1"/>
              </a:solidFill>
            </a:endParaRPr>
          </a:p>
        </p:txBody>
      </p:sp>
      <p:cxnSp>
        <p:nvCxnSpPr>
          <p:cNvPr id="9" name="Straight Arrow Connector 8"/>
          <p:cNvCxnSpPr>
            <a:endCxn id="8" idx="1"/>
          </p:cNvCxnSpPr>
          <p:nvPr/>
        </p:nvCxnSpPr>
        <p:spPr>
          <a:xfrm>
            <a:off x="5029200" y="3429000"/>
            <a:ext cx="914400" cy="158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0" name="Straight Connector 9"/>
          <p:cNvCxnSpPr/>
          <p:nvPr/>
        </p:nvCxnSpPr>
        <p:spPr>
          <a:xfrm rot="5400000">
            <a:off x="3695700" y="3467100"/>
            <a:ext cx="3581400" cy="0"/>
          </a:xfrm>
          <a:prstGeom prst="line">
            <a:avLst/>
          </a:prstGeom>
        </p:spPr>
        <p:style>
          <a:lnRef idx="1">
            <a:schemeClr val="dk1"/>
          </a:lnRef>
          <a:fillRef idx="0">
            <a:schemeClr val="dk1"/>
          </a:fillRef>
          <a:effectRef idx="0">
            <a:schemeClr val="dk1"/>
          </a:effectRef>
          <a:fontRef idx="minor">
            <a:schemeClr val="tx1"/>
          </a:fontRef>
        </p:style>
      </p:cxnSp>
      <p:sp>
        <p:nvSpPr>
          <p:cNvPr id="11" name="Rounded Rectangle 10"/>
          <p:cNvSpPr/>
          <p:nvPr/>
        </p:nvSpPr>
        <p:spPr>
          <a:xfrm>
            <a:off x="838200" y="3657600"/>
            <a:ext cx="457200" cy="990600"/>
          </a:xfrm>
          <a:prstGeom prst="roundRect">
            <a:avLst/>
          </a:prstGeom>
        </p:spPr>
        <p:style>
          <a:lnRef idx="1">
            <a:schemeClr val="accent3"/>
          </a:lnRef>
          <a:fillRef idx="3">
            <a:schemeClr val="accent3"/>
          </a:fillRef>
          <a:effectRef idx="2">
            <a:schemeClr val="accent3"/>
          </a:effectRef>
          <a:fontRef idx="minor">
            <a:schemeClr val="lt1"/>
          </a:fontRef>
        </p:style>
        <p:txBody>
          <a:bodyPr vert="vert270" rtlCol="0" anchor="ctr" anchorCtr="0"/>
          <a:lstStyle/>
          <a:p>
            <a:pPr algn="ctr"/>
            <a:r>
              <a:rPr lang="en-US" dirty="0" smtClean="0">
                <a:solidFill>
                  <a:schemeClr val="bg1"/>
                </a:solidFill>
              </a:rPr>
              <a:t>Linux</a:t>
            </a:r>
            <a:endParaRPr lang="en-US" dirty="0">
              <a:solidFill>
                <a:schemeClr val="bg1"/>
              </a:solidFill>
            </a:endParaRPr>
          </a:p>
        </p:txBody>
      </p:sp>
      <p:sp>
        <p:nvSpPr>
          <p:cNvPr id="12" name="Rounded Rectangle 11"/>
          <p:cNvSpPr/>
          <p:nvPr/>
        </p:nvSpPr>
        <p:spPr>
          <a:xfrm>
            <a:off x="838200" y="4724400"/>
            <a:ext cx="457200" cy="1219200"/>
          </a:xfrm>
          <a:prstGeom prst="roundRect">
            <a:avLst/>
          </a:prstGeom>
        </p:spPr>
        <p:style>
          <a:lnRef idx="1">
            <a:schemeClr val="accent3"/>
          </a:lnRef>
          <a:fillRef idx="3">
            <a:schemeClr val="accent3"/>
          </a:fillRef>
          <a:effectRef idx="2">
            <a:schemeClr val="accent3"/>
          </a:effectRef>
          <a:fontRef idx="minor">
            <a:schemeClr val="lt1"/>
          </a:fontRef>
        </p:style>
        <p:txBody>
          <a:bodyPr vert="vert270" rtlCol="0" anchor="ctr" anchorCtr="0"/>
          <a:lstStyle/>
          <a:p>
            <a:pPr algn="ctr"/>
            <a:r>
              <a:rPr lang="en-US" dirty="0" smtClean="0">
                <a:solidFill>
                  <a:schemeClr val="bg1"/>
                </a:solidFill>
              </a:rPr>
              <a:t>PocketPC</a:t>
            </a:r>
            <a:endParaRPr lang="en-US" dirty="0">
              <a:solidFill>
                <a:schemeClr val="bg1"/>
              </a:solidFill>
            </a:endParaRPr>
          </a:p>
        </p:txBody>
      </p:sp>
      <p:cxnSp>
        <p:nvCxnSpPr>
          <p:cNvPr id="13" name="Straight Arrow Connector 12"/>
          <p:cNvCxnSpPr>
            <a:stCxn id="11" idx="3"/>
            <a:endCxn id="3" idx="1"/>
          </p:cNvCxnSpPr>
          <p:nvPr/>
        </p:nvCxnSpPr>
        <p:spPr>
          <a:xfrm flipV="1">
            <a:off x="1295400" y="3429000"/>
            <a:ext cx="1828800" cy="72390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4" name="Straight Arrow Connector 13"/>
          <p:cNvCxnSpPr>
            <a:stCxn id="12" idx="3"/>
            <a:endCxn id="3" idx="1"/>
          </p:cNvCxnSpPr>
          <p:nvPr/>
        </p:nvCxnSpPr>
        <p:spPr>
          <a:xfrm flipV="1">
            <a:off x="1295400" y="3429000"/>
            <a:ext cx="1828800" cy="190500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15" name="Rounded Rectangle 14"/>
          <p:cNvSpPr/>
          <p:nvPr/>
        </p:nvSpPr>
        <p:spPr>
          <a:xfrm>
            <a:off x="838200" y="1600200"/>
            <a:ext cx="457200" cy="838200"/>
          </a:xfrm>
          <a:prstGeom prst="roundRect">
            <a:avLst/>
          </a:prstGeom>
        </p:spPr>
        <p:style>
          <a:lnRef idx="1">
            <a:schemeClr val="accent3"/>
          </a:lnRef>
          <a:fillRef idx="3">
            <a:schemeClr val="accent3"/>
          </a:fillRef>
          <a:effectRef idx="2">
            <a:schemeClr val="accent3"/>
          </a:effectRef>
          <a:fontRef idx="minor">
            <a:schemeClr val="lt1"/>
          </a:fontRef>
        </p:style>
        <p:txBody>
          <a:bodyPr vert="vert270" rtlCol="0" anchor="ctr" anchorCtr="0"/>
          <a:lstStyle/>
          <a:p>
            <a:pPr algn="ctr"/>
            <a:r>
              <a:rPr lang="en-US" dirty="0" smtClean="0">
                <a:solidFill>
                  <a:schemeClr val="bg1"/>
                </a:solidFill>
              </a:rPr>
              <a:t>PC</a:t>
            </a:r>
            <a:endParaRPr lang="en-US" dirty="0">
              <a:solidFill>
                <a:schemeClr val="bg1"/>
              </a:solidFill>
            </a:endParaRPr>
          </a:p>
        </p:txBody>
      </p:sp>
      <p:cxnSp>
        <p:nvCxnSpPr>
          <p:cNvPr id="16" name="Straight Arrow Connector 15"/>
          <p:cNvCxnSpPr>
            <a:stCxn id="15" idx="3"/>
            <a:endCxn id="3" idx="1"/>
          </p:cNvCxnSpPr>
          <p:nvPr/>
        </p:nvCxnSpPr>
        <p:spPr>
          <a:xfrm>
            <a:off x="1295400" y="2019300"/>
            <a:ext cx="1828800" cy="140970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533400"/>
            <a:ext cx="6512511" cy="1143000"/>
          </a:xfrm>
        </p:spPr>
        <p:txBody>
          <a:bodyPr/>
          <a:lstStyle/>
          <a:p>
            <a:pPr marL="0" indent="0">
              <a:buNone/>
            </a:pPr>
            <a:r>
              <a:rPr lang="en-US" dirty="0" smtClean="0"/>
              <a:t>Who uses Fiddler?</a:t>
            </a:r>
            <a:endParaRPr lang="en-US" dirty="0"/>
          </a:p>
        </p:txBody>
      </p:sp>
      <p:sp>
        <p:nvSpPr>
          <p:cNvPr id="4" name="Text Placeholder 2"/>
          <p:cNvSpPr txBox="1">
            <a:spLocks/>
          </p:cNvSpPr>
          <p:nvPr/>
        </p:nvSpPr>
        <p:spPr>
          <a:xfrm>
            <a:off x="685800" y="2209800"/>
            <a:ext cx="7696200" cy="41148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Microsoft engineers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3200" dirty="0" smtClean="0"/>
              <a:t>Support teams</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Lots of external web developers (10K+ downloads per week)</a:t>
            </a:r>
          </a:p>
          <a:p>
            <a:pPr marL="342900" lvl="0" indent="-342900">
              <a:spcBef>
                <a:spcPct val="20000"/>
              </a:spcBef>
              <a:buFont typeface="Arial" pitchFamily="34" charset="0"/>
              <a:buChar char="•"/>
            </a:pPr>
            <a:r>
              <a:rPr lang="en-US" sz="3200" dirty="0" smtClean="0"/>
              <a:t>Security researchers</a:t>
            </a:r>
          </a:p>
          <a:p>
            <a:pPr>
              <a:spcBef>
                <a:spcPct val="20000"/>
              </a:spcBef>
            </a:pPr>
            <a:endParaRPr lang="en-US" sz="3200" dirty="0" smtClean="0"/>
          </a:p>
          <a:p>
            <a:pPr marR="0" lvl="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R="0" lvl="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1142207" y="381000"/>
            <a:ext cx="6859587"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What can Fiddler do?</a:t>
            </a:r>
            <a:r>
              <a:rPr kumimoji="0" lang="en-US" sz="2000" b="0" i="1" u="none" strike="noStrike" kern="1200" cap="none" spc="0" normalizeH="0" baseline="0" noProof="0" dirty="0" smtClean="0">
                <a:ln>
                  <a:noFill/>
                </a:ln>
                <a:solidFill>
                  <a:schemeClr val="tx1"/>
                </a:solidFill>
                <a:effectLst/>
                <a:uLnTx/>
                <a:uFillTx/>
                <a:latin typeface="+mj-lt"/>
                <a:ea typeface="+mj-ea"/>
                <a:cs typeface="+mj-cs"/>
              </a:rPr>
              <a:t/>
            </a:r>
            <a:br>
              <a:rPr kumimoji="0" lang="en-US" sz="2000" b="0" i="1" u="none" strike="noStrike" kern="1200" cap="none" spc="0" normalizeH="0" baseline="0" noProof="0" dirty="0" smtClean="0">
                <a:ln>
                  <a:noFill/>
                </a:ln>
                <a:solidFill>
                  <a:schemeClr val="tx1"/>
                </a:solidFill>
                <a:effectLst/>
                <a:uLnTx/>
                <a:uFillTx/>
                <a:latin typeface="+mj-lt"/>
                <a:ea typeface="+mj-ea"/>
                <a:cs typeface="+mj-cs"/>
              </a:rPr>
            </a:br>
            <a:endParaRPr kumimoji="0" lang="en-US" sz="2000" b="0" i="0" u="none" strike="noStrike" kern="1200" cap="none" spc="0" normalizeH="0" baseline="0" noProof="0" dirty="0">
              <a:ln>
                <a:noFill/>
              </a:ln>
              <a:solidFill>
                <a:schemeClr val="tx1"/>
              </a:solidFill>
              <a:effectLst/>
              <a:uLnTx/>
              <a:uFillTx/>
              <a:latin typeface="+mj-lt"/>
              <a:ea typeface="+mj-ea"/>
              <a:cs typeface="+mj-cs"/>
            </a:endParaRPr>
          </a:p>
        </p:txBody>
      </p:sp>
      <p:sp>
        <p:nvSpPr>
          <p:cNvPr id="4" name="Rectangle 3"/>
          <p:cNvSpPr txBox="1">
            <a:spLocks noChangeArrowheads="1"/>
          </p:cNvSpPr>
          <p:nvPr/>
        </p:nvSpPr>
        <p:spPr>
          <a:xfrm>
            <a:off x="609600" y="1676400"/>
            <a:ext cx="7620000" cy="21336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HTTP/HTTPS</a:t>
            </a:r>
            <a:r>
              <a:rPr kumimoji="0" lang="en-US" sz="3200" b="0" i="0" u="none" strike="noStrike" kern="1200" cap="none" spc="0" normalizeH="0" noProof="0" dirty="0" smtClean="0">
                <a:ln>
                  <a:noFill/>
                </a:ln>
                <a:solidFill>
                  <a:schemeClr val="tx1"/>
                </a:solidFill>
                <a:effectLst/>
                <a:uLnTx/>
                <a:uFillTx/>
                <a:latin typeface="+mn-lt"/>
                <a:ea typeface="+mn-ea"/>
                <a:cs typeface="+mn-cs"/>
              </a:rPr>
              <a:t> 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raffic monitoring and analysis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Request and response modification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Timing and network manipulation</a:t>
            </a: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848600" cy="1143000"/>
          </a:xfrm>
        </p:spPr>
        <p:txBody>
          <a:bodyPr/>
          <a:lstStyle/>
          <a:p>
            <a:pPr marL="0" indent="0">
              <a:buNone/>
            </a:pPr>
            <a:r>
              <a:rPr lang="en-US" dirty="0" smtClean="0"/>
              <a:t>HTTPS Traffic Decryption</a:t>
            </a:r>
            <a:endParaRPr lang="en-US" dirty="0"/>
          </a:p>
        </p:txBody>
      </p:sp>
      <p:pic>
        <p:nvPicPr>
          <p:cNvPr id="3" name="Picture 3"/>
          <p:cNvPicPr>
            <a:picLocks noChangeAspect="1" noChangeArrowheads="1"/>
          </p:cNvPicPr>
          <p:nvPr/>
        </p:nvPicPr>
        <p:blipFill>
          <a:blip r:embed="rId2" cstate="print"/>
          <a:srcRect/>
          <a:stretch>
            <a:fillRect/>
          </a:stretch>
        </p:blipFill>
        <p:spPr bwMode="auto">
          <a:xfrm>
            <a:off x="228600" y="1447800"/>
            <a:ext cx="2705100" cy="2390775"/>
          </a:xfrm>
          <a:prstGeom prst="rect">
            <a:avLst/>
          </a:prstGeom>
          <a:noFill/>
        </p:spPr>
      </p:pic>
      <p:pic>
        <p:nvPicPr>
          <p:cNvPr id="4" name="Picture 4"/>
          <p:cNvPicPr>
            <a:picLocks noChangeAspect="1" noChangeArrowheads="1"/>
          </p:cNvPicPr>
          <p:nvPr/>
        </p:nvPicPr>
        <p:blipFill>
          <a:blip r:embed="rId3" cstate="print"/>
          <a:srcRect/>
          <a:stretch>
            <a:fillRect/>
          </a:stretch>
        </p:blipFill>
        <p:spPr bwMode="auto">
          <a:xfrm>
            <a:off x="990600" y="3200400"/>
            <a:ext cx="2686050" cy="2333625"/>
          </a:xfrm>
          <a:prstGeom prst="rect">
            <a:avLst/>
          </a:prstGeom>
          <a:noFill/>
        </p:spPr>
      </p:pic>
      <p:pic>
        <p:nvPicPr>
          <p:cNvPr id="3077" name="Picture 5"/>
          <p:cNvPicPr>
            <a:picLocks noChangeAspect="1" noChangeArrowheads="1"/>
          </p:cNvPicPr>
          <p:nvPr/>
        </p:nvPicPr>
        <p:blipFill>
          <a:blip r:embed="rId4" cstate="print"/>
          <a:srcRect/>
          <a:stretch>
            <a:fillRect/>
          </a:stretch>
        </p:blipFill>
        <p:spPr bwMode="auto">
          <a:xfrm>
            <a:off x="3810000" y="1219200"/>
            <a:ext cx="4819650" cy="981075"/>
          </a:xfrm>
          <a:prstGeom prst="rect">
            <a:avLst/>
          </a:prstGeom>
          <a:noFill/>
          <a:ln w="9525">
            <a:noFill/>
            <a:miter lim="800000"/>
            <a:headEnd/>
            <a:tailEnd/>
          </a:ln>
        </p:spPr>
      </p:pic>
      <p:pic>
        <p:nvPicPr>
          <p:cNvPr id="3078" name="Picture 6"/>
          <p:cNvPicPr>
            <a:picLocks noChangeAspect="1" noChangeArrowheads="1"/>
          </p:cNvPicPr>
          <p:nvPr/>
        </p:nvPicPr>
        <p:blipFill>
          <a:blip r:embed="rId5" cstate="print"/>
          <a:srcRect/>
          <a:stretch>
            <a:fillRect/>
          </a:stretch>
        </p:blipFill>
        <p:spPr bwMode="auto">
          <a:xfrm>
            <a:off x="3810000" y="2743200"/>
            <a:ext cx="5124450" cy="3133725"/>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143000" y="0"/>
            <a:ext cx="6859587"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Fiddler UI: Session List</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4" name="Picture 2"/>
          <p:cNvPicPr>
            <a:picLocks noChangeAspect="1" noChangeArrowheads="1"/>
          </p:cNvPicPr>
          <p:nvPr/>
        </p:nvPicPr>
        <p:blipFill>
          <a:blip r:embed="rId2" cstate="print"/>
          <a:srcRect/>
          <a:stretch>
            <a:fillRect/>
          </a:stretch>
        </p:blipFill>
        <p:spPr bwMode="auto">
          <a:xfrm>
            <a:off x="4876800" y="2514600"/>
            <a:ext cx="3733800" cy="3133725"/>
          </a:xfrm>
          <a:prstGeom prst="rect">
            <a:avLst/>
          </a:prstGeom>
          <a:noFill/>
          <a:ln w="9525" cap="flat" cmpd="sng" algn="ctr">
            <a:noFill/>
            <a:prstDash val="solid"/>
            <a:miter lim="800000"/>
            <a:headEnd/>
            <a:tailEnd/>
          </a:ln>
          <a:effectLst/>
        </p:spPr>
      </p:pic>
      <p:sp>
        <p:nvSpPr>
          <p:cNvPr id="5" name="Content Placeholder 4"/>
          <p:cNvSpPr txBox="1">
            <a:spLocks/>
          </p:cNvSpPr>
          <p:nvPr/>
        </p:nvSpPr>
        <p:spPr>
          <a:xfrm>
            <a:off x="381000" y="3276600"/>
            <a:ext cx="4114800" cy="28194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accent1"/>
                </a:solidFill>
                <a:effectLst/>
                <a:uLnTx/>
                <a:uFillTx/>
                <a:latin typeface="+mn-lt"/>
                <a:ea typeface="+mn-ea"/>
                <a:cs typeface="+mn-cs"/>
              </a:rPr>
              <a:t>Lists</a:t>
            </a:r>
            <a:r>
              <a:rPr kumimoji="0" lang="en-US" sz="3200" b="0" i="0" u="none" strike="noStrike" kern="1200" cap="none" spc="0" normalizeH="0" noProof="0" dirty="0" smtClean="0">
                <a:ln>
                  <a:noFill/>
                </a:ln>
                <a:solidFill>
                  <a:schemeClr val="accent1"/>
                </a:solidFill>
                <a:effectLst/>
                <a:uLnTx/>
                <a:uFillTx/>
                <a:latin typeface="+mn-lt"/>
                <a:ea typeface="+mn-ea"/>
                <a:cs typeface="+mn-cs"/>
              </a:rPr>
              <a:t> </a:t>
            </a:r>
            <a:r>
              <a:rPr kumimoji="0" lang="en-US" sz="3200" b="0" i="0" u="none" strike="noStrike" kern="1200" cap="none" spc="0" normalizeH="0" baseline="0" noProof="0" dirty="0" smtClean="0">
                <a:ln>
                  <a:noFill/>
                </a:ln>
                <a:solidFill>
                  <a:schemeClr val="accent1"/>
                </a:solidFill>
                <a:effectLst/>
                <a:uLnTx/>
                <a:uFillTx/>
                <a:latin typeface="+mn-lt"/>
                <a:ea typeface="+mn-ea"/>
                <a:cs typeface="+mn-cs"/>
              </a:rPr>
              <a:t>all traffic</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accent1"/>
                </a:solidFill>
                <a:effectLst/>
                <a:uLnTx/>
                <a:uFillTx/>
                <a:latin typeface="+mn-lt"/>
                <a:ea typeface="+mn-ea"/>
                <a:cs typeface="+mn-cs"/>
              </a:rPr>
              <a:t>URLs, size, and key headers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accent1"/>
                </a:solidFill>
                <a:effectLst/>
                <a:uLnTx/>
                <a:uFillTx/>
                <a:latin typeface="+mn-lt"/>
                <a:ea typeface="+mn-ea"/>
                <a:cs typeface="+mn-cs"/>
              </a:rPr>
              <a:t>Icons show status of request/response</a:t>
            </a:r>
            <a:endParaRPr kumimoji="0" lang="en-US" sz="3200" b="0" i="0" u="none" strike="noStrike" kern="1200" cap="none" spc="0" normalizeH="0" baseline="0" noProof="0" dirty="0">
              <a:ln>
                <a:noFill/>
              </a:ln>
              <a:solidFill>
                <a:schemeClr val="accent1"/>
              </a:solidFill>
              <a:effectLst/>
              <a:uLnTx/>
              <a:uFillTx/>
              <a:latin typeface="+mn-lt"/>
              <a:ea typeface="+mn-ea"/>
              <a:cs typeface="+mn-cs"/>
            </a:endParaRPr>
          </a:p>
        </p:txBody>
      </p:sp>
      <p:sp>
        <p:nvSpPr>
          <p:cNvPr id="7" name="Rectangle 6"/>
          <p:cNvSpPr/>
          <p:nvPr/>
        </p:nvSpPr>
        <p:spPr>
          <a:xfrm>
            <a:off x="4648200" y="1524000"/>
            <a:ext cx="3886200" cy="954107"/>
          </a:xfrm>
          <a:prstGeom prst="rect">
            <a:avLst/>
          </a:prstGeom>
        </p:spPr>
        <p:txBody>
          <a:bodyPr wrap="square">
            <a:spAutoFit/>
          </a:bodyPr>
          <a:lstStyle/>
          <a:p>
            <a:pPr marL="342900" lvl="0" indent="-342900">
              <a:spcBef>
                <a:spcPct val="20000"/>
              </a:spcBef>
              <a:buFont typeface="Arial" pitchFamily="34" charset="0"/>
              <a:buChar char="•"/>
              <a:defRPr/>
            </a:pPr>
            <a:r>
              <a:rPr lang="en-US" sz="2800" dirty="0" smtClean="0">
                <a:solidFill>
                  <a:srgbClr val="4F81BD"/>
                </a:solidFill>
              </a:rPr>
              <a:t>Icons show status of request/response</a:t>
            </a:r>
            <a:endParaRPr lang="en-US" sz="2800" dirty="0">
              <a:solidFill>
                <a:srgbClr val="4F81BD"/>
              </a:solidFill>
            </a:endParaRPr>
          </a:p>
        </p:txBody>
      </p:sp>
      <p:pic>
        <p:nvPicPr>
          <p:cNvPr id="5122" name="Picture 2"/>
          <p:cNvPicPr>
            <a:picLocks noChangeAspect="1" noChangeArrowheads="1"/>
          </p:cNvPicPr>
          <p:nvPr/>
        </p:nvPicPr>
        <p:blipFill>
          <a:blip r:embed="rId3" cstate="print"/>
          <a:srcRect/>
          <a:stretch>
            <a:fillRect/>
          </a:stretch>
        </p:blipFill>
        <p:spPr bwMode="auto">
          <a:xfrm>
            <a:off x="152400" y="1447800"/>
            <a:ext cx="4352925" cy="165735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848600" cy="1143000"/>
          </a:xfrm>
        </p:spPr>
        <p:txBody>
          <a:bodyPr/>
          <a:lstStyle/>
          <a:p>
            <a:pPr marL="0" indent="0">
              <a:buNone/>
            </a:pPr>
            <a:r>
              <a:rPr lang="en-US" dirty="0" smtClean="0"/>
              <a:t>Fiddler UI: Inspectors</a:t>
            </a:r>
            <a:endParaRPr lang="en-US" dirty="0"/>
          </a:p>
        </p:txBody>
      </p:sp>
      <p:sp>
        <p:nvSpPr>
          <p:cNvPr id="3" name="Text Placeholder 2"/>
          <p:cNvSpPr txBox="1">
            <a:spLocks/>
          </p:cNvSpPr>
          <p:nvPr/>
        </p:nvSpPr>
        <p:spPr>
          <a:xfrm>
            <a:off x="609600" y="5105400"/>
            <a:ext cx="7621587" cy="1066800"/>
          </a:xfrm>
          <a:prstGeom prst="rect">
            <a:avLst/>
          </a:prstGeom>
        </p:spPr>
        <p:txBody>
          <a:bodyPr/>
          <a:lstStyle/>
          <a:p>
            <a:pPr marR="0" lvl="0" algn="ctr"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smtClean="0">
                <a:ln>
                  <a:noFill/>
                </a:ln>
                <a:solidFill>
                  <a:schemeClr val="accent1"/>
                </a:solidFill>
                <a:effectLst/>
                <a:uLnTx/>
                <a:uFillTx/>
                <a:latin typeface="+mn-lt"/>
                <a:ea typeface="+mn-ea"/>
                <a:cs typeface="+mn-cs"/>
              </a:rPr>
              <a:t>Inspectors allow you to visualize requests and responses in meaningful ways.</a:t>
            </a:r>
            <a:endParaRPr kumimoji="0" lang="en-US" sz="3200" b="0" i="0" u="none" strike="noStrike" kern="1200" cap="none" spc="0" normalizeH="0" baseline="0" noProof="0" dirty="0">
              <a:ln>
                <a:noFill/>
              </a:ln>
              <a:solidFill>
                <a:schemeClr val="accent1"/>
              </a:solidFill>
              <a:effectLst/>
              <a:uLnTx/>
              <a:uFillTx/>
              <a:latin typeface="+mn-lt"/>
              <a:ea typeface="+mn-ea"/>
              <a:cs typeface="+mn-cs"/>
            </a:endParaRPr>
          </a:p>
        </p:txBody>
      </p:sp>
      <p:pic>
        <p:nvPicPr>
          <p:cNvPr id="4100" name="Picture 4"/>
          <p:cNvPicPr>
            <a:picLocks noChangeAspect="1" noChangeArrowheads="1"/>
          </p:cNvPicPr>
          <p:nvPr/>
        </p:nvPicPr>
        <p:blipFill>
          <a:blip r:embed="rId2" cstate="print"/>
          <a:srcRect/>
          <a:stretch>
            <a:fillRect/>
          </a:stretch>
        </p:blipFill>
        <p:spPr bwMode="auto">
          <a:xfrm>
            <a:off x="1447800" y="1066800"/>
            <a:ext cx="2133600" cy="1551709"/>
          </a:xfrm>
          <a:prstGeom prst="rect">
            <a:avLst/>
          </a:prstGeom>
          <a:noFill/>
          <a:ln w="9525">
            <a:noFill/>
            <a:miter lim="800000"/>
            <a:headEnd/>
            <a:tailEnd/>
          </a:ln>
        </p:spPr>
      </p:pic>
      <p:pic>
        <p:nvPicPr>
          <p:cNvPr id="4102" name="Picture 6"/>
          <p:cNvPicPr>
            <a:picLocks noChangeAspect="1" noChangeArrowheads="1"/>
          </p:cNvPicPr>
          <p:nvPr/>
        </p:nvPicPr>
        <p:blipFill>
          <a:blip r:embed="rId3" cstate="print"/>
          <a:srcRect/>
          <a:stretch>
            <a:fillRect/>
          </a:stretch>
        </p:blipFill>
        <p:spPr bwMode="auto">
          <a:xfrm>
            <a:off x="2895600" y="3581400"/>
            <a:ext cx="5143500" cy="1123950"/>
          </a:xfrm>
          <a:prstGeom prst="rect">
            <a:avLst/>
          </a:prstGeom>
          <a:noFill/>
          <a:ln w="9525">
            <a:noFill/>
            <a:miter lim="800000"/>
            <a:headEnd/>
            <a:tailEnd/>
          </a:ln>
        </p:spPr>
      </p:pic>
      <p:pic>
        <p:nvPicPr>
          <p:cNvPr id="4103" name="Picture 7"/>
          <p:cNvPicPr>
            <a:picLocks noChangeAspect="1" noChangeArrowheads="1"/>
          </p:cNvPicPr>
          <p:nvPr/>
        </p:nvPicPr>
        <p:blipFill>
          <a:blip r:embed="rId4" cstate="print"/>
          <a:srcRect/>
          <a:stretch>
            <a:fillRect/>
          </a:stretch>
        </p:blipFill>
        <p:spPr bwMode="auto">
          <a:xfrm>
            <a:off x="457200" y="2438400"/>
            <a:ext cx="2200275" cy="2486025"/>
          </a:xfrm>
          <a:prstGeom prst="rect">
            <a:avLst/>
          </a:prstGeom>
          <a:noFill/>
          <a:ln w="9525">
            <a:noFill/>
            <a:miter lim="800000"/>
            <a:headEnd/>
            <a:tailEnd/>
          </a:ln>
        </p:spPr>
      </p:pic>
      <p:pic>
        <p:nvPicPr>
          <p:cNvPr id="4099" name="Picture 3"/>
          <p:cNvPicPr>
            <a:picLocks noChangeAspect="1" noChangeArrowheads="1"/>
          </p:cNvPicPr>
          <p:nvPr/>
        </p:nvPicPr>
        <p:blipFill>
          <a:blip r:embed="rId5" cstate="print"/>
          <a:srcRect/>
          <a:stretch>
            <a:fillRect/>
          </a:stretch>
        </p:blipFill>
        <p:spPr bwMode="auto">
          <a:xfrm>
            <a:off x="3733800" y="1219200"/>
            <a:ext cx="5010150" cy="1971675"/>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Воздушный поток">
  <a:themeElements>
    <a:clrScheme name="Воздушный поток">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Воздушный поток">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Воздушный поток">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155</TotalTime>
  <Words>437</Words>
  <Application>Microsoft Office PowerPoint</Application>
  <PresentationFormat>Экран (4:3)</PresentationFormat>
  <Paragraphs>81</Paragraphs>
  <Slides>21</Slides>
  <Notes>3</Notes>
  <HiddenSlides>0</HiddenSlides>
  <MMClips>0</MMClips>
  <ScaleCrop>false</ScaleCrop>
  <HeadingPairs>
    <vt:vector size="4" baseType="variant">
      <vt:variant>
        <vt:lpstr>Тема</vt:lpstr>
      </vt:variant>
      <vt:variant>
        <vt:i4>1</vt:i4>
      </vt:variant>
      <vt:variant>
        <vt:lpstr>Заголовки слайдов</vt:lpstr>
      </vt:variant>
      <vt:variant>
        <vt:i4>21</vt:i4>
      </vt:variant>
    </vt:vector>
  </HeadingPairs>
  <TitlesOfParts>
    <vt:vector size="22" baseType="lpstr">
      <vt:lpstr>Воздушный поток</vt:lpstr>
      <vt:lpstr>Fiddler</vt:lpstr>
      <vt:lpstr>Introducing Fiddler</vt:lpstr>
      <vt:lpstr>Презентация PowerPoint</vt:lpstr>
      <vt:lpstr>Debugging non-Windows clients</vt:lpstr>
      <vt:lpstr>Who uses Fiddler?</vt:lpstr>
      <vt:lpstr>Презентация PowerPoint</vt:lpstr>
      <vt:lpstr>HTTPS Traffic Decryption</vt:lpstr>
      <vt:lpstr>Презентация PowerPoint</vt:lpstr>
      <vt:lpstr>Fiddler UI: Inspectors</vt:lpstr>
      <vt:lpstr>FiddlerScript Rules</vt:lpstr>
      <vt:lpstr>Extending Fiddler UI</vt:lpstr>
      <vt:lpstr>Using Simple Filters</vt:lpstr>
      <vt:lpstr>AutoResponder</vt:lpstr>
      <vt:lpstr>Request Builder</vt:lpstr>
      <vt:lpstr>Traffic Comparison</vt:lpstr>
      <vt:lpstr>QuickExec</vt:lpstr>
      <vt:lpstr>Search Traffic</vt:lpstr>
      <vt:lpstr>Text Encoding / Decoding</vt:lpstr>
      <vt:lpstr>SAZ Files</vt:lpstr>
      <vt:lpstr>FiddlerCap</vt:lpstr>
      <vt:lpstr>Презентация PowerPoint</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Eric Lawrence</dc:creator>
  <cp:lastModifiedBy>Ольга</cp:lastModifiedBy>
  <cp:revision>40</cp:revision>
  <dcterms:created xsi:type="dcterms:W3CDTF">2009-10-09T21:47:42Z</dcterms:created>
  <dcterms:modified xsi:type="dcterms:W3CDTF">2019-12-06T11:01:49Z</dcterms:modified>
</cp:coreProperties>
</file>