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EF41398-6261-4E0F-8C0E-3710D6CCBA46}" type="datetimeFigureOut">
              <a:rPr lang="uk-UA" smtClean="0"/>
              <a:t>22.11.2019</a:t>
            </a:fld>
            <a:endParaRPr lang="uk-UA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82AC82-D63C-4CB3-A35B-BC9B81277031}" type="slidenum">
              <a:rPr lang="uk-UA" smtClean="0"/>
              <a:t>‹#›</a:t>
            </a:fld>
            <a:endParaRPr lang="uk-UA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1398-6261-4E0F-8C0E-3710D6CCBA46}" type="datetimeFigureOut">
              <a:rPr lang="uk-UA" smtClean="0"/>
              <a:t>22.11.2019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AC82-D63C-4CB3-A35B-BC9B8127703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1398-6261-4E0F-8C0E-3710D6CCBA46}" type="datetimeFigureOut">
              <a:rPr lang="uk-UA" smtClean="0"/>
              <a:t>22.11.2019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AC82-D63C-4CB3-A35B-BC9B8127703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1398-6261-4E0F-8C0E-3710D6CCBA46}" type="datetimeFigureOut">
              <a:rPr lang="uk-UA" smtClean="0"/>
              <a:t>22.11.2019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AC82-D63C-4CB3-A35B-BC9B8127703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1398-6261-4E0F-8C0E-3710D6CCBA46}" type="datetimeFigureOut">
              <a:rPr lang="uk-UA" smtClean="0"/>
              <a:t>22.11.2019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AC82-D63C-4CB3-A35B-BC9B8127703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1398-6261-4E0F-8C0E-3710D6CCBA46}" type="datetimeFigureOut">
              <a:rPr lang="uk-UA" smtClean="0"/>
              <a:t>22.11.2019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AC82-D63C-4CB3-A35B-BC9B81277031}" type="slidenum">
              <a:rPr lang="uk-UA" smtClean="0"/>
              <a:t>‹#›</a:t>
            </a:fld>
            <a:endParaRPr lang="uk-U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1398-6261-4E0F-8C0E-3710D6CCBA46}" type="datetimeFigureOut">
              <a:rPr lang="uk-UA" smtClean="0"/>
              <a:t>22.11.2019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AC82-D63C-4CB3-A35B-BC9B8127703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1398-6261-4E0F-8C0E-3710D6CCBA46}" type="datetimeFigureOut">
              <a:rPr lang="uk-UA" smtClean="0"/>
              <a:t>22.11.2019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AC82-D63C-4CB3-A35B-BC9B8127703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1398-6261-4E0F-8C0E-3710D6CCBA46}" type="datetimeFigureOut">
              <a:rPr lang="uk-UA" smtClean="0"/>
              <a:t>22.11.2019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AC82-D63C-4CB3-A35B-BC9B8127703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1398-6261-4E0F-8C0E-3710D6CCBA46}" type="datetimeFigureOut">
              <a:rPr lang="uk-UA" smtClean="0"/>
              <a:t>22.11.2019</a:t>
            </a:fld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AC82-D63C-4CB3-A35B-BC9B81277031}" type="slidenum">
              <a:rPr lang="uk-UA" smtClean="0"/>
              <a:t>‹#›</a:t>
            </a:fld>
            <a:endParaRPr lang="uk-UA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1398-6261-4E0F-8C0E-3710D6CCBA46}" type="datetimeFigureOut">
              <a:rPr lang="uk-UA" smtClean="0"/>
              <a:t>22.11.2019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AC82-D63C-4CB3-A35B-BC9B8127703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EF41398-6261-4E0F-8C0E-3710D6CCBA46}" type="datetimeFigureOut">
              <a:rPr lang="uk-UA" smtClean="0"/>
              <a:t>22.11.2019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482AC82-D63C-4CB3-A35B-BC9B81277031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r>
              <a:rPr lang="uk-UA" dirty="0" smtClean="0"/>
              <a:t> </a:t>
            </a:r>
            <a:r>
              <a:rPr lang="en-US" dirty="0" smtClean="0"/>
              <a:t>OSI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Olga </a:t>
            </a:r>
            <a:r>
              <a:rPr lang="en-US" b="1" i="1" dirty="0" err="1" smtClean="0">
                <a:solidFill>
                  <a:schemeClr val="bg2">
                    <a:lumMod val="50000"/>
                  </a:schemeClr>
                </a:solidFill>
              </a:rPr>
              <a:t>Rymarchuk</a:t>
            </a:r>
            <a:endParaRPr lang="uk-UA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AutoShape 2" descr="Картинки по запросу мереж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3672408" cy="234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5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</a:t>
            </a:r>
            <a:r>
              <a:rPr lang="uk-UA" b="1" dirty="0"/>
              <a:t> </a:t>
            </a:r>
            <a:r>
              <a:rPr lang="en-US" b="1" dirty="0"/>
              <a:t>OSI</a:t>
            </a:r>
            <a:br>
              <a:rPr lang="en-US" b="1" dirty="0"/>
            </a:br>
            <a:r>
              <a:rPr lang="en-US" i="1" dirty="0"/>
              <a:t>Levels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3" y="2323652"/>
            <a:ext cx="2232364" cy="3508977"/>
          </a:xfrm>
        </p:spPr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Network layer</a:t>
            </a:r>
          </a:p>
          <a:p>
            <a:r>
              <a:rPr lang="en-US" dirty="0" smtClean="0"/>
              <a:t>The </a:t>
            </a:r>
            <a:r>
              <a:rPr lang="en-US" dirty="0"/>
              <a:t>third layer of the OSI network model is intended to determine the transmission path.</a:t>
            </a:r>
          </a:p>
          <a:p>
            <a:r>
              <a:rPr lang="en-US" dirty="0" smtClean="0"/>
              <a:t>At </a:t>
            </a:r>
            <a:r>
              <a:rPr lang="en-US" dirty="0"/>
              <a:t>this level, a network device such as a router operates.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132856"/>
            <a:ext cx="5112568" cy="348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05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</a:t>
            </a:r>
            <a:r>
              <a:rPr lang="uk-UA" b="1" dirty="0"/>
              <a:t> </a:t>
            </a:r>
            <a:r>
              <a:rPr lang="en-US" b="1" dirty="0"/>
              <a:t>OSI</a:t>
            </a:r>
            <a:br>
              <a:rPr lang="en-US" b="1" dirty="0"/>
            </a:br>
            <a:r>
              <a:rPr lang="en-US" i="1" dirty="0"/>
              <a:t>Levels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3" y="2323652"/>
            <a:ext cx="2016340" cy="3508977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Data link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level</a:t>
            </a:r>
          </a:p>
          <a:p>
            <a:r>
              <a:rPr lang="en-US" dirty="0" smtClean="0"/>
              <a:t>This </a:t>
            </a:r>
            <a:r>
              <a:rPr lang="en-US" dirty="0"/>
              <a:t>layer is intended to ensure the interaction of the networks at the physical layer and to control for errors that may occur.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276872"/>
            <a:ext cx="5328591" cy="343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31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</a:t>
            </a:r>
            <a:r>
              <a:rPr lang="uk-UA" b="1" dirty="0"/>
              <a:t> </a:t>
            </a:r>
            <a:r>
              <a:rPr lang="en-US" b="1" dirty="0"/>
              <a:t>OSI</a:t>
            </a:r>
            <a:br>
              <a:rPr lang="en-US" b="1" dirty="0"/>
            </a:br>
            <a:r>
              <a:rPr lang="en-US" i="1" dirty="0"/>
              <a:t>Levels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3" y="2323652"/>
            <a:ext cx="2592404" cy="3508977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Physical level</a:t>
            </a:r>
          </a:p>
          <a:p>
            <a:r>
              <a:rPr lang="en-US" dirty="0" smtClean="0"/>
              <a:t>The </a:t>
            </a:r>
            <a:r>
              <a:rPr lang="en-US" dirty="0"/>
              <a:t>lowest level of the OSI network model is intended directly for data transmission.</a:t>
            </a:r>
          </a:p>
          <a:p>
            <a:r>
              <a:rPr lang="en-US" dirty="0" smtClean="0"/>
              <a:t>Provides </a:t>
            </a:r>
            <a:r>
              <a:rPr lang="en-US" dirty="0"/>
              <a:t>an interface between the network media and the network device.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276872"/>
            <a:ext cx="4355976" cy="29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8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b="1" dirty="0"/>
              <a:t>Model</a:t>
            </a:r>
            <a:r>
              <a:rPr lang="uk-UA" b="1" dirty="0"/>
              <a:t> </a:t>
            </a:r>
            <a:r>
              <a:rPr lang="en-US" b="1" dirty="0"/>
              <a:t>OSI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i="1" dirty="0" err="1" smtClean="0"/>
              <a:t>OSI</a:t>
            </a:r>
            <a:r>
              <a:rPr lang="en-US" i="1" dirty="0" smtClean="0"/>
              <a:t> stack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OSI stack is a set of very specific protocol specifications that form a consistent protocol stack.</a:t>
            </a:r>
          </a:p>
          <a:p>
            <a:r>
              <a:rPr lang="en-US" dirty="0"/>
              <a:t>The OSI stack, unlike other standard stacks, fully complies with the OSI interaction model, it includes specifications for all seven levels of the open systems interaction model.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97880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</a:t>
            </a:r>
            <a:r>
              <a:rPr lang="uk-UA" b="1" dirty="0"/>
              <a:t> </a:t>
            </a:r>
            <a:r>
              <a:rPr lang="en-US" b="1" dirty="0"/>
              <a:t>OSI </a:t>
            </a:r>
            <a:br>
              <a:rPr lang="en-US" b="1" dirty="0"/>
            </a:br>
            <a:r>
              <a:rPr lang="en-US" i="1" dirty="0" err="1"/>
              <a:t>OSI</a:t>
            </a:r>
            <a:r>
              <a:rPr lang="en-US" i="1" dirty="0"/>
              <a:t> stack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76872"/>
            <a:ext cx="7776863" cy="4104456"/>
          </a:xfrm>
        </p:spPr>
      </p:pic>
    </p:spTree>
    <p:extLst>
      <p:ext uri="{BB962C8B-B14F-4D97-AF65-F5344CB8AC3E}">
        <p14:creationId xmlns:p14="http://schemas.microsoft.com/office/powerpoint/2010/main" val="297077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8972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Model</a:t>
            </a:r>
            <a:r>
              <a:rPr lang="uk-UA" b="1" dirty="0"/>
              <a:t> </a:t>
            </a:r>
            <a:r>
              <a:rPr lang="en-US" b="1" dirty="0"/>
              <a:t>OSI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i="1" dirty="0" smtClean="0"/>
              <a:t>The </a:t>
            </a:r>
            <a:r>
              <a:rPr lang="en-US" i="1" dirty="0"/>
              <a:t>disadvantages of the OSI </a:t>
            </a:r>
            <a:r>
              <a:rPr lang="en-US" i="1" dirty="0" smtClean="0"/>
              <a:t>model</a:t>
            </a:r>
            <a:endParaRPr lang="uk-UA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Timelessness</a:t>
            </a:r>
          </a:p>
          <a:p>
            <a:r>
              <a:rPr lang="en-US" dirty="0" smtClean="0"/>
              <a:t>Bad technology</a:t>
            </a:r>
          </a:p>
          <a:p>
            <a:r>
              <a:rPr lang="en-US" dirty="0" smtClean="0"/>
              <a:t>Unsuccessful implementation</a:t>
            </a:r>
          </a:p>
          <a:p>
            <a:r>
              <a:rPr lang="en-US" dirty="0" smtClean="0"/>
              <a:t>Bad policy</a:t>
            </a:r>
            <a:endParaRPr lang="en-US" dirty="0"/>
          </a:p>
          <a:p>
            <a:pPr fontAlgn="t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342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276872"/>
            <a:ext cx="2736422" cy="1008112"/>
          </a:xfrm>
        </p:spPr>
        <p:txBody>
          <a:bodyPr/>
          <a:lstStyle/>
          <a:p>
            <a:r>
              <a:rPr lang="en-US" dirty="0"/>
              <a:t>Model</a:t>
            </a:r>
            <a:r>
              <a:rPr lang="uk-UA" dirty="0"/>
              <a:t> </a:t>
            </a:r>
            <a:r>
              <a:rPr lang="en-US" dirty="0"/>
              <a:t>OSI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Concept</a:t>
            </a:r>
            <a:endParaRPr lang="en-US" dirty="0"/>
          </a:p>
          <a:p>
            <a:r>
              <a:rPr lang="en-US" dirty="0" smtClean="0"/>
              <a:t>Levels</a:t>
            </a:r>
            <a:endParaRPr lang="en-US" dirty="0"/>
          </a:p>
          <a:p>
            <a:r>
              <a:rPr lang="en-US" dirty="0" smtClean="0"/>
              <a:t>OSI </a:t>
            </a:r>
            <a:r>
              <a:rPr lang="en-US" dirty="0"/>
              <a:t>stack</a:t>
            </a:r>
          </a:p>
          <a:p>
            <a:r>
              <a:rPr lang="en-US" dirty="0" smtClean="0"/>
              <a:t>The </a:t>
            </a:r>
            <a:r>
              <a:rPr lang="en-US" dirty="0"/>
              <a:t>disadvantages of the OSI model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268760"/>
            <a:ext cx="4778411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8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05273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Model</a:t>
            </a:r>
            <a:r>
              <a:rPr lang="uk-UA" b="1" dirty="0"/>
              <a:t> </a:t>
            </a:r>
            <a:r>
              <a:rPr lang="en-US" b="1" dirty="0" smtClean="0"/>
              <a:t>OSI</a:t>
            </a:r>
            <a:r>
              <a:rPr lang="uk-UA" dirty="0"/>
              <a:t/>
            </a:r>
            <a:br>
              <a:rPr lang="uk-UA" dirty="0"/>
            </a:br>
            <a:r>
              <a:rPr lang="en-US" i="1" dirty="0" smtClean="0"/>
              <a:t>Concept</a:t>
            </a:r>
            <a:endParaRPr lang="uk-UA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2420888"/>
            <a:ext cx="4680636" cy="3508977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 smtClean="0"/>
              <a:t>In </a:t>
            </a:r>
            <a:r>
              <a:rPr lang="en-US" dirty="0"/>
              <a:t>the early 80's, a number of international standardization organizations - ISO,</a:t>
            </a:r>
          </a:p>
          <a:p>
            <a:pPr marL="68580" indent="0">
              <a:buNone/>
            </a:pPr>
            <a:r>
              <a:rPr lang="en-US" dirty="0"/>
              <a:t>     ITU-T and several others have developed a model that has played a significant role in the development of networks.</a:t>
            </a:r>
          </a:p>
          <a:p>
            <a:pPr marL="68580" indent="0">
              <a:buNone/>
            </a:pPr>
            <a:r>
              <a:rPr lang="en-US" dirty="0"/>
              <a:t>        This model is called the Open System Interconnection (OSI) or OSI model.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484784"/>
            <a:ext cx="331236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7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Model</a:t>
            </a:r>
            <a:r>
              <a:rPr lang="uk-UA" b="1" dirty="0" smtClean="0"/>
              <a:t> </a:t>
            </a:r>
            <a:r>
              <a:rPr lang="en-US" b="1" dirty="0" smtClean="0"/>
              <a:t>OSI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i="1" dirty="0" smtClean="0"/>
              <a:t>Concept</a:t>
            </a:r>
            <a:endParaRPr lang="uk-UA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OSI model defines different levels of system interaction, gives them standard names, and specifies what functions each level should perform.</a:t>
            </a:r>
          </a:p>
          <a:p>
            <a:r>
              <a:rPr lang="en-US" dirty="0"/>
              <a:t>In the OSI model, the interaction tools are divided into seven levels: application, representative, session, transport, network, channel, and physical. Each layer deals with one particular aspect of network device interaction.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261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</a:t>
            </a:r>
            <a:r>
              <a:rPr lang="uk-UA" b="1" dirty="0"/>
              <a:t> </a:t>
            </a:r>
            <a:r>
              <a:rPr lang="en-US" b="1" dirty="0"/>
              <a:t>OSI</a:t>
            </a:r>
            <a:endParaRPr lang="uk-UA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60422"/>
            <a:ext cx="5904655" cy="4220906"/>
          </a:xfrm>
        </p:spPr>
      </p:pic>
    </p:spTree>
    <p:extLst>
      <p:ext uri="{BB962C8B-B14F-4D97-AF65-F5344CB8AC3E}">
        <p14:creationId xmlns:p14="http://schemas.microsoft.com/office/powerpoint/2010/main" val="385604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76470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Model</a:t>
            </a:r>
            <a:r>
              <a:rPr lang="uk-UA" b="1" dirty="0"/>
              <a:t> </a:t>
            </a:r>
            <a:r>
              <a:rPr lang="en-US" b="1" dirty="0" smtClean="0"/>
              <a:t>OSI</a:t>
            </a:r>
            <a:br>
              <a:rPr lang="en-US" b="1" dirty="0" smtClean="0"/>
            </a:br>
            <a:r>
              <a:rPr lang="en-US" i="1" dirty="0" smtClean="0"/>
              <a:t>Levels</a:t>
            </a:r>
            <a:endParaRPr lang="uk-UA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916832"/>
            <a:ext cx="7776864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Application level</a:t>
            </a:r>
          </a:p>
          <a:p>
            <a:r>
              <a:rPr lang="en-US" dirty="0"/>
              <a:t>         The top (7th) layer of the OSI network model provides network and user interaction.</a:t>
            </a:r>
          </a:p>
          <a:p>
            <a:r>
              <a:rPr lang="en-US" dirty="0"/>
              <a:t>         It is also responsible for transmitting service information, providing applications with error information, and generating requests to the view layer.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437112"/>
            <a:ext cx="4120700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3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</a:t>
            </a:r>
            <a:r>
              <a:rPr lang="uk-UA" b="1" dirty="0"/>
              <a:t> </a:t>
            </a:r>
            <a:r>
              <a:rPr lang="en-US" b="1" dirty="0"/>
              <a:t>OSI</a:t>
            </a:r>
            <a:br>
              <a:rPr lang="en-US" b="1" dirty="0"/>
            </a:br>
            <a:r>
              <a:rPr lang="en-US" i="1" dirty="0"/>
              <a:t>Levels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resentation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/>
              <a:t>           This layer is responsible for protocol conversion and data encoding / decoding.</a:t>
            </a:r>
          </a:p>
          <a:p>
            <a:r>
              <a:rPr lang="en-US" dirty="0"/>
              <a:t>           At this level, data can be compressed / unpacked or encoded, and requests can be redirected to another network resource if they cannot be processed locally.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5347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83671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Model</a:t>
            </a:r>
            <a:r>
              <a:rPr lang="uk-UA" b="1" dirty="0"/>
              <a:t> </a:t>
            </a:r>
            <a:r>
              <a:rPr lang="en-US" b="1" dirty="0"/>
              <a:t>OSI</a:t>
            </a:r>
            <a:br>
              <a:rPr lang="en-US" b="1" dirty="0"/>
            </a:br>
            <a:r>
              <a:rPr lang="en-US" i="1" dirty="0"/>
              <a:t>Levels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5" y="1916832"/>
            <a:ext cx="2736303" cy="3960440"/>
          </a:xfrm>
        </p:spPr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Session level</a:t>
            </a:r>
          </a:p>
          <a:p>
            <a:r>
              <a:rPr lang="en-US" dirty="0" smtClean="0"/>
              <a:t> </a:t>
            </a:r>
            <a:r>
              <a:rPr lang="en-US" dirty="0"/>
              <a:t>The 5th layer of the OSI network model is responsible for maintaining the session, allowing applications to interact for a long time.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268760"/>
            <a:ext cx="4716016" cy="45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</a:t>
            </a:r>
            <a:r>
              <a:rPr lang="uk-UA" b="1" dirty="0"/>
              <a:t> </a:t>
            </a:r>
            <a:r>
              <a:rPr lang="en-US" b="1" dirty="0"/>
              <a:t>OSI</a:t>
            </a:r>
            <a:br>
              <a:rPr lang="en-US" b="1" dirty="0"/>
            </a:br>
            <a:r>
              <a:rPr lang="en-US" i="1" dirty="0"/>
              <a:t>Levels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3" y="2323652"/>
            <a:ext cx="2592404" cy="3508977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Transport level</a:t>
            </a:r>
          </a:p>
          <a:p>
            <a:r>
              <a:rPr lang="en-US" dirty="0" smtClean="0"/>
              <a:t>The </a:t>
            </a:r>
            <a:r>
              <a:rPr lang="en-US" dirty="0"/>
              <a:t>fourth layer of the OSI network model is designed to deliver data without errors, losses and duplication in the order they were transmitted.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988840"/>
            <a:ext cx="4838295" cy="330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73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54</TotalTime>
  <Words>320</Words>
  <Application>Microsoft Office PowerPoint</Application>
  <PresentationFormat>Экран (4:3)</PresentationFormat>
  <Paragraphs>56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Остин</vt:lpstr>
      <vt:lpstr>Model OSI</vt:lpstr>
      <vt:lpstr>Model OSI</vt:lpstr>
      <vt:lpstr>Model OSI Concept</vt:lpstr>
      <vt:lpstr>Model OSI Concept</vt:lpstr>
      <vt:lpstr>Model OSI</vt:lpstr>
      <vt:lpstr>Model OSI Levels</vt:lpstr>
      <vt:lpstr>Model OSI Levels</vt:lpstr>
      <vt:lpstr>Model OSI Levels</vt:lpstr>
      <vt:lpstr>Model OSI Levels</vt:lpstr>
      <vt:lpstr>Model OSI Levels</vt:lpstr>
      <vt:lpstr>Model OSI Levels</vt:lpstr>
      <vt:lpstr>Model OSI Levels</vt:lpstr>
      <vt:lpstr>    Model OSI  OSI stack</vt:lpstr>
      <vt:lpstr>Model OSI  OSI stack</vt:lpstr>
      <vt:lpstr>Model OSI  The disadvantages of the OSI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OSI</dc:title>
  <dc:creator>Ольга</dc:creator>
  <cp:lastModifiedBy>Ольга</cp:lastModifiedBy>
  <cp:revision>8</cp:revision>
  <dcterms:created xsi:type="dcterms:W3CDTF">2019-11-22T11:11:49Z</dcterms:created>
  <dcterms:modified xsi:type="dcterms:W3CDTF">2019-11-22T12:06:29Z</dcterms:modified>
</cp:coreProperties>
</file>