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1" clrIdx="0">
    <p:extLst>
      <p:ext uri="{19B8F6BF-5375-455C-9EA6-DF929625EA0E}">
        <p15:presenceInfo xmlns:p15="http://schemas.microsoft.com/office/powerpoint/2012/main" userId="ed862964f50368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awei\Desktop\&#1057;&#1074;&#1077;&#1076;&#1077;&#1085;&#1085;&#1099;&#1077;%20&#1076;&#1072;&#1085;&#1085;&#1099;&#1077;%20&#1095;.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awei\Desktop\&#1057;&#1074;&#1077;&#1076;&#1077;&#1085;&#1085;&#1099;&#1077;%20&#1076;&#1072;&#1085;&#1085;&#1099;&#1077;%20&#1095;.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awei\Desktop\&#1057;&#1074;&#1077;&#1076;&#1077;&#1085;&#1085;&#1099;&#1077;%20&#1076;&#1072;&#1085;&#1085;&#1099;&#1077;%20&#1095;.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awei\Desktop\&#1057;&#1074;&#1077;&#1076;&#1077;&#1085;&#1085;&#1099;&#1077;%20&#1076;&#1072;&#1085;&#1085;&#1099;&#1077;%20&#1095;.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awei\Desktop\&#1057;&#1074;&#1077;&#1076;&#1077;&#1085;&#1085;&#1099;&#1077;%20&#1076;&#1072;&#1085;&#1085;&#1099;&#1077;%20&#1095;.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awei\Desktop\&#1057;&#1074;&#1077;&#1076;&#1077;&#1085;&#1085;&#1099;&#1077;%20&#1076;&#1072;&#1085;&#1085;&#1099;&#1077;%20&#1095;.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awei\Desktop\&#1057;&#1074;&#1077;&#1076;&#1077;&#1085;&#1085;&#1099;&#1077;%20&#1076;&#1072;&#1085;&#1085;&#1099;&#1077;%20&#1095;.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awei\Desktop\&#1057;&#1074;&#1077;&#1076;&#1077;&#1085;&#1085;&#1099;&#1077;%20&#1076;&#1072;&#1085;&#1085;&#1099;&#1077;%20&#1095;.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awei\Desktop\&#1057;&#1074;&#1077;&#1076;&#1077;&#1085;&#1085;&#1099;&#1077;%20&#1076;&#1072;&#1085;&#1085;&#1099;&#1077;%20&#1095;.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awei\Desktop\&#1057;&#1074;&#1077;&#1076;&#1077;&#1085;&#1085;&#1099;&#1077;%20&#1076;&#1072;&#1085;&#1085;&#1099;&#1077;%20&#1095;.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awei\Desktop\&#1057;&#1074;&#1077;&#1076;&#1077;&#1085;&#1085;&#1099;&#1077;%20&#1076;&#1072;&#1085;&#1085;&#1099;&#1077;%20&#1095;.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[Сведенные данные ч.1.xlsx]Подписчики!Сводная таблица14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 dirty="0"/>
              <a:t>1. Количество подписок каждый месяц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Подписчики!$J$3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FED9-44CC-A681-0EC5EB4508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Подписчики!$I$4:$I$11</c:f>
              <c:strCache>
                <c:ptCount val="7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  <c:pt idx="6">
                  <c:v>сен</c:v>
                </c:pt>
              </c:strCache>
            </c:strRef>
          </c:cat>
          <c:val>
            <c:numRef>
              <c:f>Подписчики!$J$4:$J$11</c:f>
              <c:numCache>
                <c:formatCode>General</c:formatCode>
                <c:ptCount val="7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9-44CC-A681-0EC5EB450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6097448"/>
        <c:axId val="876101056"/>
        <c:axId val="0"/>
      </c:bar3DChart>
      <c:catAx>
        <c:axId val="87609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6101056"/>
        <c:crosses val="autoZero"/>
        <c:auto val="1"/>
        <c:lblAlgn val="ctr"/>
        <c:lblOffset val="100"/>
        <c:noMultiLvlLbl val="0"/>
      </c:catAx>
      <c:valAx>
        <c:axId val="87610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6097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[Сведенные данные ч.1.xlsx]Просмотры будни-выходные!Сводная таблица1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'Просмотры будни-выходные'!$B$3</c:f>
              <c:strCache>
                <c:ptCount val="1"/>
                <c:pt idx="0">
                  <c:v>Выходные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'Просмотры будни-выходные'!$A$4:$A$28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'Просмотры будни-выходные'!$B$4:$B$28</c:f>
              <c:numCache>
                <c:formatCode>General</c:formatCode>
                <c:ptCount val="24"/>
                <c:pt idx="0">
                  <c:v>2183</c:v>
                </c:pt>
                <c:pt idx="1">
                  <c:v>1441</c:v>
                </c:pt>
                <c:pt idx="2">
                  <c:v>886</c:v>
                </c:pt>
                <c:pt idx="3">
                  <c:v>650</c:v>
                </c:pt>
                <c:pt idx="4">
                  <c:v>541</c:v>
                </c:pt>
                <c:pt idx="5">
                  <c:v>587</c:v>
                </c:pt>
                <c:pt idx="6">
                  <c:v>607</c:v>
                </c:pt>
                <c:pt idx="7">
                  <c:v>611</c:v>
                </c:pt>
                <c:pt idx="8">
                  <c:v>639</c:v>
                </c:pt>
                <c:pt idx="9">
                  <c:v>720</c:v>
                </c:pt>
                <c:pt idx="10">
                  <c:v>759</c:v>
                </c:pt>
                <c:pt idx="11">
                  <c:v>830</c:v>
                </c:pt>
                <c:pt idx="12">
                  <c:v>1162</c:v>
                </c:pt>
                <c:pt idx="13">
                  <c:v>1526</c:v>
                </c:pt>
                <c:pt idx="14">
                  <c:v>2245</c:v>
                </c:pt>
                <c:pt idx="15">
                  <c:v>2879</c:v>
                </c:pt>
                <c:pt idx="16">
                  <c:v>3505</c:v>
                </c:pt>
                <c:pt idx="17">
                  <c:v>4166</c:v>
                </c:pt>
                <c:pt idx="18">
                  <c:v>4699</c:v>
                </c:pt>
                <c:pt idx="19">
                  <c:v>4608</c:v>
                </c:pt>
                <c:pt idx="20">
                  <c:v>4566</c:v>
                </c:pt>
                <c:pt idx="21">
                  <c:v>4287</c:v>
                </c:pt>
                <c:pt idx="22">
                  <c:v>3744</c:v>
                </c:pt>
                <c:pt idx="23">
                  <c:v>2843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F-4B3E-9E5E-956E6C4D7906}"/>
            </c:ext>
          </c:extLst>
        </c:ser>
        <c:ser>
          <c:idx val="1"/>
          <c:order val="1"/>
          <c:tx>
            <c:strRef>
              <c:f>'Просмотры будни-выходные'!$C$3</c:f>
              <c:strCache>
                <c:ptCount val="1"/>
                <c:pt idx="0">
                  <c:v>Будние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'Просмотры будни-выходные'!$A$4:$A$28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'Просмотры будни-выходные'!$C$4:$C$28</c:f>
              <c:numCache>
                <c:formatCode>General</c:formatCode>
                <c:ptCount val="24"/>
                <c:pt idx="0">
                  <c:v>3889</c:v>
                </c:pt>
                <c:pt idx="1">
                  <c:v>2431</c:v>
                </c:pt>
                <c:pt idx="2">
                  <c:v>1481</c:v>
                </c:pt>
                <c:pt idx="3">
                  <c:v>959</c:v>
                </c:pt>
                <c:pt idx="4">
                  <c:v>803</c:v>
                </c:pt>
                <c:pt idx="5">
                  <c:v>808</c:v>
                </c:pt>
                <c:pt idx="6">
                  <c:v>800</c:v>
                </c:pt>
                <c:pt idx="7">
                  <c:v>782</c:v>
                </c:pt>
                <c:pt idx="8">
                  <c:v>837</c:v>
                </c:pt>
                <c:pt idx="9">
                  <c:v>879</c:v>
                </c:pt>
                <c:pt idx="10">
                  <c:v>984</c:v>
                </c:pt>
                <c:pt idx="11">
                  <c:v>1183</c:v>
                </c:pt>
                <c:pt idx="12">
                  <c:v>1794</c:v>
                </c:pt>
                <c:pt idx="13">
                  <c:v>2686</c:v>
                </c:pt>
                <c:pt idx="14">
                  <c:v>3840</c:v>
                </c:pt>
                <c:pt idx="15">
                  <c:v>5071</c:v>
                </c:pt>
                <c:pt idx="16">
                  <c:v>6891</c:v>
                </c:pt>
                <c:pt idx="17">
                  <c:v>8096</c:v>
                </c:pt>
                <c:pt idx="18">
                  <c:v>8961</c:v>
                </c:pt>
                <c:pt idx="19">
                  <c:v>8692</c:v>
                </c:pt>
                <c:pt idx="20">
                  <c:v>8773</c:v>
                </c:pt>
                <c:pt idx="21">
                  <c:v>7846</c:v>
                </c:pt>
                <c:pt idx="22">
                  <c:v>6526</c:v>
                </c:pt>
                <c:pt idx="23">
                  <c:v>4872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EF-4B3E-9E5E-956E6C4D79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937728"/>
        <c:axId val="700947896"/>
      </c:areaChart>
      <c:catAx>
        <c:axId val="700937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0947896"/>
        <c:crosses val="autoZero"/>
        <c:auto val="1"/>
        <c:lblAlgn val="ctr"/>
        <c:lblOffset val="100"/>
        <c:noMultiLvlLbl val="0"/>
      </c:catAx>
      <c:valAx>
        <c:axId val="700947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0937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Выручка и расходы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'C:\Users\huawei\Downloads\[Групповая.xlsx]Финансы'!$E$1</c:f>
              <c:strCache>
                <c:ptCount val="1"/>
                <c:pt idx="0">
                  <c:v>Выручка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[1]Финансы!$A$2:$A$7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[1]Финансы!$E$2:$E$7</c:f>
              <c:numCache>
                <c:formatCode>General</c:formatCode>
                <c:ptCount val="6"/>
                <c:pt idx="0">
                  <c:v>58946.264999999999</c:v>
                </c:pt>
                <c:pt idx="1">
                  <c:v>1608279.12</c:v>
                </c:pt>
                <c:pt idx="2">
                  <c:v>2861480.9511875985</c:v>
                </c:pt>
                <c:pt idx="3">
                  <c:v>3291759.765476191</c:v>
                </c:pt>
                <c:pt idx="4">
                  <c:v>3205517.1930161933</c:v>
                </c:pt>
                <c:pt idx="5">
                  <c:v>2567531.4873516602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2-42FA-A77D-1E6F8C4E9455}"/>
            </c:ext>
          </c:extLst>
        </c:ser>
        <c:ser>
          <c:idx val="1"/>
          <c:order val="1"/>
          <c:tx>
            <c:strRef>
              <c:f>'C:\Users\huawei\Downloads\[Групповая.xlsx]Финансы'!$F$1</c:f>
              <c:strCache>
                <c:ptCount val="1"/>
                <c:pt idx="0">
                  <c:v>Затраты на маркетинг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[1]Финансы!$A$2:$A$7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[1]Финансы!$F$2:$F$7</c:f>
              <c:numCache>
                <c:formatCode>General</c:formatCode>
                <c:ptCount val="6"/>
                <c:pt idx="0">
                  <c:v>205731</c:v>
                </c:pt>
                <c:pt idx="1">
                  <c:v>10219571.900826447</c:v>
                </c:pt>
                <c:pt idx="2">
                  <c:v>8554785.1239669416</c:v>
                </c:pt>
                <c:pt idx="3">
                  <c:v>8365576.8595041325</c:v>
                </c:pt>
                <c:pt idx="4">
                  <c:v>5982209.9173553716</c:v>
                </c:pt>
                <c:pt idx="5">
                  <c:v>1094171.9008264462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E2-42FA-A77D-1E6F8C4E9455}"/>
            </c:ext>
          </c:extLst>
        </c:ser>
        <c:ser>
          <c:idx val="2"/>
          <c:order val="2"/>
          <c:tx>
            <c:strRef>
              <c:f>'C:\Users\huawei\Downloads\[Групповая.xlsx]Финансы'!$G$1</c:f>
              <c:strCache>
                <c:ptCount val="1"/>
                <c:pt idx="0">
                  <c:v>Постоянные расходы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[1]Финансы!$A$2:$A$7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[1]Финансы!$G$2:$G$7</c:f>
              <c:numCache>
                <c:formatCode>General</c:formatCode>
                <c:ptCount val="6"/>
                <c:pt idx="0">
                  <c:v>1200000</c:v>
                </c:pt>
                <c:pt idx="1">
                  <c:v>1200000</c:v>
                </c:pt>
                <c:pt idx="2">
                  <c:v>1300000</c:v>
                </c:pt>
                <c:pt idx="3">
                  <c:v>1300000</c:v>
                </c:pt>
                <c:pt idx="4">
                  <c:v>1300000</c:v>
                </c:pt>
                <c:pt idx="5">
                  <c:v>1300000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E2-42FA-A77D-1E6F8C4E9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4441280"/>
        <c:axId val="984443440"/>
      </c:barChart>
      <c:catAx>
        <c:axId val="98444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4443440"/>
        <c:crosses val="autoZero"/>
        <c:auto val="1"/>
        <c:lblAlgn val="ctr"/>
        <c:lblOffset val="100"/>
        <c:noMultiLvlLbl val="0"/>
      </c:catAx>
      <c:valAx>
        <c:axId val="98444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444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[Сведенные данные ч.1.xlsx]Просмотры по месяцам!Сводная таблица22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 dirty="0"/>
              <a:t>2. Количество</a:t>
            </a:r>
            <a:r>
              <a:rPr lang="ru-RU" b="1" baseline="0" dirty="0"/>
              <a:t> просмотров каждый месяц</a:t>
            </a:r>
            <a:endParaRPr lang="ru-RU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402849355922641"/>
          <c:y val="0.15859887005649717"/>
          <c:w val="0.77568596631755005"/>
          <c:h val="0.7275106543885404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'Просмотры по месяцам'!$B$3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EE0-410A-BB16-FB628EF8495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8EE0-410A-BB16-FB628EF849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'Просмотры по месяцам'!$A$4:$A$10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'Просмотры по месяцам'!$B$4:$B$10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0-410A-BB16-FB628EF84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69159440"/>
        <c:axId val="969156488"/>
        <c:axId val="0"/>
      </c:bar3DChart>
      <c:catAx>
        <c:axId val="96915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69156488"/>
        <c:crosses val="autoZero"/>
        <c:auto val="1"/>
        <c:lblAlgn val="ctr"/>
        <c:lblOffset val="100"/>
        <c:noMultiLvlLbl val="0"/>
      </c:catAx>
      <c:valAx>
        <c:axId val="969156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6915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 smtClean="0"/>
              <a:t> </a:t>
            </a:r>
            <a:r>
              <a:rPr lang="ru-RU" sz="1400" dirty="0"/>
              <a:t>3. Число уникальных пользователей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v>Итог</c:v>
          </c:tx>
          <c:spPr>
            <a:solidFill>
              <a:srgbClr val="99CB38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80E7-4B1B-AEB9-395AFA617B9E}"/>
              </c:ext>
            </c:extLst>
          </c:dPt>
          <c:dPt>
            <c:idx val="1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80E7-4B1B-AEB9-395AFA617B9E}"/>
              </c:ext>
            </c:extLst>
          </c:dPt>
          <c:dPt>
            <c:idx val="2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80E7-4B1B-AEB9-395AFA617B9E}"/>
              </c:ext>
            </c:extLst>
          </c:dPt>
          <c:dPt>
            <c:idx val="3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80E7-4B1B-AEB9-395AFA617B9E}"/>
              </c:ext>
            </c:extLst>
          </c:dPt>
          <c:dPt>
            <c:idx val="4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80E7-4B1B-AEB9-395AFA617B9E}"/>
              </c:ext>
            </c:extLst>
          </c:dPt>
          <c:dPt>
            <c:idx val="5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B-80E7-4B1B-AEB9-395AFA617B9E}"/>
              </c:ext>
            </c:extLst>
          </c:dPt>
          <c:dPt>
            <c:idx val="6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D-80E7-4B1B-AEB9-395AFA617B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Просмотры!$L$2:$L$8</c:f>
              <c:strCache>
                <c:ptCount val="7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  <c:pt idx="6">
                  <c:v>Общий итог</c:v>
                </c:pt>
              </c:strCache>
            </c:strRef>
          </c:cat>
          <c:val>
            <c:numRef>
              <c:f>Просмотры!$M$2:$M$8</c:f>
              <c:numCache>
                <c:formatCode>_-* #\ ##0_-;\-* #\ ##0_-;_-* "-"??_-;_-@</c:formatCode>
                <c:ptCount val="7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  <c:pt idx="6">
                  <c:v>14482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E-80E7-4B1B-AEB9-395AFA617B9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9655330"/>
        <c:axId val="1050601263"/>
      </c:barChart>
      <c:catAx>
        <c:axId val="44965533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50601263"/>
        <c:crosses val="autoZero"/>
        <c:auto val="1"/>
        <c:lblAlgn val="ctr"/>
        <c:lblOffset val="100"/>
        <c:noMultiLvlLbl val="1"/>
      </c:catAx>
      <c:valAx>
        <c:axId val="105060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-* #\ ##0_-;\-* #\ ##0_-;_-* &quot;-&quot;??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965533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ru-RU" sz="1400" b="1" dirty="0">
                <a:solidFill>
                  <a:schemeClr val="tx1"/>
                </a:solidFill>
                <a:latin typeface="+mn-lt"/>
              </a:rPr>
              <a:t>Динамика первых просмотров для пользователя</a:t>
            </a:r>
          </a:p>
        </c:rich>
      </c:tx>
      <c:layout>
        <c:manualLayout>
          <c:xMode val="edge"/>
          <c:yMode val="edge"/>
          <c:x val="0.11824561403508774"/>
          <c:y val="3.9653035935563817E-2"/>
        </c:manualLayout>
      </c:layout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'п.п.5,6 Андрей'!$J$6</c:f>
              <c:strCache>
                <c:ptCount val="1"/>
                <c:pt idx="0">
                  <c:v>Количество по полю Юзер</c:v>
                </c:pt>
              </c:strCache>
            </c:strRef>
          </c:tx>
          <c:spPr>
            <a:solidFill>
              <a:srgbClr val="99CB38"/>
            </a:solidFill>
            <a:ln cmpd="sng">
              <a:solidFill>
                <a:srgbClr val="000000"/>
              </a:solidFill>
            </a:ln>
          </c:spPr>
          <c:invertIfNegative val="1"/>
          <c:dPt>
            <c:idx val="2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0-707E-4376-A327-2D95AD11CC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'п.п.5,6 Андрей'!$I$7:$I$12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'п.п.5,6 Андрей'!$J$7:$J$12</c:f>
              <c:numCache>
                <c:formatCode>General</c:formatCode>
                <c:ptCount val="6"/>
                <c:pt idx="0">
                  <c:v>165</c:v>
                </c:pt>
                <c:pt idx="1">
                  <c:v>4906</c:v>
                </c:pt>
                <c:pt idx="2">
                  <c:v>4322</c:v>
                </c:pt>
                <c:pt idx="3">
                  <c:v>3088</c:v>
                </c:pt>
                <c:pt idx="4">
                  <c:v>1756</c:v>
                </c:pt>
                <c:pt idx="5">
                  <c:v>246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707E-4376-A327-2D95AD11C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6556611"/>
        <c:axId val="338675016"/>
      </c:barChart>
      <c:catAx>
        <c:axId val="46655661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ru-RU" b="0" dirty="0">
                    <a:solidFill>
                      <a:srgbClr val="000000"/>
                    </a:solidFill>
                    <a:latin typeface="+mn-lt"/>
                  </a:rPr>
                  <a:t>Названия строк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ru-RU"/>
          </a:p>
        </c:txPr>
        <c:crossAx val="338675016"/>
        <c:crosses val="autoZero"/>
        <c:auto val="1"/>
        <c:lblAlgn val="ctr"/>
        <c:lblOffset val="100"/>
        <c:noMultiLvlLbl val="1"/>
      </c:catAx>
      <c:valAx>
        <c:axId val="338675016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ru-RU" b="0" dirty="0">
                    <a:solidFill>
                      <a:srgbClr val="000000"/>
                    </a:solidFill>
                    <a:latin typeface="+mn-lt"/>
                  </a:rPr>
                  <a:t>Количество по полю Юзер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ru-RU"/>
          </a:p>
        </c:txPr>
        <c:crossAx val="466556611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ru-RU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 dirty="0"/>
              <a:t>Топ-10</a:t>
            </a:r>
            <a:r>
              <a:rPr lang="ru-RU" b="1" baseline="0" dirty="0"/>
              <a:t> фильмов</a:t>
            </a:r>
            <a:endParaRPr lang="ru-RU" b="1" dirty="0"/>
          </a:p>
        </c:rich>
      </c:tx>
      <c:layout>
        <c:manualLayout>
          <c:xMode val="edge"/>
          <c:yMode val="edge"/>
          <c:x val="0.36098039215686273"/>
          <c:y val="3.65726212749561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'C:\Users\huawei\Desktop\[Групповой проект часть 2.xlsx]Просмотры'!$O$1</c:f>
              <c:strCache>
                <c:ptCount val="1"/>
                <c:pt idx="0">
                  <c:v>Просмотры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[2]Просмотры!$N$2:$N$11</c:f>
              <c:numCache>
                <c:formatCode>General</c:formatCode>
                <c:ptCount val="1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</c:numCache>
            </c:numRef>
          </c:cat>
          <c:val>
            <c:numRef>
              <c:f>[2]Просмотры!$O$2:$O$11</c:f>
              <c:numCache>
                <c:formatCode>General</c:formatCode>
                <c:ptCount val="1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2-47CF-80CD-66CCBA298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8351"/>
        <c:axId val="18051736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[2]Просмотры!$N$2:$N$11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[2]Просмотры!$N$2:$N$11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AF2-47CF-80CD-66CCBA2989F3}"/>
                  </c:ext>
                </c:extLst>
              </c15:ser>
            </c15:filteredBarSeries>
          </c:ext>
        </c:extLst>
      </c:barChart>
      <c:catAx>
        <c:axId val="180518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517367"/>
        <c:crosses val="autoZero"/>
        <c:auto val="1"/>
        <c:lblAlgn val="ctr"/>
        <c:lblOffset val="100"/>
        <c:noMultiLvlLbl val="0"/>
      </c:catAx>
      <c:valAx>
        <c:axId val="180517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518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 dirty="0"/>
              <a:t>Распределение</a:t>
            </a:r>
            <a:r>
              <a:rPr lang="ru-RU" b="1" baseline="0" dirty="0"/>
              <a:t> подписчиков по часовым поясам</a:t>
            </a:r>
            <a:endParaRPr lang="ru-RU" b="1" dirty="0"/>
          </a:p>
        </c:rich>
      </c:tx>
      <c:layout>
        <c:manualLayout>
          <c:xMode val="edge"/>
          <c:yMode val="edge"/>
          <c:x val="0.1971804490103973"/>
          <c:y val="0.108912241483122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Итог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5"/>
              <c:layout/>
              <c:tx>
                <c:rich>
                  <a:bodyPr/>
                  <a:lstStyle/>
                  <a:p>
                    <a:fld id="{53E783B5-CD9A-43D7-926A-A4082001C19A}" type="VALUE">
                      <a:rPr lang="en-US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6A6-48FE-B092-29F10202ABE2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2"/>
              <c:pt idx="0">
                <c:v>UTC+0</c:v>
              </c:pt>
              <c:pt idx="1">
                <c:v>UTC+1</c:v>
              </c:pt>
              <c:pt idx="2">
                <c:v>UTC+10</c:v>
              </c:pt>
              <c:pt idx="3">
                <c:v>UTC+11</c:v>
              </c:pt>
              <c:pt idx="4">
                <c:v>UTC+12</c:v>
              </c:pt>
              <c:pt idx="5">
                <c:v>UTC+2</c:v>
              </c:pt>
              <c:pt idx="6">
                <c:v>UTC+3</c:v>
              </c:pt>
              <c:pt idx="7">
                <c:v>UTC+4</c:v>
              </c:pt>
              <c:pt idx="8">
                <c:v>UTC+5</c:v>
              </c:pt>
              <c:pt idx="9">
                <c:v>UTC+6</c:v>
              </c:pt>
              <c:pt idx="10">
                <c:v>UTC+7</c:v>
              </c:pt>
              <c:pt idx="11">
                <c:v>UTC+8</c:v>
              </c:pt>
              <c:pt idx="12">
                <c:v>UTC+9</c:v>
              </c:pt>
              <c:pt idx="13">
                <c:v>UTC-1</c:v>
              </c:pt>
              <c:pt idx="14">
                <c:v>UTC-2</c:v>
              </c:pt>
              <c:pt idx="15">
                <c:v>UTC-3</c:v>
              </c:pt>
              <c:pt idx="16">
                <c:v>UTC-4</c:v>
              </c:pt>
              <c:pt idx="17">
                <c:v>UTC-5</c:v>
              </c:pt>
              <c:pt idx="18">
                <c:v>UTC-6</c:v>
              </c:pt>
              <c:pt idx="19">
                <c:v>UTC-7</c:v>
              </c:pt>
              <c:pt idx="20">
                <c:v>UTC-8</c:v>
              </c:pt>
              <c:pt idx="21">
                <c:v>UTC-9</c:v>
              </c:pt>
            </c:strLit>
          </c:cat>
          <c:val>
            <c:numLit>
              <c:formatCode>General</c:formatCode>
              <c:ptCount val="22"/>
              <c:pt idx="0">
                <c:v>0.15892740353172008</c:v>
              </c:pt>
              <c:pt idx="1">
                <c:v>0.29601046435578809</c:v>
              </c:pt>
              <c:pt idx="2">
                <c:v>2.3544800523217788E-3</c:v>
              </c:pt>
              <c:pt idx="3">
                <c:v>3.5971223021582736E-3</c:v>
              </c:pt>
              <c:pt idx="4">
                <c:v>4.4473512099411378E-3</c:v>
              </c:pt>
              <c:pt idx="5">
                <c:v>0.21020274689339438</c:v>
              </c:pt>
              <c:pt idx="6">
                <c:v>0.14153041203400915</c:v>
              </c:pt>
              <c:pt idx="7">
                <c:v>3.1589274035317201E-2</c:v>
              </c:pt>
              <c:pt idx="8">
                <c:v>2.2367560497056901E-2</c:v>
              </c:pt>
              <c:pt idx="9">
                <c:v>1.9816873773708304E-2</c:v>
              </c:pt>
              <c:pt idx="10">
                <c:v>2.3217789404839765E-2</c:v>
              </c:pt>
              <c:pt idx="11">
                <c:v>6.4748201438848919E-3</c:v>
              </c:pt>
              <c:pt idx="12">
                <c:v>9.0909090909090905E-3</c:v>
              </c:pt>
              <c:pt idx="13">
                <c:v>1.8966644865925442E-3</c:v>
              </c:pt>
              <c:pt idx="14">
                <c:v>9.8103335513407457E-4</c:v>
              </c:pt>
              <c:pt idx="15">
                <c:v>9.61412688031393E-3</c:v>
              </c:pt>
              <c:pt idx="16">
                <c:v>2.0013080444735119E-2</c:v>
              </c:pt>
              <c:pt idx="17">
                <c:v>1.196860693263571E-2</c:v>
              </c:pt>
              <c:pt idx="18">
                <c:v>8.0444735120994114E-3</c:v>
              </c:pt>
              <c:pt idx="19">
                <c:v>7.1288423806409422E-3</c:v>
              </c:pt>
              <c:pt idx="20">
                <c:v>9.7449313276651399E-3</c:v>
              </c:pt>
              <c:pt idx="21">
                <c:v>9.8103335513407457E-4</c:v>
              </c:pt>
            </c:numLit>
          </c:val>
          <c:extLst>
            <c:ext xmlns:c16="http://schemas.microsoft.com/office/drawing/2014/chart" uri="{C3380CC4-5D6E-409C-BE32-E72D297353CC}">
              <c16:uniqueId val="{00000001-46A6-48FE-B092-29F10202A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57064824"/>
        <c:axId val="757067120"/>
        <c:axId val="0"/>
      </c:bar3DChart>
      <c:catAx>
        <c:axId val="757064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7067120"/>
        <c:crosses val="autoZero"/>
        <c:auto val="1"/>
        <c:lblAlgn val="ctr"/>
        <c:lblOffset val="100"/>
        <c:noMultiLvlLbl val="0"/>
      </c:catAx>
      <c:valAx>
        <c:axId val="75706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7064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 dirty="0"/>
              <a:t>Интенсивность просмотров и количество пользователей</a:t>
            </a:r>
          </a:p>
          <a:p>
            <a:pPr>
              <a:defRPr/>
            </a:pP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Финансы!$G$1</c:f>
              <c:strCache>
                <c:ptCount val="1"/>
                <c:pt idx="0">
                  <c:v>Количество пользователей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Финансы!$G$2:$G$7</c:f>
              <c:numCache>
                <c:formatCode>_-* #\ ##0_-;\-* #\ ##0_-;_-* "-"??_-;_-@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58-4986-A2C7-9DFA2E0B6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37416688"/>
        <c:axId val="1037416032"/>
      </c:barChart>
      <c:lineChart>
        <c:grouping val="standard"/>
        <c:varyColors val="0"/>
        <c:ser>
          <c:idx val="1"/>
          <c:order val="1"/>
          <c:tx>
            <c:strRef>
              <c:f>Финансы!$H$1</c:f>
              <c:strCache>
                <c:ptCount val="1"/>
                <c:pt idx="0">
                  <c:v>Интенсивность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Финансы!$H$2:$H$7</c:f>
              <c:numCache>
                <c:formatCode>0.00</c:formatCode>
                <c:ptCount val="6"/>
                <c:pt idx="0">
                  <c:v>1.0060975609756098</c:v>
                </c:pt>
                <c:pt idx="1">
                  <c:v>2.2633241215949469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58-4986-A2C7-9DFA2E0B6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5277032"/>
        <c:axId val="845277360"/>
      </c:lineChart>
      <c:catAx>
        <c:axId val="1037416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37416032"/>
        <c:crosses val="autoZero"/>
        <c:auto val="1"/>
        <c:lblAlgn val="ctr"/>
        <c:lblOffset val="100"/>
        <c:noMultiLvlLbl val="0"/>
      </c:catAx>
      <c:valAx>
        <c:axId val="103741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_-;\-* #\ ##0_-;_-* &quot;-&quot;??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37416688"/>
        <c:crossesAt val="1"/>
        <c:crossBetween val="between"/>
      </c:valAx>
      <c:valAx>
        <c:axId val="845277360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5277032"/>
        <c:crosses val="max"/>
        <c:crossBetween val="between"/>
      </c:valAx>
      <c:catAx>
        <c:axId val="845277032"/>
        <c:scaling>
          <c:orientation val="minMax"/>
        </c:scaling>
        <c:delete val="1"/>
        <c:axPos val="b"/>
        <c:majorTickMark val="out"/>
        <c:minorTickMark val="none"/>
        <c:tickLblPos val="nextTo"/>
        <c:crossAx val="845277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Финансы!$B$17</c:f>
              <c:strCache>
                <c:ptCount val="1"/>
                <c:pt idx="0">
                  <c:v>Retention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Финансы!$A$18:$A$23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Финансы!$B$18:$B$23</c:f>
              <c:numCache>
                <c:formatCode>0.00%</c:formatCode>
                <c:ptCount val="6"/>
                <c:pt idx="1">
                  <c:v>0.8308457711442786</c:v>
                </c:pt>
                <c:pt idx="2">
                  <c:v>0.86862718643700376</c:v>
                </c:pt>
                <c:pt idx="3">
                  <c:v>0.7861606758690689</c:v>
                </c:pt>
                <c:pt idx="4">
                  <c:v>0.78298123172559619</c:v>
                </c:pt>
                <c:pt idx="5">
                  <c:v>0.76553484646670578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8-4EF3-B3F2-B1F13E62E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46355400"/>
        <c:axId val="646360976"/>
        <c:axId val="0"/>
      </c:bar3DChart>
      <c:catAx>
        <c:axId val="64635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6360976"/>
        <c:crosses val="autoZero"/>
        <c:auto val="1"/>
        <c:lblAlgn val="ctr"/>
        <c:lblOffset val="100"/>
        <c:noMultiLvlLbl val="0"/>
      </c:catAx>
      <c:valAx>
        <c:axId val="64636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6355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Активность пользователей в</a:t>
            </a:r>
            <a:r>
              <a:rPr lang="ru-RU" baseline="0" dirty="0"/>
              <a:t> течение суток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Итог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</c:strLit>
          </c:cat>
          <c:val>
            <c:numLit>
              <c:formatCode>General</c:formatCode>
              <c:ptCount val="24"/>
              <c:pt idx="0">
                <c:v>3752</c:v>
              </c:pt>
              <c:pt idx="1">
                <c:v>2892</c:v>
              </c:pt>
              <c:pt idx="2">
                <c:v>2380</c:v>
              </c:pt>
              <c:pt idx="3">
                <c:v>2011</c:v>
              </c:pt>
              <c:pt idx="4">
                <c:v>1961</c:v>
              </c:pt>
              <c:pt idx="5">
                <c:v>1981</c:v>
              </c:pt>
              <c:pt idx="6">
                <c:v>1908</c:v>
              </c:pt>
              <c:pt idx="7">
                <c:v>2149</c:v>
              </c:pt>
              <c:pt idx="8">
                <c:v>2354</c:v>
              </c:pt>
              <c:pt idx="9">
                <c:v>2766</c:v>
              </c:pt>
              <c:pt idx="10">
                <c:v>3364</c:v>
              </c:pt>
              <c:pt idx="11">
                <c:v>4377</c:v>
              </c:pt>
              <c:pt idx="12">
                <c:v>5703</c:v>
              </c:pt>
              <c:pt idx="13">
                <c:v>7298</c:v>
              </c:pt>
              <c:pt idx="14">
                <c:v>8925</c:v>
              </c:pt>
              <c:pt idx="15">
                <c:v>10499</c:v>
              </c:pt>
              <c:pt idx="16">
                <c:v>11328</c:v>
              </c:pt>
              <c:pt idx="17">
                <c:v>12001</c:v>
              </c:pt>
              <c:pt idx="18">
                <c:v>11656</c:v>
              </c:pt>
              <c:pt idx="19">
                <c:v>10912</c:v>
              </c:pt>
              <c:pt idx="20">
                <c:v>9864</c:v>
              </c:pt>
              <c:pt idx="21">
                <c:v>8382</c:v>
              </c:pt>
              <c:pt idx="22">
                <c:v>6816</c:v>
              </c:pt>
              <c:pt idx="23">
                <c:v>5289</c:v>
              </c:pt>
            </c:numLit>
          </c:val>
          <c:extLst>
            <c:ext xmlns:c16="http://schemas.microsoft.com/office/drawing/2014/chart" uri="{C3380CC4-5D6E-409C-BE32-E72D297353CC}">
              <c16:uniqueId val="{00000000-0E98-4FE4-B92F-1BB9A90EC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8043568"/>
        <c:axId val="728045208"/>
      </c:barChart>
      <c:catAx>
        <c:axId val="72804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8045208"/>
        <c:crosses val="autoZero"/>
        <c:auto val="1"/>
        <c:lblAlgn val="ctr"/>
        <c:lblOffset val="100"/>
        <c:noMultiLvlLbl val="0"/>
      </c:catAx>
      <c:valAx>
        <c:axId val="728045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804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6E1D8-6C12-4905-A3C6-64534BC1B04B}" type="datetimeFigureOut">
              <a:rPr lang="ru-RU" smtClean="0"/>
              <a:t>18.04.2023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EEC5E-69D0-4AA3-9115-87716AEDAA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9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EEC5E-69D0-4AA3-9115-87716AEDAA2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29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7000-8E9D-4C80-A606-15749DCCD09B}" type="datetimeFigureOut">
              <a:rPr lang="ru-RU" smtClean="0"/>
              <a:t>18.04.2023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FA1-55C5-4DDB-AE3D-35DFBD8F6E8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5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7000-8E9D-4C80-A606-15749DCCD09B}" type="datetimeFigureOut">
              <a:rPr lang="ru-RU" smtClean="0"/>
              <a:t>18.04.2023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FA1-55C5-4DDB-AE3D-35DFBD8F6E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2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7000-8E9D-4C80-A606-15749DCCD09B}" type="datetimeFigureOut">
              <a:rPr lang="ru-RU" smtClean="0"/>
              <a:t>18.04.2023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FA1-55C5-4DDB-AE3D-35DFBD8F6E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16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7000-8E9D-4C80-A606-15749DCCD09B}" type="datetimeFigureOut">
              <a:rPr lang="ru-RU" smtClean="0"/>
              <a:t>18.04.2023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FA1-55C5-4DDB-AE3D-35DFBD8F6E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30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7000-8E9D-4C80-A606-15749DCCD09B}" type="datetimeFigureOut">
              <a:rPr lang="ru-RU" smtClean="0"/>
              <a:t>18.04.2023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FA1-55C5-4DDB-AE3D-35DFBD8F6E8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2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7000-8E9D-4C80-A606-15749DCCD09B}" type="datetimeFigureOut">
              <a:rPr lang="ru-RU" smtClean="0"/>
              <a:t>18.04.2023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FA1-55C5-4DDB-AE3D-35DFBD8F6E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84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7000-8E9D-4C80-A606-15749DCCD09B}" type="datetimeFigureOut">
              <a:rPr lang="ru-RU" smtClean="0"/>
              <a:t>18.04.2023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FA1-55C5-4DDB-AE3D-35DFBD8F6E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24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7000-8E9D-4C80-A606-15749DCCD09B}" type="datetimeFigureOut">
              <a:rPr lang="ru-RU" smtClean="0"/>
              <a:t>18.04.2023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FA1-55C5-4DDB-AE3D-35DFBD8F6E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60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7000-8E9D-4C80-A606-15749DCCD09B}" type="datetimeFigureOut">
              <a:rPr lang="ru-RU" smtClean="0"/>
              <a:t>18.04.2023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FA1-55C5-4DDB-AE3D-35DFBD8F6E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15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97000-8E9D-4C80-A606-15749DCCD09B}" type="datetimeFigureOut">
              <a:rPr lang="ru-RU" smtClean="0"/>
              <a:t>18.04.2023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D59FA1-55C5-4DDB-AE3D-35DFBD8F6E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21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7000-8E9D-4C80-A606-15749DCCD09B}" type="datetimeFigureOut">
              <a:rPr lang="ru-RU" smtClean="0"/>
              <a:t>18.04.2023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FA1-55C5-4DDB-AE3D-35DFBD8F6E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97000-8E9D-4C80-A606-15749DCCD09B}" type="datetimeFigureOut">
              <a:rPr lang="ru-RU" smtClean="0"/>
              <a:t>18.04.2023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D59FA1-55C5-4DDB-AE3D-35DFBD8F6E8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66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работы онлайн-кинотеатра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7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991212"/>
              </p:ext>
            </p:extLst>
          </p:nvPr>
        </p:nvGraphicFramePr>
        <p:xfrm>
          <a:off x="64603" y="0"/>
          <a:ext cx="5105400" cy="2080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0656"/>
              </p:ext>
            </p:extLst>
          </p:nvPr>
        </p:nvGraphicFramePr>
        <p:xfrm>
          <a:off x="5170003" y="0"/>
          <a:ext cx="4987788" cy="2080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661571"/>
              </p:ext>
            </p:extLst>
          </p:nvPr>
        </p:nvGraphicFramePr>
        <p:xfrm>
          <a:off x="367541" y="2010922"/>
          <a:ext cx="4181475" cy="269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4" title="Диаграмма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282557"/>
              </p:ext>
            </p:extLst>
          </p:nvPr>
        </p:nvGraphicFramePr>
        <p:xfrm>
          <a:off x="5010978" y="2010922"/>
          <a:ext cx="5067300" cy="256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487017" y="4418262"/>
            <a:ext cx="114598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1.В первый месяц нашего проекта по всем показателям наблюдается отставание (проект только запущен и требуется раскрутка). </a:t>
            </a:r>
            <a:endParaRPr lang="ru-RU" sz="1400" dirty="0"/>
          </a:p>
          <a:p>
            <a:pPr lvl="0"/>
            <a:r>
              <a:rPr lang="ru-RU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2. Пик подписок пришелся на апрель месяц. </a:t>
            </a:r>
            <a:endParaRPr lang="ru-RU" sz="1400" dirty="0"/>
          </a:p>
          <a:p>
            <a:pPr lvl="0"/>
            <a:r>
              <a:rPr lang="ru-RU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3. Число подписок за летний период стало резко падать и сошло на нет, но при этом кол-во просмотров и новых клиентов увеличивалось. </a:t>
            </a:r>
            <a:endParaRPr lang="ru-RU" sz="1400" dirty="0"/>
          </a:p>
          <a:p>
            <a:pPr lvl="0"/>
            <a:r>
              <a:rPr lang="ru-RU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4. Пик количества просмотров пришелся на летний период. При этом наблюдается снижение количества подписок и первых просмотров линейно одинаково и прошлось на весенний период, от сюда можно сделать вывод, что основная часть пользователей зашла в весенний период и пользовалась нашими услугами на протяжении всего лета.</a:t>
            </a:r>
            <a:endParaRPr lang="ru-RU" sz="1400" dirty="0"/>
          </a:p>
          <a:p>
            <a:pPr lvl="0"/>
            <a:r>
              <a:rPr lang="ru-RU" sz="1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Вывод:</a:t>
            </a:r>
            <a:r>
              <a:rPr lang="ru-RU" sz="1400" b="1" dirty="0" smtClean="0">
                <a:sym typeface="Calibri"/>
              </a:rPr>
              <a:t>   </a:t>
            </a:r>
            <a:r>
              <a:rPr lang="ru-RU" sz="1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Динамика </a:t>
            </a:r>
            <a:r>
              <a:rPr lang="ru-RU" sz="1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пользовательской активности от весны к лету - позитивная, от лета к осени - негативная.</a:t>
            </a:r>
            <a:endParaRPr lang="ru-RU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251878"/>
              </p:ext>
            </p:extLst>
          </p:nvPr>
        </p:nvGraphicFramePr>
        <p:xfrm>
          <a:off x="516833" y="477077"/>
          <a:ext cx="5416827" cy="2680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109791"/>
              </p:ext>
            </p:extLst>
          </p:nvPr>
        </p:nvGraphicFramePr>
        <p:xfrm>
          <a:off x="382822" y="2961388"/>
          <a:ext cx="5661660" cy="3439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780684"/>
              </p:ext>
            </p:extLst>
          </p:nvPr>
        </p:nvGraphicFramePr>
        <p:xfrm>
          <a:off x="6142383" y="33097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1957" y="685800"/>
            <a:ext cx="5794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Интенсивность просмотров вышла на стабильный уровень на третий месяц работы </a:t>
            </a:r>
            <a:r>
              <a:rPr lang="ru-RU" dirty="0" smtClean="0"/>
              <a:t>онлайн-кинотеатра.</a:t>
            </a:r>
          </a:p>
          <a:p>
            <a:endParaRPr lang="ru-RU" dirty="0"/>
          </a:p>
          <a:p>
            <a:r>
              <a:rPr lang="ru-RU" dirty="0" smtClean="0"/>
              <a:t>Наибольшее </a:t>
            </a:r>
            <a:r>
              <a:rPr lang="ru-RU" dirty="0"/>
              <a:t>число подписчиков </a:t>
            </a:r>
            <a:r>
              <a:rPr lang="ru-RU" dirty="0" smtClean="0"/>
              <a:t>находится в </a:t>
            </a:r>
            <a:r>
              <a:rPr lang="ru-RU" dirty="0"/>
              <a:t>часовых поясах UTC+1, UTC+2, UTC+0, UTC+3. Их доля в совокупности составляет 80,66</a:t>
            </a:r>
            <a:r>
              <a:rPr lang="ru-RU" dirty="0" smtClean="0"/>
              <a:t>%.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609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252205"/>
              </p:ext>
            </p:extLst>
          </p:nvPr>
        </p:nvGraphicFramePr>
        <p:xfrm>
          <a:off x="639416" y="79514"/>
          <a:ext cx="4628321" cy="2266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09952"/>
              </p:ext>
            </p:extLst>
          </p:nvPr>
        </p:nvGraphicFramePr>
        <p:xfrm>
          <a:off x="787204" y="2581807"/>
          <a:ext cx="4773385" cy="348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970674"/>
              </p:ext>
            </p:extLst>
          </p:nvPr>
        </p:nvGraphicFramePr>
        <p:xfrm>
          <a:off x="5781675" y="2895600"/>
          <a:ext cx="5816276" cy="3169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57851" y="4572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Возвращаемость наших подписчиков была наиболее высокой в период апрель-май, затем пошла на спад. Средний показатель </a:t>
            </a:r>
            <a:r>
              <a:rPr lang="en-US" dirty="0" smtClean="0"/>
              <a:t>Retention </a:t>
            </a:r>
            <a:r>
              <a:rPr lang="ru-RU" dirty="0" smtClean="0"/>
              <a:t>составил 80,6%.</a:t>
            </a:r>
          </a:p>
          <a:p>
            <a:r>
              <a:rPr lang="ru-RU" dirty="0" smtClean="0"/>
              <a:t>Максимальная активность пользователей наблюдалась с 18.00 до 20.00 в будние дни и с 17.00 до 21.00 в выходные.</a:t>
            </a:r>
          </a:p>
        </p:txBody>
      </p:sp>
    </p:spTree>
    <p:extLst>
      <p:ext uri="{BB962C8B-B14F-4D97-AF65-F5344CB8AC3E}">
        <p14:creationId xmlns:p14="http://schemas.microsoft.com/office/powerpoint/2010/main" val="13394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4615" y="3637721"/>
            <a:ext cx="103665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Анализируя показатели затрат и выручки, можно сделать вывод о том, что в целом за полгода онлайн-кинотеатр был крайне убыточным, затраты превышали объемы выручки в несколько раз и лишь  в августе выручка превысила затраты. В общем за период с марта по август</a:t>
            </a:r>
            <a:r>
              <a:rPr lang="ru-RU" b="1" dirty="0" smtClean="0"/>
              <a:t> маржинальность </a:t>
            </a:r>
            <a:r>
              <a:rPr lang="ru-RU" dirty="0" smtClean="0"/>
              <a:t>проекта составила </a:t>
            </a:r>
            <a:r>
              <a:rPr lang="ru-RU" dirty="0" smtClean="0"/>
              <a:t>«</a:t>
            </a:r>
            <a:r>
              <a:rPr lang="ru-RU" b="1" dirty="0" smtClean="0"/>
              <a:t>– </a:t>
            </a:r>
            <a:r>
              <a:rPr lang="ru-RU" b="1" dirty="0" smtClean="0"/>
              <a:t>94</a:t>
            </a:r>
            <a:r>
              <a:rPr lang="ru-RU" b="1" dirty="0" smtClean="0"/>
              <a:t>%»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ru-RU" dirty="0" smtClean="0"/>
              <a:t>Используемая </a:t>
            </a:r>
            <a:r>
              <a:rPr lang="ru-RU" dirty="0"/>
              <a:t>бизнес-модель </a:t>
            </a:r>
            <a:r>
              <a:rPr lang="ru-RU" dirty="0" smtClean="0"/>
              <a:t>крайне неэффективна </a:t>
            </a:r>
            <a:r>
              <a:rPr lang="ru-RU" dirty="0"/>
              <a:t>с точки зрения финансовой </a:t>
            </a:r>
            <a:r>
              <a:rPr lang="ru-RU" dirty="0" smtClean="0"/>
              <a:t>составляющей, все 6 месяцев кинотеатр несет убытки, так же учитывая тот факт, что объем подписок идет на спад и значение </a:t>
            </a:r>
            <a:r>
              <a:rPr lang="en-US" dirty="0" smtClean="0"/>
              <a:t>retention </a:t>
            </a:r>
            <a:r>
              <a:rPr lang="ru-RU" dirty="0" smtClean="0"/>
              <a:t>снижается сложно строить благоприятные прогнозы. Выйти на положительную </a:t>
            </a:r>
            <a:r>
              <a:rPr lang="ru-RU" b="1" dirty="0" smtClean="0"/>
              <a:t>маржинальность на уровне 25% </a:t>
            </a:r>
            <a:r>
              <a:rPr lang="ru-RU" dirty="0" smtClean="0"/>
              <a:t>достаточно сложно, нужно повысить цену подписки и значительно сократить расходы, при этом увеличив </a:t>
            </a:r>
            <a:r>
              <a:rPr lang="ru-RU" dirty="0" smtClean="0"/>
              <a:t>возвращаемость наших подписчиков.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4C40DD10-2426-4ECA-99E3-F6150851E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038892"/>
              </p:ext>
            </p:extLst>
          </p:nvPr>
        </p:nvGraphicFramePr>
        <p:xfrm>
          <a:off x="1034615" y="632791"/>
          <a:ext cx="485503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21931"/>
              </p:ext>
            </p:extLst>
          </p:nvPr>
        </p:nvGraphicFramePr>
        <p:xfrm>
          <a:off x="6681855" y="1085228"/>
          <a:ext cx="4390335" cy="2313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3647">
                  <a:extLst>
                    <a:ext uri="{9D8B030D-6E8A-4147-A177-3AD203B41FA5}">
                      <a16:colId xmlns:a16="http://schemas.microsoft.com/office/drawing/2014/main" val="1305177271"/>
                    </a:ext>
                  </a:extLst>
                </a:gridCol>
                <a:gridCol w="920554">
                  <a:extLst>
                    <a:ext uri="{9D8B030D-6E8A-4147-A177-3AD203B41FA5}">
                      <a16:colId xmlns:a16="http://schemas.microsoft.com/office/drawing/2014/main" val="3993415094"/>
                    </a:ext>
                  </a:extLst>
                </a:gridCol>
                <a:gridCol w="920554">
                  <a:extLst>
                    <a:ext uri="{9D8B030D-6E8A-4147-A177-3AD203B41FA5}">
                      <a16:colId xmlns:a16="http://schemas.microsoft.com/office/drawing/2014/main" val="282375833"/>
                    </a:ext>
                  </a:extLst>
                </a:gridCol>
                <a:gridCol w="835580">
                  <a:extLst>
                    <a:ext uri="{9D8B030D-6E8A-4147-A177-3AD203B41FA5}">
                      <a16:colId xmlns:a16="http://schemas.microsoft.com/office/drawing/2014/main" val="2021569271"/>
                    </a:ext>
                  </a:extLst>
                </a:gridCol>
              </a:tblGrid>
              <a:tr h="21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Retention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80,60%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5,00%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84,63%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900672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5,15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6,50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8101285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Price </a:t>
                      </a:r>
                      <a:r>
                        <a:rPr lang="ru-RU" sz="1100" u="none" strike="noStrike" dirty="0">
                          <a:effectLst/>
                        </a:rPr>
                        <a:t>юнита базовый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        350,00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15,00%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      402,50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5897195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Объём скидок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9,33%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-10,00%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8,39%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543030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LTR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     1 635,57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   2 373,93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9266917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     2 254,52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-70,00%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      676,36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971099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Средняя цена подписки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        317,36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15,00%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      364,96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986060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CAC </a:t>
                      </a:r>
                      <a:r>
                        <a:rPr lang="ru-RU" sz="1100" u="none" strike="noStrike" dirty="0">
                          <a:effectLst/>
                        </a:rPr>
                        <a:t>на юнит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137,84%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28%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421969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Fixed Costs </a:t>
                      </a:r>
                      <a:r>
                        <a:rPr lang="ru-RU" sz="1100" u="none" strike="noStrike" dirty="0">
                          <a:effectLst/>
                        </a:rPr>
                        <a:t>на юнит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56%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-16,00%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47%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0457687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Интенсивность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2,97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541261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Маржинальность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-94%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 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25%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206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1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460</Words>
  <Application>Microsoft Office PowerPoint</Application>
  <PresentationFormat>Широкоэкранный</PresentationFormat>
  <Paragraphs>71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Анализ работы онлайн-кинотеатра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huawei</dc:creator>
  <cp:lastModifiedBy>huawei</cp:lastModifiedBy>
  <cp:revision>13</cp:revision>
  <dcterms:created xsi:type="dcterms:W3CDTF">2023-04-17T10:02:55Z</dcterms:created>
  <dcterms:modified xsi:type="dcterms:W3CDTF">2023-04-18T09:30:18Z</dcterms:modified>
</cp:coreProperties>
</file>