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1"/>
  </p:notesMasterIdLst>
  <p:sldIdLst>
    <p:sldId id="283" r:id="rId2"/>
    <p:sldId id="270" r:id="rId3"/>
    <p:sldId id="284" r:id="rId4"/>
    <p:sldId id="285" r:id="rId5"/>
    <p:sldId id="286" r:id="rId6"/>
    <p:sldId id="287" r:id="rId7"/>
    <p:sldId id="288" r:id="rId8"/>
    <p:sldId id="289" r:id="rId9"/>
    <p:sldId id="29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81818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A1390-60AD-4229-A0CF-1925E046AC4D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187C-F578-4C74-AF80-9F5E11B4ABB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10505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4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60127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5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44372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6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45236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7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93698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8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2566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2277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6018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5575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025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6868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42365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22157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76603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9751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4317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4239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5655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7353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66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30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1939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2989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BF5133E-DAF3-4EED-8E43-A2A9BD8E1C5C}" type="datetimeFigureOut">
              <a:rPr lang="lv-LV" smtClean="0"/>
              <a:t>02.09.2019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56802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mons.wikimedia.org/wiki/File:User_icon_2.sv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ACB4-FF32-44BD-A078-6462ECEED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2753474"/>
          </a:xfrm>
        </p:spPr>
        <p:txBody>
          <a:bodyPr>
            <a:normAutofit fontScale="90000"/>
          </a:bodyPr>
          <a:lstStyle/>
          <a:p>
            <a:r>
              <a:rPr lang="lv-LV" dirty="0">
                <a:latin typeface="Arial Rounded MT Bold" panose="020F0704030504030204" pitchFamily="34" charset="0"/>
              </a:rPr>
              <a:t>Software Development </a:t>
            </a:r>
            <a:br>
              <a:rPr lang="lv-LV" dirty="0">
                <a:latin typeface="Arial Rounded MT Bold" panose="020F0704030504030204" pitchFamily="34" charset="0"/>
              </a:rPr>
            </a:br>
            <a:r>
              <a:rPr lang="lv-LV" dirty="0">
                <a:latin typeface="Arial Rounded MT Bold" panose="020F0704030504030204" pitchFamily="34" charset="0"/>
              </a:rPr>
              <a:t>using C#</a:t>
            </a:r>
            <a:br>
              <a:rPr lang="lv-LV" dirty="0">
                <a:latin typeface="Arial Rounded MT Bold" panose="020F0704030504030204" pitchFamily="34" charset="0"/>
              </a:rPr>
            </a:br>
            <a:br>
              <a:rPr lang="lv-LV" dirty="0">
                <a:latin typeface="Arial Rounded MT Bold" panose="020F0704030504030204" pitchFamily="34" charset="0"/>
              </a:rPr>
            </a:br>
            <a:r>
              <a:rPr lang="lv-LV" sz="3600" dirty="0">
                <a:latin typeface="Arial Rounded MT Bold" panose="020F0704030504030204" pitchFamily="34" charset="0"/>
              </a:rPr>
              <a:t>4 lesson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4DD38-32C3-49D3-A6C7-9B6825CCA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033243"/>
            <a:ext cx="9440034" cy="1049867"/>
          </a:xfrm>
        </p:spPr>
        <p:txBody>
          <a:bodyPr>
            <a:normAutofit fontScale="85000" lnSpcReduction="10000"/>
          </a:bodyPr>
          <a:lstStyle/>
          <a:p>
            <a:r>
              <a:rPr lang="lv-LV" dirty="0">
                <a:latin typeface="Arial Rounded MT Bold" panose="020F0704030504030204" pitchFamily="34" charset="0"/>
              </a:rPr>
              <a:t>Olga </a:t>
            </a:r>
            <a:r>
              <a:rPr lang="lv-LV" dirty="0" err="1">
                <a:latin typeface="Arial Rounded MT Bold" panose="020F0704030504030204" pitchFamily="34" charset="0"/>
              </a:rPr>
              <a:t>Jepifanova</a:t>
            </a:r>
            <a:endParaRPr lang="en-GB" dirty="0">
              <a:latin typeface="Arial Rounded MT Bold" panose="020F0704030504030204" pitchFamily="34" charset="0"/>
            </a:endParaRPr>
          </a:p>
          <a:p>
            <a:r>
              <a:rPr lang="en-GB" dirty="0">
                <a:latin typeface="Arial Rounded MT Bold" panose="020F0704030504030204" pitchFamily="34" charset="0"/>
              </a:rPr>
              <a:t>olga.bikova@inbox.lv</a:t>
            </a:r>
            <a:endParaRPr lang="lv-LV" dirty="0">
              <a:latin typeface="Arial Rounded MT Bold" panose="020F0704030504030204" pitchFamily="34" charset="0"/>
            </a:endParaRPr>
          </a:p>
          <a:p>
            <a:r>
              <a:rPr lang="lv-LV" dirty="0">
                <a:latin typeface="Arial Rounded MT Bold" panose="020F0704030504030204" pitchFamily="34" charset="0"/>
              </a:rPr>
              <a:t>19.09.2019</a:t>
            </a:r>
          </a:p>
        </p:txBody>
      </p:sp>
    </p:spTree>
    <p:extLst>
      <p:ext uri="{BB962C8B-B14F-4D97-AF65-F5344CB8AC3E}">
        <p14:creationId xmlns:p14="http://schemas.microsoft.com/office/powerpoint/2010/main" val="91112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Agenda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r>
              <a:rPr lang="lv-LV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315687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74493"/>
            <a:ext cx="10353762" cy="970450"/>
          </a:xfrm>
        </p:spPr>
        <p:txBody>
          <a:bodyPr>
            <a:noAutofit/>
          </a:bodyPr>
          <a:lstStyle/>
          <a:p>
            <a:r>
              <a:rPr lang="en-GB" sz="6000" dirty="0">
                <a:latin typeface="Arial Rounded MT Bold" panose="020F0704030504030204" pitchFamily="34" charset="0"/>
              </a:rPr>
              <a:t>LINQ</a:t>
            </a:r>
            <a:endParaRPr lang="lv-LV" sz="6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80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LINQ - Language Integrated Query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565191" cy="4058751"/>
          </a:xfrm>
        </p:spPr>
        <p:txBody>
          <a:bodyPr>
            <a:normAutofit/>
          </a:bodyPr>
          <a:lstStyle/>
          <a:p>
            <a:pPr lvl="0">
              <a:buClr>
                <a:srgbClr val="DADADA"/>
              </a:buClr>
            </a:pP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LINQ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is uniform query syntax built in C# and VB.NET </a:t>
            </a: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endParaRPr lang="en-GB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It </a:t>
            </a:r>
            <a:r>
              <a:rPr lang="lv-LV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is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u</a:t>
            </a:r>
            <a:r>
              <a:rPr lang="en-US" sz="26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sed</a:t>
            </a: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to save and retrieve data from different types of data sources like an Object Collection, SQL server database, XML, web service etc.</a:t>
            </a: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endParaRPr lang="en-US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LINQ always works with objects</a:t>
            </a:r>
            <a:endParaRPr lang="lv-LV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endParaRPr lang="lv-LV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endParaRPr lang="lv-LV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51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LINQ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565191" cy="4058751"/>
          </a:xfrm>
        </p:spPr>
        <p:txBody>
          <a:bodyPr>
            <a:normAutofit/>
          </a:bodyPr>
          <a:lstStyle/>
          <a:p>
            <a:pPr lvl="0">
              <a:buClr>
                <a:srgbClr val="DADADA"/>
              </a:buClr>
            </a:pPr>
            <a:endParaRPr lang="lv-LV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endParaRPr lang="lv-LV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65A238-815D-4A4C-B5FD-458D66932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3794" y="3046118"/>
            <a:ext cx="1431412" cy="14314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D6DBF1-A1C5-49EA-8607-43CBA8B153D6}"/>
              </a:ext>
            </a:extLst>
          </p:cNvPr>
          <p:cNvSpPr/>
          <p:nvPr/>
        </p:nvSpPr>
        <p:spPr>
          <a:xfrm>
            <a:off x="3143863" y="2072172"/>
            <a:ext cx="1060173" cy="33793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lv-LV" sz="3000" dirty="0">
                <a:latin typeface="Arial Rounded MT Bold" panose="020F0704030504030204" pitchFamily="34" charset="0"/>
              </a:rPr>
              <a:t>LINQ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232AF1-8FD9-4B0F-B4CA-3BF0FD768CC3}"/>
              </a:ext>
            </a:extLst>
          </p:cNvPr>
          <p:cNvSpPr/>
          <p:nvPr/>
        </p:nvSpPr>
        <p:spPr>
          <a:xfrm>
            <a:off x="6062868" y="1172550"/>
            <a:ext cx="2981739" cy="5963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dirty="0">
                <a:latin typeface="Arial Rounded MT Bold" panose="020F0704030504030204" pitchFamily="34" charset="0"/>
              </a:rPr>
              <a:t>Object collection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C99DB5-8254-4A46-B215-A009AF9B7C41}"/>
              </a:ext>
            </a:extLst>
          </p:cNvPr>
          <p:cNvSpPr/>
          <p:nvPr/>
        </p:nvSpPr>
        <p:spPr>
          <a:xfrm>
            <a:off x="9342217" y="1172550"/>
            <a:ext cx="2132497" cy="5963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dirty="0">
                <a:latin typeface="Arial Rounded MT Bold" panose="020F0704030504030204" pitchFamily="34" charset="0"/>
              </a:rPr>
              <a:t>LINQ to Object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F04ECB-8A9C-41AF-AB17-4FE7A47B7FF8}"/>
              </a:ext>
            </a:extLst>
          </p:cNvPr>
          <p:cNvSpPr/>
          <p:nvPr/>
        </p:nvSpPr>
        <p:spPr>
          <a:xfrm>
            <a:off x="6062867" y="2050778"/>
            <a:ext cx="2981739" cy="5963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dirty="0">
                <a:latin typeface="Arial Rounded MT Bold" panose="020F0704030504030204" pitchFamily="34" charset="0"/>
              </a:rPr>
              <a:t>ADO.NET Dataset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CCDA17-A731-4A1B-AE65-C630F0098B97}"/>
              </a:ext>
            </a:extLst>
          </p:cNvPr>
          <p:cNvSpPr/>
          <p:nvPr/>
        </p:nvSpPr>
        <p:spPr>
          <a:xfrm>
            <a:off x="6058703" y="5560420"/>
            <a:ext cx="2981739" cy="5963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dirty="0">
                <a:latin typeface="Arial Rounded MT Bold" panose="020F0704030504030204" pitchFamily="34" charset="0"/>
              </a:rPr>
              <a:t>Other data sources...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54183A-7A33-4023-B7A0-6209B789E8EF}"/>
              </a:ext>
            </a:extLst>
          </p:cNvPr>
          <p:cNvSpPr/>
          <p:nvPr/>
        </p:nvSpPr>
        <p:spPr>
          <a:xfrm>
            <a:off x="6062867" y="2929006"/>
            <a:ext cx="2981739" cy="5963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dirty="0">
                <a:latin typeface="Arial Rounded MT Bold" panose="020F0704030504030204" pitchFamily="34" charset="0"/>
              </a:rPr>
              <a:t>XML Document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264054-7A66-4C2F-8787-4882C079FD77}"/>
              </a:ext>
            </a:extLst>
          </p:cNvPr>
          <p:cNvSpPr/>
          <p:nvPr/>
        </p:nvSpPr>
        <p:spPr>
          <a:xfrm>
            <a:off x="6062867" y="3806144"/>
            <a:ext cx="2981739" cy="5963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dirty="0">
                <a:latin typeface="Arial Rounded MT Bold" panose="020F0704030504030204" pitchFamily="34" charset="0"/>
              </a:rPr>
              <a:t>Entity Framework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2DFD3C-969D-4B41-905C-F3DFC9822567}"/>
              </a:ext>
            </a:extLst>
          </p:cNvPr>
          <p:cNvSpPr/>
          <p:nvPr/>
        </p:nvSpPr>
        <p:spPr>
          <a:xfrm>
            <a:off x="6062867" y="4683282"/>
            <a:ext cx="2981739" cy="5963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dirty="0">
                <a:latin typeface="Arial Rounded MT Bold" panose="020F0704030504030204" pitchFamily="34" charset="0"/>
              </a:rPr>
              <a:t>SQl Database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15E228-FF78-4651-BBAF-CEF8CFA30C03}"/>
              </a:ext>
            </a:extLst>
          </p:cNvPr>
          <p:cNvSpPr/>
          <p:nvPr/>
        </p:nvSpPr>
        <p:spPr>
          <a:xfrm>
            <a:off x="9342218" y="2919635"/>
            <a:ext cx="2132497" cy="5963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dirty="0">
                <a:latin typeface="Arial Rounded MT Bold" panose="020F0704030504030204" pitchFamily="34" charset="0"/>
              </a:rPr>
              <a:t>LINQ to XML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ECAAD5-079D-4CA5-8399-2DDC8BE5CE56}"/>
              </a:ext>
            </a:extLst>
          </p:cNvPr>
          <p:cNvSpPr/>
          <p:nvPr/>
        </p:nvSpPr>
        <p:spPr>
          <a:xfrm>
            <a:off x="9346486" y="3806144"/>
            <a:ext cx="2132497" cy="5963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dirty="0">
                <a:latin typeface="Arial Rounded MT Bold" panose="020F0704030504030204" pitchFamily="34" charset="0"/>
              </a:rPr>
              <a:t>LINQ to Entities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A86E56-0898-4039-AE41-61E0CBA20840}"/>
              </a:ext>
            </a:extLst>
          </p:cNvPr>
          <p:cNvSpPr/>
          <p:nvPr/>
        </p:nvSpPr>
        <p:spPr>
          <a:xfrm>
            <a:off x="9346487" y="4683281"/>
            <a:ext cx="2132497" cy="5963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dirty="0">
                <a:latin typeface="Arial Rounded MT Bold" panose="020F0704030504030204" pitchFamily="34" charset="0"/>
              </a:rPr>
              <a:t>LINQ to SQL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A922D-FDF8-4E96-9EAA-2F419EC81C3E}"/>
              </a:ext>
            </a:extLst>
          </p:cNvPr>
          <p:cNvSpPr/>
          <p:nvPr/>
        </p:nvSpPr>
        <p:spPr>
          <a:xfrm>
            <a:off x="9346488" y="5563459"/>
            <a:ext cx="2132497" cy="5963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dirty="0">
                <a:latin typeface="Arial Rounded MT Bold" panose="020F0704030504030204" pitchFamily="34" charset="0"/>
              </a:rPr>
              <a:t>By implementing IQueryable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8C6B93-0E27-4040-8628-DFD919EDBB82}"/>
              </a:ext>
            </a:extLst>
          </p:cNvPr>
          <p:cNvSpPr/>
          <p:nvPr/>
        </p:nvSpPr>
        <p:spPr>
          <a:xfrm>
            <a:off x="9342218" y="2037812"/>
            <a:ext cx="2132497" cy="5963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dirty="0">
                <a:latin typeface="Arial Rounded MT Bold" panose="020F0704030504030204" pitchFamily="34" charset="0"/>
              </a:rPr>
              <a:t>LINQ to DataSet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E97D0A-4616-4843-96CA-4F2E476E038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204036" y="1470724"/>
            <a:ext cx="1858832" cy="2291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35E741-265F-4A4F-92DC-1BF9851EF39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204036" y="2348952"/>
            <a:ext cx="1858831" cy="1412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029D44-D3DC-40D9-B942-2E6B3E7308E1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4204036" y="3227180"/>
            <a:ext cx="1858831" cy="534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5B9138-6E13-4356-8F6B-8F7E2C7115C9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204036" y="3761824"/>
            <a:ext cx="1858831" cy="342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16443C-8A49-4D02-9747-CC2EB6B88D7B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4204036" y="3761824"/>
            <a:ext cx="1858831" cy="1219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C275E9-9ED9-417E-9F09-018B9566B29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204036" y="3761824"/>
            <a:ext cx="1854667" cy="2096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77496B-A6BE-4C3D-933F-AA50F3E0EF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45206" y="3761824"/>
            <a:ext cx="7986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6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Advantages of LINQ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565191" cy="4774368"/>
          </a:xfrm>
        </p:spPr>
        <p:txBody>
          <a:bodyPr>
            <a:normAutofit fontScale="92500"/>
          </a:bodyPr>
          <a:lstStyle/>
          <a:p>
            <a:pPr lvl="0">
              <a:buClr>
                <a:srgbClr val="DADADA"/>
              </a:buClr>
            </a:pPr>
            <a:r>
              <a:rPr lang="en-US" sz="2400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Familiar language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: Developers don’t have to learn a new query language for each type of data source or data format.</a:t>
            </a:r>
          </a:p>
          <a:p>
            <a:pPr lvl="0">
              <a:buClr>
                <a:srgbClr val="DADADA"/>
              </a:buClr>
            </a:pPr>
            <a:r>
              <a:rPr lang="en-US" sz="2400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Less coding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: It reduces the amount of code to be written as compared with a more traditional approach.</a:t>
            </a:r>
          </a:p>
          <a:p>
            <a:pPr lvl="0">
              <a:buClr>
                <a:srgbClr val="DADADA"/>
              </a:buClr>
            </a:pPr>
            <a:r>
              <a:rPr lang="en-US" sz="2400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Readable code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: LINQ makes the code more readable so other developers can easily understand and maintain it.</a:t>
            </a:r>
          </a:p>
          <a:p>
            <a:pPr lvl="0">
              <a:buClr>
                <a:srgbClr val="DADADA"/>
              </a:buClr>
            </a:pPr>
            <a:r>
              <a:rPr lang="en-US" sz="2400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Standardized way of querying multiple data sources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: The same LINQ syntax can be used to query multiple data sources.</a:t>
            </a:r>
          </a:p>
          <a:p>
            <a:pPr lvl="0">
              <a:buClr>
                <a:srgbClr val="DADADA"/>
              </a:buClr>
            </a:pPr>
            <a:r>
              <a:rPr lang="en-US" sz="2400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Compile time safety of queries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: It provides type checking of objects at compile time.</a:t>
            </a:r>
          </a:p>
          <a:p>
            <a:pPr lvl="0">
              <a:buClr>
                <a:srgbClr val="DADADA"/>
              </a:buClr>
            </a:pPr>
            <a:r>
              <a:rPr lang="en-US" sz="2400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IntelliSense Support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: LINQ provides IntelliSense for generic collections.</a:t>
            </a:r>
          </a:p>
        </p:txBody>
      </p:sp>
    </p:spTree>
    <p:extLst>
      <p:ext uri="{BB962C8B-B14F-4D97-AF65-F5344CB8AC3E}">
        <p14:creationId xmlns:p14="http://schemas.microsoft.com/office/powerpoint/2010/main" val="366609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LINQ API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8"/>
            <a:ext cx="10565191" cy="4853881"/>
          </a:xfrm>
        </p:spPr>
        <p:txBody>
          <a:bodyPr>
            <a:normAutofit/>
          </a:bodyPr>
          <a:lstStyle/>
          <a:p>
            <a:pPr lvl="0">
              <a:buClr>
                <a:srgbClr val="DADADA"/>
              </a:buClr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LINQ 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API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includes two main static class Enumerable &amp; </a:t>
            </a:r>
            <a:r>
              <a:rPr lang="en-US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Queryable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.</a:t>
            </a:r>
          </a:p>
          <a:p>
            <a:pPr lvl="0">
              <a:buClr>
                <a:srgbClr val="DADADA"/>
              </a:buClr>
            </a:pP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The static Enumerable class includes extension methods for classes that implements </a:t>
            </a:r>
            <a:r>
              <a:rPr lang="en-US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IEnumerable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&lt;T&gt; interface.</a:t>
            </a:r>
          </a:p>
          <a:p>
            <a:pPr lvl="0">
              <a:buClr>
                <a:srgbClr val="DADADA"/>
              </a:buClr>
            </a:pPr>
            <a:r>
              <a:rPr lang="en-US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IEnumerable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&lt;T&gt; type of collections are in-memory collection like List, Dictionary, </a:t>
            </a:r>
            <a:r>
              <a:rPr lang="en-US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SortedList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, Queue, </a:t>
            </a:r>
            <a:r>
              <a:rPr lang="en-US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HashSet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, LinkedList</a:t>
            </a:r>
          </a:p>
          <a:p>
            <a:pPr lvl="0">
              <a:buClr>
                <a:srgbClr val="DADADA"/>
              </a:buClr>
            </a:pP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The static </a:t>
            </a:r>
            <a:r>
              <a:rPr lang="en-US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Queryable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class includes extension methods for classes that implements </a:t>
            </a:r>
            <a:r>
              <a:rPr lang="en-US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IQueryable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&lt;T&gt; interface</a:t>
            </a:r>
          </a:p>
          <a:p>
            <a:pPr lvl="0">
              <a:buClr>
                <a:srgbClr val="DADADA"/>
              </a:buClr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Remote query provider implements </a:t>
            </a:r>
            <a:r>
              <a:rPr lang="en-US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IQueryable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&lt;T&gt;. </a:t>
            </a:r>
            <a:r>
              <a:rPr lang="en-US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eg.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Linq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-to-SQL</a:t>
            </a:r>
          </a:p>
        </p:txBody>
      </p:sp>
    </p:spTree>
    <p:extLst>
      <p:ext uri="{BB962C8B-B14F-4D97-AF65-F5344CB8AC3E}">
        <p14:creationId xmlns:p14="http://schemas.microsoft.com/office/powerpoint/2010/main" val="183166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LINQ Syntax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565191" cy="4164768"/>
          </a:xfrm>
        </p:spPr>
        <p:txBody>
          <a:bodyPr>
            <a:normAutofit/>
          </a:bodyPr>
          <a:lstStyle/>
          <a:p>
            <a:pPr lvl="0">
              <a:buClr>
                <a:srgbClr val="DADADA"/>
              </a:buClr>
            </a:pP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LINQ queries can be written in two basic ways:</a:t>
            </a:r>
          </a:p>
          <a:p>
            <a:pPr lvl="1">
              <a:buClr>
                <a:srgbClr val="DADADA"/>
              </a:buClr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Query Syntax or Query Expression Syntax</a:t>
            </a:r>
          </a:p>
          <a:p>
            <a:pPr lvl="1">
              <a:buClr>
                <a:srgbClr val="DADADA"/>
              </a:buClr>
            </a:pPr>
            <a:endParaRPr lang="en-US" sz="1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1">
              <a:buClr>
                <a:srgbClr val="DADADA"/>
              </a:buClr>
            </a:pPr>
            <a:endParaRPr lang="lv-LV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1">
              <a:buClr>
                <a:srgbClr val="DADADA"/>
              </a:buClr>
            </a:pPr>
            <a:endParaRPr lang="lv-LV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1">
              <a:buClr>
                <a:srgbClr val="DADADA"/>
              </a:buClr>
            </a:pPr>
            <a:endParaRPr lang="lv-LV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1">
              <a:buClr>
                <a:srgbClr val="DADADA"/>
              </a:buClr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Method Syntax or Method extension syntax or Fluent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FC87A-265A-454D-B231-0CA10F56E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402" y="2813066"/>
            <a:ext cx="7527196" cy="1532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F0BE8B-7E9A-42F4-9542-86AD69CA3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402" y="5324060"/>
            <a:ext cx="7546558" cy="114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7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C190-7FAE-4408-AF4A-5A30C8BB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>
                <a:latin typeface="Arial Rounded MT Bold" panose="020F0704030504030204" pitchFamily="34" charset="0"/>
              </a:rPr>
              <a:t>Thank</a:t>
            </a:r>
            <a:r>
              <a:rPr lang="lv-LV" dirty="0">
                <a:latin typeface="Arial Rounded MT Bold" panose="020F0704030504030204" pitchFamily="34" charset="0"/>
              </a:rPr>
              <a:t> </a:t>
            </a:r>
            <a:r>
              <a:rPr lang="lv-LV" dirty="0" err="1">
                <a:latin typeface="Arial Rounded MT Bold" panose="020F0704030504030204" pitchFamily="34" charset="0"/>
              </a:rPr>
              <a:t>you</a:t>
            </a:r>
            <a:endParaRPr lang="lv-LV" dirty="0">
              <a:latin typeface="Arial Rounded MT Bold" panose="020F07040305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299B09-BA75-4F8D-A642-9EBC48541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099" y="1362074"/>
            <a:ext cx="9324457" cy="5286375"/>
          </a:xfrm>
        </p:spPr>
        <p:txBody>
          <a:bodyPr>
            <a:normAutofit fontScale="62500" lnSpcReduction="20000"/>
          </a:bodyPr>
          <a:lstStyle/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…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 err="1">
                <a:latin typeface="Arial Rounded MT Bold" panose="020F0704030504030204" pitchFamily="34" charset="0"/>
              </a:rPr>
              <a:t>if</a:t>
            </a:r>
            <a:r>
              <a:rPr lang="lv-LV" sz="3200" b="1" dirty="0">
                <a:latin typeface="Arial Rounded MT Bold" panose="020F0704030504030204" pitchFamily="34" charset="0"/>
              </a:rPr>
              <a:t>(</a:t>
            </a:r>
            <a:r>
              <a:rPr lang="lv-LV" sz="3200" b="1" dirty="0" err="1">
                <a:latin typeface="Arial Rounded MT Bold" panose="020F0704030504030204" pitchFamily="34" charset="0"/>
              </a:rPr>
              <a:t>anyQuestions</a:t>
            </a:r>
            <a:r>
              <a:rPr lang="lv-LV" sz="3200" b="1" dirty="0">
                <a:latin typeface="Arial Rounded MT Bold" panose="020F0704030504030204" pitchFamily="34" charset="0"/>
              </a:rPr>
              <a:t>) 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{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	</a:t>
            </a:r>
            <a:r>
              <a:rPr lang="lv-LV" sz="3200" b="1" dirty="0" err="1">
                <a:latin typeface="Arial Rounded MT Bold" panose="020F0704030504030204" pitchFamily="34" charset="0"/>
              </a:rPr>
              <a:t>AskPresenter</a:t>
            </a:r>
            <a:r>
              <a:rPr lang="lv-LV" sz="3200" b="1" dirty="0">
                <a:latin typeface="Arial Rounded MT Bold" panose="020F0704030504030204" pitchFamily="34" charset="0"/>
              </a:rPr>
              <a:t>();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} 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 err="1">
                <a:latin typeface="Arial Rounded MT Bold" panose="020F0704030504030204" pitchFamily="34" charset="0"/>
              </a:rPr>
              <a:t>else</a:t>
            </a:r>
            <a:r>
              <a:rPr lang="lv-LV" sz="3200" b="1" dirty="0">
                <a:latin typeface="Arial Rounded MT Bold" panose="020F0704030504030204" pitchFamily="34" charset="0"/>
              </a:rPr>
              <a:t> 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{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	//</a:t>
            </a:r>
            <a:r>
              <a:rPr lang="lv-LV" sz="3200" b="1" dirty="0" err="1">
                <a:latin typeface="Arial Rounded MT Bold" panose="020F0704030504030204" pitchFamily="34" charset="0"/>
              </a:rPr>
              <a:t>LoveCats</a:t>
            </a:r>
            <a:r>
              <a:rPr lang="lv-LV" sz="3200" b="1" dirty="0">
                <a:latin typeface="Arial Rounded MT Bold" panose="020F0704030504030204" pitchFamily="34" charset="0"/>
              </a:rPr>
              <a:t>();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	AttendNextLesson();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}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lv-LV" sz="3200" b="1" dirty="0">
                <a:latin typeface="Arial Rounded MT Bold" panose="020F0704030504030204" pitchFamily="34" charset="0"/>
              </a:rPr>
              <a:t>…</a:t>
            </a:r>
          </a:p>
          <a:p>
            <a:endParaRPr lang="lv-LV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E754B-6DDD-4365-8993-64FE78826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75" y="1580050"/>
            <a:ext cx="3961881" cy="396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96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21207</TotalTime>
  <Words>333</Words>
  <Application>Microsoft Office PowerPoint</Application>
  <PresentationFormat>Widescreen</PresentationFormat>
  <Paragraphs>67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Rounded MT Bold</vt:lpstr>
      <vt:lpstr>Calibri</vt:lpstr>
      <vt:lpstr>Calisto MT</vt:lpstr>
      <vt:lpstr>Wingdings 2</vt:lpstr>
      <vt:lpstr>Slate</vt:lpstr>
      <vt:lpstr>Software Development  using C#  4 lesson</vt:lpstr>
      <vt:lpstr>Agenda</vt:lpstr>
      <vt:lpstr>LINQ</vt:lpstr>
      <vt:lpstr>LINQ - Language Integrated Query</vt:lpstr>
      <vt:lpstr>LINQ</vt:lpstr>
      <vt:lpstr>Advantages of LINQ</vt:lpstr>
      <vt:lpstr>LINQ API</vt:lpstr>
      <vt:lpstr>LINQ Syntax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For Begginers  1 lesson</dc:title>
  <dc:creator>oljka.b@gmail.com</dc:creator>
  <cp:lastModifiedBy>Olga</cp:lastModifiedBy>
  <cp:revision>396</cp:revision>
  <dcterms:created xsi:type="dcterms:W3CDTF">2018-01-08T19:51:36Z</dcterms:created>
  <dcterms:modified xsi:type="dcterms:W3CDTF">2019-09-02T11:03:32Z</dcterms:modified>
</cp:coreProperties>
</file>