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73" r:id="rId14"/>
    <p:sldId id="374" r:id="rId15"/>
    <p:sldId id="375" r:id="rId16"/>
    <p:sldId id="376" r:id="rId17"/>
    <p:sldId id="377" r:id="rId18"/>
    <p:sldId id="379" r:id="rId19"/>
    <p:sldId id="380" r:id="rId20"/>
    <p:sldId id="402" r:id="rId21"/>
    <p:sldId id="381" r:id="rId22"/>
    <p:sldId id="382" r:id="rId23"/>
    <p:sldId id="401" r:id="rId24"/>
    <p:sldId id="384" r:id="rId25"/>
    <p:sldId id="385" r:id="rId26"/>
    <p:sldId id="399" r:id="rId27"/>
    <p:sldId id="400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43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81818" autoAdjust="0"/>
  </p:normalViewPr>
  <p:slideViewPr>
    <p:cSldViewPr snapToGrid="0">
      <p:cViewPr varScale="1">
        <p:scale>
          <a:sx n="59" d="100"/>
          <a:sy n="59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390-60AD-4229-A0CF-1925E046AC4D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187C-F578-4C74-AF80-9F5E11B4ABB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1050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7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96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/>
              <a:t>Smotetj prezentaciju s intuita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30116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contextual keyword is used to provide a specific meaning in the code, but it is not a reserved word in C#. 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049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Знак операции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один или более символов, определяющих действие над операндами. Внутри знака операции пробелы не допускаются. Например, в выражении a += b знак += является знаком операции, а a и b  — операндами. Символы, составляющие знак операций, могут быть специальными, например, +, &amp;&amp;, | и &lt;, и буквенными, такими как as или new.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 делятся на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унарные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бинарные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тернарную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 количеству участвующих в них операндов (один, два и три операнда соответственно). Один и тот же знак может интерпретироваться по-разному в зависимости от контекста.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Разделители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используются для разделения или, наоборот, группирования элементов. Примеры разделителей: скобки, точка, запятая. Ниже перечислены все знаки операций и разделители, использующиеся в C#:</a:t>
            </a:r>
            <a:endParaRPr lang="lv-LV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lv-LV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v-LV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https://docs.microsoft.com/en-us/dotnet/opbuildpdf/csharp/language-reference/operators/toc.pdf?branch=live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1423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Ther eis also pointer type https://www.tutorialspoint.com/csharp/csharp_data_types.htm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18528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Ther eis also pointer type https://www.tutorialspoint.com/csharp/csharp_data_types.htm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556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757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/>
              <a:t>Smotetj prezentaciju s intuita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6838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/>
              <a:t>Smotetj prezentaciju s intuita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9213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46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64893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/>
              <a:t>Smotetj prezentaciju s intuita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52933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/>
              <a:t>Smotetj prezentaciju s intuita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80327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/>
              <a:t>Smotetj prezentaciju s intuita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34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1089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60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57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342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07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58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026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70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227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01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5575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2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8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236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215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7660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75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31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4239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65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353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66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3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193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8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680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ACB4-FF32-44BD-A078-6462ECEED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2753474"/>
          </a:xfrm>
        </p:spPr>
        <p:txBody>
          <a:bodyPr>
            <a:normAutofit fontScale="9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Software Development </a:t>
            </a: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dirty="0">
                <a:latin typeface="Arial Rounded MT Bold" panose="020F0704030504030204" pitchFamily="34" charset="0"/>
              </a:rPr>
              <a:t>using C#</a:t>
            </a:r>
            <a:br>
              <a:rPr lang="lv-LV" dirty="0">
                <a:latin typeface="Arial Rounded MT Bold" panose="020F0704030504030204" pitchFamily="34" charset="0"/>
              </a:rPr>
            </a:b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sz="3600" dirty="0">
                <a:latin typeface="Arial Rounded MT Bold" panose="020F0704030504030204" pitchFamily="34" charset="0"/>
              </a:rPr>
              <a:t>1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DD38-32C3-49D3-A6C7-9B6825CC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33243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Olga </a:t>
            </a:r>
            <a:r>
              <a:rPr lang="lv-LV" dirty="0" err="1">
                <a:latin typeface="Arial Rounded MT Bold" panose="020F0704030504030204" pitchFamily="34" charset="0"/>
              </a:rPr>
              <a:t>Jepifanova</a:t>
            </a: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olga.bikova@inbox.lv</a:t>
            </a:r>
            <a:endParaRPr lang="lv-LV" dirty="0">
              <a:latin typeface="Arial Rounded MT Bold" panose="020F0704030504030204" pitchFamily="34" charset="0"/>
            </a:endParaRPr>
          </a:p>
          <a:p>
            <a:r>
              <a:rPr lang="lv-LV" dirty="0">
                <a:latin typeface="Arial Rounded MT Bold" panose="020F0704030504030204" pitchFamily="34" charset="0"/>
              </a:rPr>
              <a:t>09.09.2019</a:t>
            </a:r>
          </a:p>
        </p:txBody>
      </p:sp>
    </p:spTree>
    <p:extLst>
      <p:ext uri="{BB962C8B-B14F-4D97-AF65-F5344CB8AC3E}">
        <p14:creationId xmlns:p14="http://schemas.microsoft.com/office/powerpoint/2010/main" val="91112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Compilation steps - 2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913795" y="1580051"/>
            <a:ext cx="10353762" cy="45485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Common language runtime (CLR) is a program running on your computer that manages the execution of IL code</a:t>
            </a: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306000" algn="l" rtl="0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CRL just knows how to deal with IL and how to execute programs that are written in IL code.</a:t>
            </a:r>
            <a:endParaRPr/>
          </a:p>
          <a:p>
            <a:pPr marL="342900" marR="0" lvl="0" indent="-306000" algn="l" rtl="0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CLR uses JIT (Just in time) compiler to compile IL code into machine codes</a:t>
            </a: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306000" algn="l" rtl="0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JIT compiles IL code at the moment when the user tries to use it</a:t>
            </a: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4619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Compilation steps - 2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8" name="Google Shape;218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4207" y="1906620"/>
            <a:ext cx="11343585" cy="38247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19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Comand-line compilation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913795" y="2069881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Compilation could happen </a:t>
            </a:r>
            <a:endParaRPr/>
          </a:p>
          <a:p>
            <a:pPr marL="720000" marR="0" lvl="1" indent="-269999" algn="l" rtl="0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lv-LV" sz="26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cmd (command line)</a:t>
            </a:r>
            <a:endParaRPr/>
          </a:p>
          <a:p>
            <a:pPr marL="720000" marR="0" lvl="1" indent="-269999" algn="l" rtl="0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lv-LV" sz="26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Developer Command Prompt for VS 2017</a:t>
            </a:r>
            <a:endParaRPr sz="26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0000" marR="0" lvl="1" indent="0" algn="l" rtl="0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endParaRPr sz="26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306000" algn="l" rtl="0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 comand</a:t>
            </a:r>
            <a:endParaRPr/>
          </a:p>
          <a:p>
            <a:pPr marL="36900" marR="0" lvl="0" indent="0" algn="ctr" rtl="0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</a:pPr>
            <a:r>
              <a:rPr lang="lv-LV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csc.exe /t:exe &lt;file_name&gt;.cs</a:t>
            </a:r>
            <a:endParaRPr sz="24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720000" marR="0" lvl="1" indent="-154429" algn="l" rtl="0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  <p:extLst>
      <p:ext uri="{BB962C8B-B14F-4D97-AF65-F5344CB8AC3E}">
        <p14:creationId xmlns:p14="http://schemas.microsoft.com/office/powerpoint/2010/main" val="163465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lv-LV" sz="6000" dirty="0">
                <a:latin typeface="Arial Rounded MT Bold" panose="020F0704030504030204" pitchFamily="34" charset="0"/>
              </a:rPr>
              <a:t>C# syntax</a:t>
            </a:r>
            <a:endParaRPr lang="lv-LV" sz="6000" dirty="0"/>
          </a:p>
        </p:txBody>
      </p:sp>
    </p:spTree>
    <p:extLst>
      <p:ext uri="{BB962C8B-B14F-4D97-AF65-F5344CB8AC3E}">
        <p14:creationId xmlns:p14="http://schemas.microsoft.com/office/powerpoint/2010/main" val="24559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>
                <a:latin typeface="Arial Rounded MT Bold" panose="020F0704030504030204" pitchFamily="34" charset="0"/>
              </a:rPr>
              <a:t>C# syntax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9881"/>
            <a:ext cx="4987765" cy="4058751"/>
          </a:xfrm>
        </p:spPr>
        <p:txBody>
          <a:bodyPr>
            <a:normAutofit/>
          </a:bodyPr>
          <a:lstStyle/>
          <a:p>
            <a:r>
              <a:rPr lang="lv-LV" sz="280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Consists of symbols, expressions, operators and keywords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80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Contains variables, functions, classes and identifiers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33568-6A72-4F84-B18E-E5769857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069881"/>
            <a:ext cx="5560440" cy="27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>
                <a:latin typeface="Arial Rounded MT Bold" panose="020F0704030504030204" pitchFamily="34" charset="0"/>
              </a:rPr>
              <a:t>Reserved Keywords</a:t>
            </a:r>
            <a:endParaRPr lang="lv-LV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669B7B-5B9C-42E4-987D-35D25817DE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3462" y="1580050"/>
          <a:ext cx="10594428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9438">
                  <a:extLst>
                    <a:ext uri="{9D8B030D-6E8A-4147-A177-3AD203B41FA5}">
                      <a16:colId xmlns:a16="http://schemas.microsoft.com/office/drawing/2014/main" val="1907050193"/>
                    </a:ext>
                  </a:extLst>
                </a:gridCol>
                <a:gridCol w="2032646">
                  <a:extLst>
                    <a:ext uri="{9D8B030D-6E8A-4147-A177-3AD203B41FA5}">
                      <a16:colId xmlns:a16="http://schemas.microsoft.com/office/drawing/2014/main" val="676636610"/>
                    </a:ext>
                  </a:extLst>
                </a:gridCol>
                <a:gridCol w="2194573">
                  <a:extLst>
                    <a:ext uri="{9D8B030D-6E8A-4147-A177-3AD203B41FA5}">
                      <a16:colId xmlns:a16="http://schemas.microsoft.com/office/drawing/2014/main" val="3343108836"/>
                    </a:ext>
                  </a:extLst>
                </a:gridCol>
                <a:gridCol w="1661002">
                  <a:extLst>
                    <a:ext uri="{9D8B030D-6E8A-4147-A177-3AD203B41FA5}">
                      <a16:colId xmlns:a16="http://schemas.microsoft.com/office/drawing/2014/main" val="4274406266"/>
                    </a:ext>
                  </a:extLst>
                </a:gridCol>
                <a:gridCol w="2576769">
                  <a:extLst>
                    <a:ext uri="{9D8B030D-6E8A-4147-A177-3AD203B41FA5}">
                      <a16:colId xmlns:a16="http://schemas.microsoft.com/office/drawing/2014/main" val="403940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abstract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base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bool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break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718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catch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checked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class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const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277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default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delegate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do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else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0544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explicit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extern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false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finally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fixed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4705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foreach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goto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if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implicit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in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0872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interface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internal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is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lock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long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22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null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operator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out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out (generic modifier</a:t>
                      </a:r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2597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private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protected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public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readonly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ref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6794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sealed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sizeof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stackalloc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static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824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switch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this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throw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true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try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2451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ulong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unchecked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unsafe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ushort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using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3851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volatile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while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lv-LV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lv-LV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lv-LV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3959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78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>
                <a:latin typeface="Arial Rounded MT Bold" panose="020F0704030504030204" pitchFamily="34" charset="0"/>
              </a:rPr>
              <a:t>Contextual Keywords</a:t>
            </a:r>
            <a:endParaRPr lang="lv-LV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669B7B-5B9C-42E4-987D-35D25817DE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6545" y="2362200"/>
          <a:ext cx="9848262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106">
                  <a:extLst>
                    <a:ext uri="{9D8B030D-6E8A-4147-A177-3AD203B41FA5}">
                      <a16:colId xmlns:a16="http://schemas.microsoft.com/office/drawing/2014/main" val="1907050193"/>
                    </a:ext>
                  </a:extLst>
                </a:gridCol>
                <a:gridCol w="2460106">
                  <a:extLst>
                    <a:ext uri="{9D8B030D-6E8A-4147-A177-3AD203B41FA5}">
                      <a16:colId xmlns:a16="http://schemas.microsoft.com/office/drawing/2014/main" val="3781887711"/>
                    </a:ext>
                  </a:extLst>
                </a:gridCol>
                <a:gridCol w="2460106">
                  <a:extLst>
                    <a:ext uri="{9D8B030D-6E8A-4147-A177-3AD203B41FA5}">
                      <a16:colId xmlns:a16="http://schemas.microsoft.com/office/drawing/2014/main" val="1274056025"/>
                    </a:ext>
                  </a:extLst>
                </a:gridCol>
                <a:gridCol w="2467944">
                  <a:extLst>
                    <a:ext uri="{9D8B030D-6E8A-4147-A177-3AD203B41FA5}">
                      <a16:colId xmlns:a16="http://schemas.microsoft.com/office/drawing/2014/main" val="67663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add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alias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ascending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descending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718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dynamic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from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global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277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group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into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join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let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8437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orderby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partial (</a:t>
                      </a:r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type)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>
                          <a:effectLst/>
                          <a:latin typeface="Arial Rounded MT Bold" panose="020F0704030504030204" pitchFamily="34" charset="0"/>
                        </a:rPr>
                        <a:t>partial (</a:t>
                      </a:r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method)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remove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483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select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lv-LV" dirty="0">
                          <a:effectLst/>
                          <a:latin typeface="Arial Rounded MT Bold" panose="020F0704030504030204" pitchFamily="34" charset="0"/>
                        </a:rPr>
                        <a:t>set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endParaRPr lang="lv-LV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endParaRPr lang="lv-LV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05442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75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Operators and separators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59FF-BAAC-4206-A73C-41A4DFEE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lv-LV" sz="2800" dirty="0"/>
          </a:p>
          <a:p>
            <a:pPr marL="36900" indent="0" algn="ctr">
              <a:buNone/>
            </a:pPr>
            <a:endParaRPr lang="lv-LV" sz="2800" dirty="0"/>
          </a:p>
          <a:p>
            <a:pPr marL="36900" indent="0" algn="ctr">
              <a:buNone/>
            </a:pPr>
            <a:r>
              <a:rPr lang="lv-LV" sz="2800" dirty="0"/>
              <a:t>{ }   [ ]   ( )   .   ,   :   ;   +   -   *   /   %   &amp;   |   ^   !   ~   =</a:t>
            </a:r>
          </a:p>
          <a:p>
            <a:pPr marL="36900" indent="0" algn="ctr">
              <a:buNone/>
            </a:pPr>
            <a:r>
              <a:rPr lang="lv-LV" sz="2800" dirty="0"/>
              <a:t>&lt;   &gt;   ?   ++   --   &amp;&amp;   ||   &lt;&lt;   &gt;&gt;   ==   !=   &lt;=   &gt;=  </a:t>
            </a:r>
          </a:p>
          <a:p>
            <a:pPr marL="36900" indent="0" algn="ctr">
              <a:buNone/>
            </a:pPr>
            <a:r>
              <a:rPr lang="lv-LV" sz="2800" dirty="0"/>
              <a:t>+=   -=   *=   /=   %=  &amp;=  |=   ^=   &lt;&lt;=   &gt;&gt;=   -&gt;</a:t>
            </a:r>
          </a:p>
        </p:txBody>
      </p:sp>
    </p:spTree>
    <p:extLst>
      <p:ext uri="{BB962C8B-B14F-4D97-AF65-F5344CB8AC3E}">
        <p14:creationId xmlns:p14="http://schemas.microsoft.com/office/powerpoint/2010/main" val="94731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Data types – value type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Directly contain data</a:t>
            </a:r>
          </a:p>
          <a:p>
            <a:pPr lvl="1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Simple types: </a:t>
            </a:r>
            <a:r>
              <a:rPr lang="lv-LV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int, long, byte, char, float, double, decimal, bool, etc...</a:t>
            </a:r>
          </a:p>
          <a:p>
            <a:pPr lvl="1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Enum types: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User-defined types of the for</a:t>
            </a:r>
            <a:r>
              <a:rPr lang="lv-LV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 	</a:t>
            </a:r>
            <a:r>
              <a:rPr lang="lv-LV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enum E {...}</a:t>
            </a:r>
            <a:endParaRPr lang="lv-LV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Struct types: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User-defined types of the form</a:t>
            </a:r>
            <a:r>
              <a:rPr lang="lv-LV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	</a:t>
            </a:r>
            <a:r>
              <a:rPr lang="lv-LV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struct S {...}</a:t>
            </a:r>
            <a:endParaRPr lang="lv-LV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Nullable value type: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Extensions of all other value types with a null value</a:t>
            </a:r>
            <a:endParaRPr lang="lv-LV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marL="36900" lvl="0" indent="0">
              <a:buClr>
                <a:srgbClr val="DADADA"/>
              </a:buClr>
              <a:buNone/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Data types – reference type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Do 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not contain the actual data stored in a variable, but they contain a reference to the variables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 types: </a:t>
            </a:r>
          </a:p>
          <a:p>
            <a:pPr lvl="2">
              <a:buClr>
                <a:srgbClr val="DADADA"/>
              </a:buClr>
            </a:pPr>
            <a:r>
              <a:rPr lang="lv-LV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object, unicode string,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User-defined types of the form</a:t>
            </a:r>
            <a:r>
              <a:rPr lang="lv-LV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	</a:t>
            </a:r>
            <a:r>
              <a:rPr lang="lv-LV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class C {...}</a:t>
            </a:r>
          </a:p>
          <a:p>
            <a:pPr lvl="1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Interface types: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User-defined types of the for</a:t>
            </a:r>
            <a:r>
              <a:rPr lang="lv-LV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 	</a:t>
            </a:r>
            <a:r>
              <a:rPr lang="lv-LV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interface I {...}</a:t>
            </a:r>
          </a:p>
          <a:p>
            <a:pPr lvl="1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Array types: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Single- and multi-dimensional, for example</a:t>
            </a:r>
            <a:r>
              <a:rPr lang="lv-LV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, int[] and int[,]</a:t>
            </a:r>
          </a:p>
          <a:p>
            <a:pPr lvl="1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Delegate value type: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User-defined types of the form</a:t>
            </a:r>
            <a:r>
              <a:rPr lang="lv-LV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delegate int  D {...}</a:t>
            </a:r>
            <a:endParaRPr lang="lv-LV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1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 dirty="0" err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sz="4000" b="0" i="0" u="none" strike="noStrike" cap="none" dirty="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5159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72"/>
              <a:buFont typeface="Noto Sans Symbols"/>
              <a:buChar char="◈"/>
            </a:pPr>
            <a:r>
              <a:rPr lang="lv-LV" sz="2400" b="1" i="0" u="none" strike="noStrike" cap="none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Compilation</a:t>
            </a:r>
            <a:r>
              <a:rPr lang="lv-LV" sz="24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process</a:t>
            </a:r>
            <a:endParaRPr sz="2400" dirty="0"/>
          </a:p>
          <a:p>
            <a:pPr marL="342900" marR="0" lvl="0" indent="-306000" algn="l" rtl="0">
              <a:lnSpc>
                <a:spcPct val="80000"/>
              </a:lnSpc>
              <a:spcBef>
                <a:spcPts val="992"/>
              </a:spcBef>
              <a:spcAft>
                <a:spcPts val="0"/>
              </a:spcAft>
              <a:buClr>
                <a:schemeClr val="lt2"/>
              </a:buClr>
              <a:buSzPts val="1372"/>
              <a:buFont typeface="Noto Sans Symbols"/>
              <a:buChar char="◈"/>
            </a:pPr>
            <a:r>
              <a:rPr lang="lv-LV" sz="24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C# </a:t>
            </a:r>
            <a:r>
              <a:rPr lang="lv-LV" sz="2400" b="1" i="0" u="none" strike="noStrike" cap="none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Syntax</a:t>
            </a:r>
            <a:r>
              <a:rPr lang="lv-LV" sz="24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– </a:t>
            </a:r>
            <a:r>
              <a:rPr lang="lv-LV" sz="2400" b="1" i="0" u="none" strike="noStrike" cap="none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main</a:t>
            </a:r>
            <a:r>
              <a:rPr lang="lv-LV" sz="24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lv-LV" sz="2400" b="1" i="0" u="none" strike="noStrike" cap="none" dirty="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principles</a:t>
            </a:r>
            <a:endParaRPr sz="24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218877" algn="l" rtl="0">
              <a:lnSpc>
                <a:spcPct val="80000"/>
              </a:lnSpc>
              <a:spcBef>
                <a:spcPts val="992"/>
              </a:spcBef>
              <a:spcAft>
                <a:spcPts val="0"/>
              </a:spcAft>
              <a:buClr>
                <a:schemeClr val="lt2"/>
              </a:buClr>
              <a:buSzPts val="1372"/>
              <a:buFont typeface="Noto Sans Symbols"/>
              <a:buNone/>
            </a:pPr>
            <a:endParaRPr sz="1960" b="0" i="0" u="none" strike="noStrike" cap="none" dirty="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  <p:extLst>
      <p:ext uri="{BB962C8B-B14F-4D97-AF65-F5344CB8AC3E}">
        <p14:creationId xmlns:p14="http://schemas.microsoft.com/office/powerpoint/2010/main" val="121192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Type conversion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Implicit conversions: 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No special syntax is required because the conversion is type safe and no data will be lost</a:t>
            </a:r>
            <a:endParaRPr lang="lv-LV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Explicit conversions (casts): 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required when information might be lost in the conversion, or when the conversion might not succeed for other reasons</a:t>
            </a:r>
            <a:endParaRPr lang="lv-LV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User-defined conversions: </a:t>
            </a:r>
          </a:p>
          <a:p>
            <a:pPr lvl="1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performed by special methods</a:t>
            </a: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Conversions with helper classes:</a:t>
            </a:r>
          </a:p>
          <a:p>
            <a:pPr lvl="1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convert between non-compatible types</a:t>
            </a:r>
          </a:p>
          <a:p>
            <a:pPr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marL="36900" lvl="0" indent="0">
              <a:buClr>
                <a:srgbClr val="DADADA"/>
              </a:buClr>
              <a:buNone/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4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Variables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49"/>
            <a:ext cx="10353762" cy="4918721"/>
          </a:xfrm>
        </p:spPr>
        <p:txBody>
          <a:bodyPr>
            <a:normAutofit/>
          </a:bodyPr>
          <a:lstStyle/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epresent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storage locations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;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as a type that determines what values can be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Syntax for variable definition </a:t>
            </a:r>
          </a:p>
          <a:p>
            <a:pPr marL="36900" indent="0" algn="ctr">
              <a:buClr>
                <a:srgbClr val="DADADA"/>
              </a:buClr>
              <a:buNone/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&lt;data_type&gt; &lt;variable_list&gt;;</a:t>
            </a:r>
          </a:p>
          <a:p>
            <a:pPr marL="36900" indent="0" algn="ctr">
              <a:buClr>
                <a:srgbClr val="DADADA"/>
              </a:buClr>
              <a:buNone/>
            </a:pP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Syntax for variable initialization </a:t>
            </a:r>
          </a:p>
          <a:p>
            <a:pPr marL="36900" indent="0" algn="ctr">
              <a:buClr>
                <a:srgbClr val="DADADA"/>
              </a:buClr>
              <a:buNone/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variable_name = value;</a:t>
            </a:r>
          </a:p>
          <a:p>
            <a:pPr marL="36900" indent="0" algn="ctr">
              <a:buClr>
                <a:srgbClr val="DADADA"/>
              </a:buClr>
              <a:buNone/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&lt;data_type&gt; &lt;variable_list&gt; = value;</a:t>
            </a:r>
          </a:p>
          <a:p>
            <a:pPr marL="36900" indent="0" algn="ctr">
              <a:buClr>
                <a:srgbClr val="DADADA"/>
              </a:buClr>
              <a:buNone/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Clr>
                <a:srgbClr val="DADADA"/>
              </a:buClr>
              <a:buNone/>
            </a:pP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8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Variables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2" y="1580049"/>
            <a:ext cx="10343115" cy="491872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DADADA"/>
              </a:buClr>
            </a:pPr>
            <a:r>
              <a:rPr lang="lv-LV" sz="31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Non-nullable / Nullable </a:t>
            </a:r>
            <a:r>
              <a:rPr lang="lv-LV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-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(null)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value of that exact type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lv-LV" sz="31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Object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null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)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reference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to an object of any reference type, or a reference to a boxed value of any value type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</a:p>
          <a:p>
            <a:pPr>
              <a:buClr>
                <a:srgbClr val="DADADA"/>
              </a:buClr>
            </a:pPr>
            <a:r>
              <a:rPr lang="lv-LV" sz="31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Class type 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-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null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)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reference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to an instance of that class type, or a reference to an instance of a class derived from that class type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</a:p>
          <a:p>
            <a:pPr>
              <a:buClr>
                <a:srgbClr val="DADADA"/>
              </a:buClr>
            </a:pPr>
            <a:r>
              <a:rPr lang="lv-LV" sz="31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Interface type 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-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null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)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reference to an instance of a class type that implements that interface type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</a:p>
          <a:p>
            <a:pPr>
              <a:buClr>
                <a:srgbClr val="DADADA"/>
              </a:buClr>
            </a:pPr>
            <a:r>
              <a:rPr lang="lv-LV" sz="31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Array type 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-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null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)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reference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to an instance of that array type, or a reference to an instance of a compatible array type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 </a:t>
            </a:r>
          </a:p>
          <a:p>
            <a:pPr>
              <a:buClr>
                <a:srgbClr val="DADADA"/>
              </a:buClr>
            </a:pPr>
            <a:r>
              <a:rPr lang="lv-LV" sz="31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Delegate type 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-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null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)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reference to an instance of a compatible delegate type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Variables Scope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580049"/>
            <a:ext cx="5019158" cy="4918721"/>
          </a:xfrm>
        </p:spPr>
        <p:txBody>
          <a:bodyPr>
            <a:normAutofit/>
          </a:bodyPr>
          <a:lstStyle/>
          <a:p>
            <a:pPr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scope of a variable, sometimes referred to as accessibility of a variable, refers to where the variable can be read from and/or written to, and the variable's lifetime, or how long it stays in memory.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83CB9-CB15-4DD6-816A-C609B464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314324"/>
            <a:ext cx="5540828" cy="63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72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Constants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efer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to fixed values that the program may not alter during its execution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 be of any of the basic data types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reated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just like regular variables</a:t>
            </a: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Syntax for constant definition:</a:t>
            </a:r>
          </a:p>
          <a:p>
            <a:pPr marL="36900" indent="0" algn="ctr">
              <a:buClr>
                <a:srgbClr val="DADADA"/>
              </a:buClr>
              <a:buNone/>
            </a:pPr>
            <a:r>
              <a:rPr lang="en-US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 &lt;</a:t>
            </a:r>
            <a:r>
              <a:rPr lang="en-US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data_type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&gt; &lt;</a:t>
            </a:r>
            <a:r>
              <a:rPr lang="en-US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constant_name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&gt; = value;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marL="36900" lvl="0" indent="0">
              <a:buClr>
                <a:srgbClr val="DADADA"/>
              </a:buClr>
              <a:buNone/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4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Constants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Integer: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 decimal, or hexadecimal constant</a:t>
            </a: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Floating-point: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has an integer part, a decimal point, a fractional part, and an exponent part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(examples: 3.14159, 314159E-5F)</a:t>
            </a: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Character: </a:t>
            </a:r>
            <a:r>
              <a:rPr lang="lv-LV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enclosed in single quotes ('x' )</a:t>
            </a: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String: 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are enclosed in double quotes "" or with @""</a:t>
            </a:r>
            <a:endParaRPr lang="lv-LV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Bool: </a:t>
            </a:r>
            <a:r>
              <a:rPr lang="lv-LV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true or false</a:t>
            </a:r>
          </a:p>
          <a:p>
            <a:pPr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Clr>
                <a:srgbClr val="DADADA"/>
              </a:buClr>
              <a:buNone/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marL="36900" lvl="0" indent="0">
              <a:buClr>
                <a:srgbClr val="DADADA"/>
              </a:buClr>
              <a:buNone/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3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Expressions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onstructed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from operands and operators.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</a:t>
            </a:r>
            <a:r>
              <a:rPr lang="en-US" sz="2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perators</a:t>
            </a: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of an expression indicate which operations to apply to the operands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lv-LV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Expression example:</a:t>
            </a:r>
          </a:p>
          <a:p>
            <a:pPr marL="450000" lvl="1" indent="0" algn="ctr">
              <a:buClr>
                <a:srgbClr val="DADADA"/>
              </a:buClr>
              <a:buNone/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x + (y * z)</a:t>
            </a:r>
          </a:p>
          <a:p>
            <a:pPr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9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Statements</a:t>
            </a:r>
            <a:endParaRPr lang="lv-LV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B9126-E220-4CBF-8A4A-264AEF16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77500" lnSpcReduction="20000"/>
          </a:bodyPr>
          <a:lstStyle/>
          <a:p>
            <a:r>
              <a:rPr lang="lv-LV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Declaration statements:</a:t>
            </a:r>
          </a:p>
          <a:p>
            <a:pPr lvl="1"/>
            <a:r>
              <a:rPr lang="en-US" sz="27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used to declare local variables and constants</a:t>
            </a:r>
            <a:endParaRPr lang="lv-LV" sz="2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lv-LV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Expressions statements</a:t>
            </a:r>
          </a:p>
          <a:p>
            <a:pPr lvl="1"/>
            <a:r>
              <a:rPr lang="lv-LV" sz="2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used to evaluate expressions (=, ++, &lt;&lt;, await)</a:t>
            </a:r>
          </a:p>
          <a:p>
            <a:r>
              <a:rPr lang="lv-LV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Selection statements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used to select one of a number of possible statements for execution based on the value of some expression</a:t>
            </a:r>
            <a:r>
              <a:rPr lang="lv-LV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(if, switch)</a:t>
            </a:r>
          </a:p>
          <a:p>
            <a:r>
              <a:rPr lang="lv-LV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Iteration statements:</a:t>
            </a:r>
          </a:p>
          <a:p>
            <a:pPr lvl="1"/>
            <a:r>
              <a:rPr lang="en-US" sz="27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used to execute repeatedly an embedded statement</a:t>
            </a:r>
            <a:r>
              <a:rPr lang="lv-LV" sz="27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(while, do, for, foreach)</a:t>
            </a:r>
          </a:p>
          <a:p>
            <a:r>
              <a:rPr lang="lv-LV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Jump statements</a:t>
            </a:r>
          </a:p>
          <a:p>
            <a:pPr lvl="1"/>
            <a:r>
              <a:rPr lang="lv-LV" sz="27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used to transfer control (break, continue, throw, return)</a:t>
            </a:r>
          </a:p>
        </p:txBody>
      </p:sp>
    </p:spTree>
    <p:extLst>
      <p:ext uri="{BB962C8B-B14F-4D97-AF65-F5344CB8AC3E}">
        <p14:creationId xmlns:p14="http://schemas.microsoft.com/office/powerpoint/2010/main" val="2612699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en-GB" sz="6000" dirty="0">
                <a:latin typeface="Arial Rounded MT Bold" panose="020F0704030504030204" pitchFamily="34" charset="0"/>
              </a:rPr>
              <a:t>Notations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C# Notations – </a:t>
            </a:r>
            <a:r>
              <a:rPr lang="lv-LV" dirty="0">
                <a:solidFill>
                  <a:srgbClr val="92D050"/>
                </a:solidFill>
                <a:latin typeface="Arial Rounded MT Bold" panose="020F0704030504030204" pitchFamily="34" charset="0"/>
              </a:rPr>
              <a:t>DO</a:t>
            </a:r>
            <a:endParaRPr lang="lv-LV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91872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800" dirty="0" err="1">
                <a:solidFill>
                  <a:schemeClr val="accent3"/>
                </a:solidFill>
                <a:effectLst/>
                <a:latin typeface="Arial Rounded MT Bold" panose="020F0704030504030204" pitchFamily="34" charset="0"/>
              </a:rPr>
              <a:t>PascalCasing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for class names and method names.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800" dirty="0" err="1">
                <a:solidFill>
                  <a:schemeClr val="accent3"/>
                </a:solidFill>
                <a:effectLst/>
                <a:latin typeface="Arial Rounded MT Bold" panose="020F0704030504030204" pitchFamily="34" charset="0"/>
              </a:rPr>
              <a:t>camelCasing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for method arguments and local variables.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r>
              <a:rPr lang="lv-LV" sz="240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	C</a:t>
            </a:r>
            <a:r>
              <a:rPr lang="en-US" sz="2400" dirty="0" err="1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onsistent</a:t>
            </a:r>
            <a:r>
              <a:rPr lang="en-US" sz="240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 with the Microsoft's .NET Framework and easy to read.</a:t>
            </a:r>
            <a:endParaRPr lang="lv-LV" sz="2800" dirty="0">
              <a:solidFill>
                <a:srgbClr val="92D050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04844-C520-4FCC-A84D-85557C39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067" y="3135087"/>
            <a:ext cx="5463897" cy="24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Nunito"/>
              <a:buNone/>
            </a:pPr>
            <a:r>
              <a:rPr lang="lv-LV" sz="6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Code compilation</a:t>
            </a:r>
            <a:endParaRPr sz="6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  <p:extLst>
      <p:ext uri="{BB962C8B-B14F-4D97-AF65-F5344CB8AC3E}">
        <p14:creationId xmlns:p14="http://schemas.microsoft.com/office/powerpoint/2010/main" val="1901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C# Notations – </a:t>
            </a:r>
            <a:r>
              <a:rPr lang="lv-LV" dirty="0">
                <a:solidFill>
                  <a:srgbClr val="92D050"/>
                </a:solidFill>
                <a:latin typeface="Arial Rounded MT Bold" panose="020F0704030504030204" pitchFamily="34" charset="0"/>
              </a:rPr>
              <a:t>DO</a:t>
            </a:r>
            <a:endParaRPr lang="lv-LV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9187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Rounded MT Bold" panose="020F0704030504030204" pitchFamily="34" charset="0"/>
              </a:rPr>
              <a:t>predefined type names 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instead of system type names like Int16, Single, UInt64, etc.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r>
              <a:rPr lang="lv-LV" sz="240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	C</a:t>
            </a:r>
            <a:r>
              <a:rPr lang="en-US" sz="2400" dirty="0" err="1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onsistent</a:t>
            </a:r>
            <a:r>
              <a:rPr lang="en-US" sz="240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 with the Microsoft's .NET Framework and easy to read.</a:t>
            </a:r>
            <a:endParaRPr lang="lv-LV" sz="2800" dirty="0">
              <a:solidFill>
                <a:srgbClr val="92D050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B5EC-7EBF-4125-8477-2CF6187E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85" y="2539093"/>
            <a:ext cx="2492829" cy="29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9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C# Notations – </a:t>
            </a:r>
            <a:r>
              <a:rPr lang="lv-LV" dirty="0">
                <a:solidFill>
                  <a:srgbClr val="92D050"/>
                </a:solidFill>
                <a:latin typeface="Arial Rounded MT Bold" panose="020F0704030504030204" pitchFamily="34" charset="0"/>
              </a:rPr>
              <a:t>DO</a:t>
            </a:r>
            <a:endParaRPr lang="lv-LV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91872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implicit type </a:t>
            </a:r>
            <a:r>
              <a:rPr lang="en-US" sz="2800" dirty="0" err="1">
                <a:solidFill>
                  <a:schemeClr val="accent3"/>
                </a:solidFill>
                <a:effectLst/>
                <a:latin typeface="Arial Rounded MT Bold" panose="020F0704030504030204" pitchFamily="34" charset="0"/>
              </a:rPr>
              <a:t>var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for local variable declarations. Exception: primitive types (</a:t>
            </a:r>
            <a:r>
              <a:rPr lang="en-US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string, double, </a:t>
            </a:r>
            <a:r>
              <a:rPr lang="en-US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etc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) use predefined names.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r>
              <a:rPr lang="lv-LV" sz="240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R</a:t>
            </a:r>
            <a:r>
              <a:rPr lang="en-US" sz="2400" dirty="0" err="1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emoves</a:t>
            </a:r>
            <a:r>
              <a:rPr lang="en-US" sz="240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 clutter, particularly with complex generic types. Type is easily detected with Visual Studio tooltips.</a:t>
            </a:r>
            <a:endParaRPr lang="lv-LV" sz="2800" dirty="0">
              <a:solidFill>
                <a:srgbClr val="92D050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2CBE5-64C5-4C55-9B07-C8C34456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92" y="2776537"/>
            <a:ext cx="4875015" cy="25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58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C# Notations – </a:t>
            </a:r>
            <a:r>
              <a:rPr lang="lv-LV" dirty="0">
                <a:solidFill>
                  <a:srgbClr val="92D050"/>
                </a:solidFill>
                <a:latin typeface="Arial Rounded MT Bold" panose="020F0704030504030204" pitchFamily="34" charset="0"/>
              </a:rPr>
              <a:t>DO</a:t>
            </a:r>
            <a:endParaRPr lang="lv-LV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91872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Rounded MT Bold" panose="020F0704030504030204" pitchFamily="34" charset="0"/>
              </a:rPr>
              <a:t>noun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or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Rounded MT Bold" panose="020F0704030504030204" pitchFamily="34" charset="0"/>
              </a:rPr>
              <a:t>noun phrases 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to name a class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accent3"/>
                </a:solidFill>
                <a:effectLst/>
                <a:latin typeface="Arial Rounded MT Bold" panose="020F0704030504030204" pitchFamily="34" charset="0"/>
              </a:rPr>
              <a:t>prefix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interfaces with the letter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  Interface names are noun (phrases) or adjectives.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400" dirty="0">
              <a:solidFill>
                <a:srgbClr val="92D050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400" dirty="0">
              <a:solidFill>
                <a:srgbClr val="92D050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r>
              <a:rPr lang="lv-LV" sz="240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C</a:t>
            </a:r>
            <a:r>
              <a:rPr lang="en-US" sz="2400" dirty="0" err="1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onsistent</a:t>
            </a:r>
            <a:r>
              <a:rPr lang="en-US" sz="240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 with the Microsoft's .NET Framework and easy to read.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FF4AE-0DA6-45D1-8BE6-0B7D801DC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47" y="2967288"/>
            <a:ext cx="4032769" cy="2677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5FB73-E286-46E9-88B6-BC759116C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84" y="2988128"/>
            <a:ext cx="4032769" cy="263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66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C# Notations – </a:t>
            </a:r>
            <a:r>
              <a:rPr lang="lv-LV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DO NOT</a:t>
            </a:r>
            <a:endParaRPr lang="lv-LV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9187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Hungarian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notation or any other type identification in identifiers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r>
              <a:rPr lang="lv-LV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C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onsistent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 with the Microsoft's .NET Framework and Visual Studio IDE makes determining types very easy (via tooltips). In general you want to avoid type indicators in any identifier.</a:t>
            </a:r>
            <a:endParaRPr lang="lv-LV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7FE89-DB9F-42A8-92FA-3F5296E4E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44" y="2312533"/>
            <a:ext cx="2573111" cy="251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56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C# Notations – </a:t>
            </a:r>
            <a:r>
              <a:rPr lang="lv-LV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DO NOT</a:t>
            </a:r>
            <a:endParaRPr lang="lv-LV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9187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Screaming Caps 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for constants or </a:t>
            </a:r>
            <a:r>
              <a:rPr lang="en-US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readonly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variables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4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4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4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 algn="ctr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Caps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grap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 too much attention..</a:t>
            </a:r>
            <a:endParaRPr lang="lv-LV" sz="28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D19A5-7D63-415D-8397-E2B3CCD2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53" y="2359818"/>
            <a:ext cx="8371893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0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C190-7FAE-4408-AF4A-5A30C8B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>
                <a:latin typeface="Arial Rounded MT Bold" panose="020F0704030504030204" pitchFamily="34" charset="0"/>
              </a:rPr>
              <a:t>Thank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you</a:t>
            </a:r>
            <a:endParaRPr lang="lv-LV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99B09-BA75-4F8D-A642-9EBC4854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099" y="1362074"/>
            <a:ext cx="9324457" cy="5286375"/>
          </a:xfrm>
        </p:spPr>
        <p:txBody>
          <a:bodyPr>
            <a:normAutofit fontScale="6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if</a:t>
            </a:r>
            <a:r>
              <a:rPr lang="lv-LV" sz="3200" b="1" dirty="0">
                <a:latin typeface="Arial Rounded MT Bold" panose="020F0704030504030204" pitchFamily="34" charset="0"/>
              </a:rPr>
              <a:t>(</a:t>
            </a:r>
            <a:r>
              <a:rPr lang="lv-LV" sz="3200" b="1" dirty="0" err="1">
                <a:latin typeface="Arial Rounded MT Bold" panose="020F0704030504030204" pitchFamily="34" charset="0"/>
              </a:rPr>
              <a:t>anyQuestions</a:t>
            </a:r>
            <a:r>
              <a:rPr lang="lv-LV" sz="3200" b="1" dirty="0">
                <a:latin typeface="Arial Rounded MT Bold" panose="020F0704030504030204" pitchFamily="34" charset="0"/>
              </a:rPr>
              <a:t>)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</a:t>
            </a:r>
            <a:r>
              <a:rPr lang="lv-LV" sz="3200" b="1" dirty="0" err="1">
                <a:latin typeface="Arial Rounded MT Bold" panose="020F0704030504030204" pitchFamily="34" charset="0"/>
              </a:rPr>
              <a:t>AskPresenter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else</a:t>
            </a:r>
            <a:r>
              <a:rPr lang="lv-LV" sz="3200" b="1" dirty="0">
                <a:latin typeface="Arial Rounded MT Bold" panose="020F0704030504030204" pitchFamily="34" charset="0"/>
              </a:rPr>
              <a:t>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//</a:t>
            </a:r>
            <a:r>
              <a:rPr lang="lv-LV" sz="3200" b="1" dirty="0" err="1">
                <a:latin typeface="Arial Rounded MT Bold" panose="020F0704030504030204" pitchFamily="34" charset="0"/>
              </a:rPr>
              <a:t>LoveCats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AttendNextLesson();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endParaRPr lang="lv-LV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E754B-6DDD-4365-8993-64FE7882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580050"/>
            <a:ext cx="3961881" cy="39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Long time ago...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913795" y="2069881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Code was written by developers in machine codes (language that processor understands)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911" y="3258586"/>
            <a:ext cx="3521529" cy="2870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30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High level of abstraction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913795" y="2069881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avoid the complexity of writing machine codes clever people started to invent abstractions and put programs on the higher level.</a:t>
            </a:r>
            <a:endParaRPr/>
          </a:p>
          <a:p>
            <a:pPr marL="342900" marR="0" lvl="0" indent="-18154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None/>
            </a:pP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3060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Modern programming languages underneath take care of memory management, different processors, graphic cards, monitors operating systems and many other things that we as high level programmers don’t even think about.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5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Nowadays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913795" y="2069881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Modern software developers usually work on a high level of abstraction.</a:t>
            </a:r>
            <a:endParaRPr/>
          </a:p>
          <a:p>
            <a:pPr marL="342900" marR="0" lvl="0" indent="-181540" algn="l" rtl="0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None/>
            </a:pP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306000" algn="l" rtl="0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Huge percentage of programmers doesn’t know how the computer work nowadays and don’t care about plenty of low-level things</a:t>
            </a: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0264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Compiler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913795" y="2069881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13"/>
              <a:buFont typeface="Noto Sans Symbols"/>
              <a:buChar char="◈"/>
            </a:pPr>
            <a:r>
              <a:rPr lang="lv-LV" sz="259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Compiler - transforms computer code written in one programming language (the source language) into another programming language (the target language).</a:t>
            </a:r>
            <a:endParaRPr sz="259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190874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Clr>
                <a:schemeClr val="lt2"/>
              </a:buClr>
              <a:buSzPts val="1813"/>
              <a:buFont typeface="Noto Sans Symbols"/>
              <a:buNone/>
            </a:pPr>
            <a:endParaRPr sz="259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30600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Clr>
                <a:schemeClr val="lt2"/>
              </a:buClr>
              <a:buSzPts val="1813"/>
              <a:buFont typeface="Noto Sans Symbols"/>
              <a:buChar char="◈"/>
            </a:pPr>
            <a:r>
              <a:rPr lang="lv-LV" sz="259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Compiler is needed to convert C# code into something that processor of your computer understands</a:t>
            </a:r>
            <a:endParaRPr sz="259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190874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Clr>
                <a:schemeClr val="lt2"/>
              </a:buClr>
              <a:buSzPts val="1813"/>
              <a:buFont typeface="Noto Sans Symbols"/>
              <a:buNone/>
            </a:pPr>
            <a:endParaRPr sz="259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30600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Clr>
                <a:schemeClr val="lt2"/>
              </a:buClr>
              <a:buSzPts val="1813"/>
              <a:buFont typeface="Noto Sans Symbols"/>
              <a:buChar char="◈"/>
            </a:pPr>
            <a:r>
              <a:rPr lang="lv-LV" sz="2590" b="1" i="0" u="sng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processor doesn't know C#, it understands only machine codes.</a:t>
            </a:r>
            <a:endParaRPr sz="2590" b="1" i="0" u="sng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641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Compiler - </a:t>
            </a:r>
            <a:r>
              <a:rPr lang="lv-LV" sz="40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csc.exe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913795" y="2069881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C# language compiler is csc.exe</a:t>
            </a:r>
            <a:endParaRPr/>
          </a:p>
          <a:p>
            <a:pPr marL="342900" marR="0" lvl="0" indent="-181540" algn="l" rtl="0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None/>
            </a:pP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306000" algn="l" rtl="0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csc.exe path: </a:t>
            </a:r>
            <a:endParaRPr/>
          </a:p>
          <a:p>
            <a:pPr marL="36900" marR="0" lvl="0" indent="0" algn="ctr" rtl="0">
              <a:spcBef>
                <a:spcPts val="10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None/>
            </a:pPr>
            <a:r>
              <a:rPr lang="lv-LV" sz="2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C:\Windows\Microsoft.NET\Framework</a:t>
            </a:r>
            <a:r>
              <a:rPr lang="lv-LV" sz="2200" b="1" i="0" u="none" strike="noStrike" cap="non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64</a:t>
            </a:r>
            <a:r>
              <a:rPr lang="lv-LV" sz="2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\</a:t>
            </a:r>
            <a:r>
              <a:rPr lang="lv-LV" sz="2200" b="1" i="0" u="none" strike="noStrike" cap="non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v4.0.30319</a:t>
            </a:r>
            <a:r>
              <a:rPr lang="lv-LV" sz="2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&gt;</a:t>
            </a: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181540" algn="l" rtl="0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None/>
            </a:pP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4572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unito"/>
              <a:buNone/>
            </a:pPr>
            <a:r>
              <a:rPr lang="lv-LV" sz="4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Compilation steps - 1</a:t>
            </a:r>
            <a:endParaRPr sz="4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913795" y="1580051"/>
            <a:ext cx="10353762" cy="45485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90"/>
              <a:buFont typeface="Noto Sans Symbols"/>
              <a:buChar char="◈"/>
            </a:pPr>
            <a:r>
              <a:rPr lang="lv-LV" sz="27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C# compiler takes your code as an input and produces an output — your program in IL(intermediate language) code saved in *.exe or *.dll files</a:t>
            </a:r>
            <a:r>
              <a:rPr lang="lv-LV" sz="28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8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02" y="3256320"/>
            <a:ext cx="11099347" cy="2872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49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14405</TotalTime>
  <Words>1454</Words>
  <Application>Microsoft Office PowerPoint</Application>
  <PresentationFormat>Widescreen</PresentationFormat>
  <Paragraphs>312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 Rounded MT Bold</vt:lpstr>
      <vt:lpstr>Calibri</vt:lpstr>
      <vt:lpstr>Calisto MT</vt:lpstr>
      <vt:lpstr>Lustria</vt:lpstr>
      <vt:lpstr>Noto Sans Symbols</vt:lpstr>
      <vt:lpstr>Nunito</vt:lpstr>
      <vt:lpstr>Wingdings 2</vt:lpstr>
      <vt:lpstr>Slate</vt:lpstr>
      <vt:lpstr>Software Development  using C#  1 lesson</vt:lpstr>
      <vt:lpstr>Agenda</vt:lpstr>
      <vt:lpstr>Code compilation</vt:lpstr>
      <vt:lpstr>Long time ago...</vt:lpstr>
      <vt:lpstr>High level of abstraction</vt:lpstr>
      <vt:lpstr>Nowadays</vt:lpstr>
      <vt:lpstr>Compiler</vt:lpstr>
      <vt:lpstr>Compiler - csc.exe</vt:lpstr>
      <vt:lpstr>Compilation steps - 1</vt:lpstr>
      <vt:lpstr>Compilation steps - 2</vt:lpstr>
      <vt:lpstr>Compilation steps - 2</vt:lpstr>
      <vt:lpstr>Comand-line compilation</vt:lpstr>
      <vt:lpstr>C# syntax</vt:lpstr>
      <vt:lpstr>C# syntax</vt:lpstr>
      <vt:lpstr>Reserved Keywords</vt:lpstr>
      <vt:lpstr>Contextual Keywords</vt:lpstr>
      <vt:lpstr>Operators and separators</vt:lpstr>
      <vt:lpstr>Data types – value type</vt:lpstr>
      <vt:lpstr>Data types – reference type</vt:lpstr>
      <vt:lpstr>Type conversion</vt:lpstr>
      <vt:lpstr>Variables</vt:lpstr>
      <vt:lpstr>Variables</vt:lpstr>
      <vt:lpstr>Variables Scope</vt:lpstr>
      <vt:lpstr>Constants</vt:lpstr>
      <vt:lpstr>Constants</vt:lpstr>
      <vt:lpstr>Expressions</vt:lpstr>
      <vt:lpstr>Statements</vt:lpstr>
      <vt:lpstr>Notations</vt:lpstr>
      <vt:lpstr>C# Notations – DO</vt:lpstr>
      <vt:lpstr>C# Notations – DO</vt:lpstr>
      <vt:lpstr>C# Notations – DO</vt:lpstr>
      <vt:lpstr>C# Notations – DO</vt:lpstr>
      <vt:lpstr>C# Notations – DO NOT</vt:lpstr>
      <vt:lpstr>C# Notations – DO NOT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For Begginers  1 lesson</dc:title>
  <dc:creator>oljka.b@gmail.com</dc:creator>
  <cp:lastModifiedBy>Olga</cp:lastModifiedBy>
  <cp:revision>242</cp:revision>
  <dcterms:created xsi:type="dcterms:W3CDTF">2018-01-08T19:51:36Z</dcterms:created>
  <dcterms:modified xsi:type="dcterms:W3CDTF">2019-09-02T10:48:36Z</dcterms:modified>
</cp:coreProperties>
</file>