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24"/>
  </p:notesMasterIdLst>
  <p:sldIdLst>
    <p:sldId id="256" r:id="rId2"/>
    <p:sldId id="270" r:id="rId3"/>
    <p:sldId id="350" r:id="rId4"/>
    <p:sldId id="351" r:id="rId5"/>
    <p:sldId id="355" r:id="rId6"/>
    <p:sldId id="356" r:id="rId7"/>
    <p:sldId id="357" r:id="rId8"/>
    <p:sldId id="369" r:id="rId9"/>
    <p:sldId id="359" r:id="rId10"/>
    <p:sldId id="362" r:id="rId11"/>
    <p:sldId id="360" r:id="rId12"/>
    <p:sldId id="361" r:id="rId13"/>
    <p:sldId id="363" r:id="rId14"/>
    <p:sldId id="364" r:id="rId15"/>
    <p:sldId id="365" r:id="rId16"/>
    <p:sldId id="366" r:id="rId17"/>
    <p:sldId id="367" r:id="rId18"/>
    <p:sldId id="368" r:id="rId19"/>
    <p:sldId id="370" r:id="rId20"/>
    <p:sldId id="371" r:id="rId21"/>
    <p:sldId id="372" r:id="rId22"/>
    <p:sldId id="43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3" autoAdjust="0"/>
    <p:restoredTop sz="81818" autoAdjust="0"/>
  </p:normalViewPr>
  <p:slideViewPr>
    <p:cSldViewPr snapToGrid="0">
      <p:cViewPr varScale="1">
        <p:scale>
          <a:sx n="59" d="100"/>
          <a:sy n="59" d="100"/>
        </p:scale>
        <p:origin x="11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v-LV"/>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3A1390-60AD-4229-A0CF-1925E046AC4D}" type="datetimeFigureOut">
              <a:rPr lang="lv-LV" smtClean="0"/>
              <a:t>02.09.2019</a:t>
            </a:fld>
            <a:endParaRPr lang="lv-LV"/>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v-LV"/>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v-LV"/>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v-LV"/>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187C-F578-4C74-AF80-9F5E11B4ABB4}" type="slidenum">
              <a:rPr lang="lv-LV" smtClean="0"/>
              <a:t>‹#›</a:t>
            </a:fld>
            <a:endParaRPr lang="lv-LV"/>
          </a:p>
        </p:txBody>
      </p:sp>
    </p:spTree>
    <p:extLst>
      <p:ext uri="{BB962C8B-B14F-4D97-AF65-F5344CB8AC3E}">
        <p14:creationId xmlns:p14="http://schemas.microsoft.com/office/powerpoint/2010/main" val="4010505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6</a:t>
            </a:fld>
            <a:endParaRPr lang="lv-LV"/>
          </a:p>
        </p:txBody>
      </p:sp>
    </p:spTree>
    <p:extLst>
      <p:ext uri="{BB962C8B-B14F-4D97-AF65-F5344CB8AC3E}">
        <p14:creationId xmlns:p14="http://schemas.microsoft.com/office/powerpoint/2010/main" val="4219511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15</a:t>
            </a:fld>
            <a:endParaRPr lang="lv-LV"/>
          </a:p>
        </p:txBody>
      </p:sp>
    </p:spTree>
    <p:extLst>
      <p:ext uri="{BB962C8B-B14F-4D97-AF65-F5344CB8AC3E}">
        <p14:creationId xmlns:p14="http://schemas.microsoft.com/office/powerpoint/2010/main" val="3991958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16</a:t>
            </a:fld>
            <a:endParaRPr lang="lv-LV"/>
          </a:p>
        </p:txBody>
      </p:sp>
    </p:spTree>
    <p:extLst>
      <p:ext uri="{BB962C8B-B14F-4D97-AF65-F5344CB8AC3E}">
        <p14:creationId xmlns:p14="http://schemas.microsoft.com/office/powerpoint/2010/main" val="41464514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17</a:t>
            </a:fld>
            <a:endParaRPr lang="lv-LV"/>
          </a:p>
        </p:txBody>
      </p:sp>
    </p:spTree>
    <p:extLst>
      <p:ext uri="{BB962C8B-B14F-4D97-AF65-F5344CB8AC3E}">
        <p14:creationId xmlns:p14="http://schemas.microsoft.com/office/powerpoint/2010/main" val="20783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18</a:t>
            </a:fld>
            <a:endParaRPr lang="lv-LV"/>
          </a:p>
        </p:txBody>
      </p:sp>
    </p:spTree>
    <p:extLst>
      <p:ext uri="{BB962C8B-B14F-4D97-AF65-F5344CB8AC3E}">
        <p14:creationId xmlns:p14="http://schemas.microsoft.com/office/powerpoint/2010/main" val="32720590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19</a:t>
            </a:fld>
            <a:endParaRPr lang="lv-LV"/>
          </a:p>
        </p:txBody>
      </p:sp>
    </p:spTree>
    <p:extLst>
      <p:ext uri="{BB962C8B-B14F-4D97-AF65-F5344CB8AC3E}">
        <p14:creationId xmlns:p14="http://schemas.microsoft.com/office/powerpoint/2010/main" val="1835043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20</a:t>
            </a:fld>
            <a:endParaRPr lang="lv-LV"/>
          </a:p>
        </p:txBody>
      </p:sp>
    </p:spTree>
    <p:extLst>
      <p:ext uri="{BB962C8B-B14F-4D97-AF65-F5344CB8AC3E}">
        <p14:creationId xmlns:p14="http://schemas.microsoft.com/office/powerpoint/2010/main" val="1602499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21</a:t>
            </a:fld>
            <a:endParaRPr lang="lv-LV"/>
          </a:p>
        </p:txBody>
      </p:sp>
    </p:spTree>
    <p:extLst>
      <p:ext uri="{BB962C8B-B14F-4D97-AF65-F5344CB8AC3E}">
        <p14:creationId xmlns:p14="http://schemas.microsoft.com/office/powerpoint/2010/main" val="505161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7</a:t>
            </a:fld>
            <a:endParaRPr lang="lv-LV"/>
          </a:p>
        </p:txBody>
      </p:sp>
    </p:spTree>
    <p:extLst>
      <p:ext uri="{BB962C8B-B14F-4D97-AF65-F5344CB8AC3E}">
        <p14:creationId xmlns:p14="http://schemas.microsoft.com/office/powerpoint/2010/main" val="2246994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8</a:t>
            </a:fld>
            <a:endParaRPr lang="lv-LV"/>
          </a:p>
        </p:txBody>
      </p:sp>
    </p:spTree>
    <p:extLst>
      <p:ext uri="{BB962C8B-B14F-4D97-AF65-F5344CB8AC3E}">
        <p14:creationId xmlns:p14="http://schemas.microsoft.com/office/powerpoint/2010/main" val="2825536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9</a:t>
            </a:fld>
            <a:endParaRPr lang="lv-LV"/>
          </a:p>
        </p:txBody>
      </p:sp>
    </p:spTree>
    <p:extLst>
      <p:ext uri="{BB962C8B-B14F-4D97-AF65-F5344CB8AC3E}">
        <p14:creationId xmlns:p14="http://schemas.microsoft.com/office/powerpoint/2010/main" val="1473949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10</a:t>
            </a:fld>
            <a:endParaRPr lang="lv-LV"/>
          </a:p>
        </p:txBody>
      </p:sp>
    </p:spTree>
    <p:extLst>
      <p:ext uri="{BB962C8B-B14F-4D97-AF65-F5344CB8AC3E}">
        <p14:creationId xmlns:p14="http://schemas.microsoft.com/office/powerpoint/2010/main" val="101158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11</a:t>
            </a:fld>
            <a:endParaRPr lang="lv-LV"/>
          </a:p>
        </p:txBody>
      </p:sp>
    </p:spTree>
    <p:extLst>
      <p:ext uri="{BB962C8B-B14F-4D97-AF65-F5344CB8AC3E}">
        <p14:creationId xmlns:p14="http://schemas.microsoft.com/office/powerpoint/2010/main" val="2868825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12</a:t>
            </a:fld>
            <a:endParaRPr lang="lv-LV"/>
          </a:p>
        </p:txBody>
      </p:sp>
    </p:spTree>
    <p:extLst>
      <p:ext uri="{BB962C8B-B14F-4D97-AF65-F5344CB8AC3E}">
        <p14:creationId xmlns:p14="http://schemas.microsoft.com/office/powerpoint/2010/main" val="287581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13</a:t>
            </a:fld>
            <a:endParaRPr lang="lv-LV"/>
          </a:p>
        </p:txBody>
      </p:sp>
    </p:spTree>
    <p:extLst>
      <p:ext uri="{BB962C8B-B14F-4D97-AF65-F5344CB8AC3E}">
        <p14:creationId xmlns:p14="http://schemas.microsoft.com/office/powerpoint/2010/main" val="3577293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14</a:t>
            </a:fld>
            <a:endParaRPr lang="lv-LV"/>
          </a:p>
        </p:txBody>
      </p:sp>
    </p:spTree>
    <p:extLst>
      <p:ext uri="{BB962C8B-B14F-4D97-AF65-F5344CB8AC3E}">
        <p14:creationId xmlns:p14="http://schemas.microsoft.com/office/powerpoint/2010/main" val="344620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F5133E-DAF3-4EED-8E43-A2A9BD8E1C5C}" type="datetimeFigureOut">
              <a:rPr lang="lv-LV" smtClean="0"/>
              <a:t>02.09.2019</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916E3AE2-BFCD-49A6-8763-1C6704C7D3C8}" type="slidenum">
              <a:rPr lang="lv-LV" smtClean="0"/>
              <a:t>‹#›</a:t>
            </a:fld>
            <a:endParaRPr lang="lv-LV"/>
          </a:p>
        </p:txBody>
      </p:sp>
    </p:spTree>
    <p:extLst>
      <p:ext uri="{BB962C8B-B14F-4D97-AF65-F5344CB8AC3E}">
        <p14:creationId xmlns:p14="http://schemas.microsoft.com/office/powerpoint/2010/main" val="4222779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BF5133E-DAF3-4EED-8E43-A2A9BD8E1C5C}" type="datetimeFigureOut">
              <a:rPr lang="lv-LV" smtClean="0"/>
              <a:t>02.09.2019</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916E3AE2-BFCD-49A6-8763-1C6704C7D3C8}" type="slidenum">
              <a:rPr lang="lv-LV" smtClean="0"/>
              <a:t>‹#›</a:t>
            </a:fld>
            <a:endParaRPr lang="lv-LV"/>
          </a:p>
        </p:txBody>
      </p:sp>
    </p:spTree>
    <p:extLst>
      <p:ext uri="{BB962C8B-B14F-4D97-AF65-F5344CB8AC3E}">
        <p14:creationId xmlns:p14="http://schemas.microsoft.com/office/powerpoint/2010/main" val="2760183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BF5133E-DAF3-4EED-8E43-A2A9BD8E1C5C}" type="datetimeFigureOut">
              <a:rPr lang="lv-LV" smtClean="0"/>
              <a:t>02.09.2019</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916E3AE2-BFCD-49A6-8763-1C6704C7D3C8}" type="slidenum">
              <a:rPr lang="lv-LV" smtClean="0"/>
              <a:t>‹#›</a:t>
            </a:fld>
            <a:endParaRPr lang="lv-LV"/>
          </a:p>
        </p:txBody>
      </p:sp>
    </p:spTree>
    <p:extLst>
      <p:ext uri="{BB962C8B-B14F-4D97-AF65-F5344CB8AC3E}">
        <p14:creationId xmlns:p14="http://schemas.microsoft.com/office/powerpoint/2010/main" val="2855754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BF5133E-DAF3-4EED-8E43-A2A9BD8E1C5C}" type="datetimeFigureOut">
              <a:rPr lang="lv-LV" smtClean="0"/>
              <a:t>02.09.2019</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916E3AE2-BFCD-49A6-8763-1C6704C7D3C8}" type="slidenum">
              <a:rPr lang="lv-LV" smtClean="0"/>
              <a:t>‹#›</a:t>
            </a:fld>
            <a:endParaRPr lang="lv-LV"/>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82025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BF5133E-DAF3-4EED-8E43-A2A9BD8E1C5C}" type="datetimeFigureOut">
              <a:rPr lang="lv-LV" smtClean="0"/>
              <a:t>02.09.2019</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916E3AE2-BFCD-49A6-8763-1C6704C7D3C8}" type="slidenum">
              <a:rPr lang="lv-LV" smtClean="0"/>
              <a:t>‹#›</a:t>
            </a:fld>
            <a:endParaRPr lang="lv-LV"/>
          </a:p>
        </p:txBody>
      </p:sp>
    </p:spTree>
    <p:extLst>
      <p:ext uri="{BB962C8B-B14F-4D97-AF65-F5344CB8AC3E}">
        <p14:creationId xmlns:p14="http://schemas.microsoft.com/office/powerpoint/2010/main" val="106868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BF5133E-DAF3-4EED-8E43-A2A9BD8E1C5C}" type="datetimeFigureOut">
              <a:rPr lang="lv-LV" smtClean="0"/>
              <a:t>02.09.2019</a:t>
            </a:fld>
            <a:endParaRPr lang="lv-LV"/>
          </a:p>
        </p:txBody>
      </p:sp>
      <p:sp>
        <p:nvSpPr>
          <p:cNvPr id="4" name="Footer Placeholder 3"/>
          <p:cNvSpPr>
            <a:spLocks noGrp="1"/>
          </p:cNvSpPr>
          <p:nvPr>
            <p:ph type="ftr" sz="quarter" idx="11"/>
          </p:nvPr>
        </p:nvSpPr>
        <p:spPr/>
        <p:txBody>
          <a:bodyPr/>
          <a:lstStyle/>
          <a:p>
            <a:endParaRPr lang="lv-LV"/>
          </a:p>
        </p:txBody>
      </p:sp>
      <p:sp>
        <p:nvSpPr>
          <p:cNvPr id="5" name="Slide Number Placeholder 4"/>
          <p:cNvSpPr>
            <a:spLocks noGrp="1"/>
          </p:cNvSpPr>
          <p:nvPr>
            <p:ph type="sldNum" sz="quarter" idx="12"/>
          </p:nvPr>
        </p:nvSpPr>
        <p:spPr/>
        <p:txBody>
          <a:bodyPr/>
          <a:lstStyle/>
          <a:p>
            <a:fld id="{916E3AE2-BFCD-49A6-8763-1C6704C7D3C8}" type="slidenum">
              <a:rPr lang="lv-LV" smtClean="0"/>
              <a:t>‹#›</a:t>
            </a:fld>
            <a:endParaRPr lang="lv-LV"/>
          </a:p>
        </p:txBody>
      </p:sp>
    </p:spTree>
    <p:extLst>
      <p:ext uri="{BB962C8B-B14F-4D97-AF65-F5344CB8AC3E}">
        <p14:creationId xmlns:p14="http://schemas.microsoft.com/office/powerpoint/2010/main" val="24423654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BF5133E-DAF3-4EED-8E43-A2A9BD8E1C5C}" type="datetimeFigureOut">
              <a:rPr lang="lv-LV" smtClean="0"/>
              <a:t>02.09.2019</a:t>
            </a:fld>
            <a:endParaRPr lang="lv-LV"/>
          </a:p>
        </p:txBody>
      </p:sp>
      <p:sp>
        <p:nvSpPr>
          <p:cNvPr id="4" name="Footer Placeholder 3"/>
          <p:cNvSpPr>
            <a:spLocks noGrp="1"/>
          </p:cNvSpPr>
          <p:nvPr>
            <p:ph type="ftr" sz="quarter" idx="11"/>
          </p:nvPr>
        </p:nvSpPr>
        <p:spPr/>
        <p:txBody>
          <a:bodyPr/>
          <a:lstStyle/>
          <a:p>
            <a:endParaRPr lang="lv-LV"/>
          </a:p>
        </p:txBody>
      </p:sp>
      <p:sp>
        <p:nvSpPr>
          <p:cNvPr id="5" name="Slide Number Placeholder 4"/>
          <p:cNvSpPr>
            <a:spLocks noGrp="1"/>
          </p:cNvSpPr>
          <p:nvPr>
            <p:ph type="sldNum" sz="quarter" idx="12"/>
          </p:nvPr>
        </p:nvSpPr>
        <p:spPr/>
        <p:txBody>
          <a:bodyPr/>
          <a:lstStyle/>
          <a:p>
            <a:fld id="{916E3AE2-BFCD-49A6-8763-1C6704C7D3C8}" type="slidenum">
              <a:rPr lang="lv-LV" smtClean="0"/>
              <a:t>‹#›</a:t>
            </a:fld>
            <a:endParaRPr lang="lv-LV"/>
          </a:p>
        </p:txBody>
      </p:sp>
    </p:spTree>
    <p:extLst>
      <p:ext uri="{BB962C8B-B14F-4D97-AF65-F5344CB8AC3E}">
        <p14:creationId xmlns:p14="http://schemas.microsoft.com/office/powerpoint/2010/main" val="10221579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F5133E-DAF3-4EED-8E43-A2A9BD8E1C5C}" type="datetimeFigureOut">
              <a:rPr lang="lv-LV" smtClean="0"/>
              <a:t>02.09.2019</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916E3AE2-BFCD-49A6-8763-1C6704C7D3C8}" type="slidenum">
              <a:rPr lang="lv-LV" smtClean="0"/>
              <a:t>‹#›</a:t>
            </a:fld>
            <a:endParaRPr lang="lv-LV"/>
          </a:p>
        </p:txBody>
      </p:sp>
    </p:spTree>
    <p:extLst>
      <p:ext uri="{BB962C8B-B14F-4D97-AF65-F5344CB8AC3E}">
        <p14:creationId xmlns:p14="http://schemas.microsoft.com/office/powerpoint/2010/main" val="16766033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F5133E-DAF3-4EED-8E43-A2A9BD8E1C5C}" type="datetimeFigureOut">
              <a:rPr lang="lv-LV" smtClean="0"/>
              <a:t>02.09.2019</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916E3AE2-BFCD-49A6-8763-1C6704C7D3C8}" type="slidenum">
              <a:rPr lang="lv-LV" smtClean="0"/>
              <a:t>‹#›</a:t>
            </a:fld>
            <a:endParaRPr lang="lv-LV"/>
          </a:p>
        </p:txBody>
      </p:sp>
    </p:spTree>
    <p:extLst>
      <p:ext uri="{BB962C8B-B14F-4D97-AF65-F5344CB8AC3E}">
        <p14:creationId xmlns:p14="http://schemas.microsoft.com/office/powerpoint/2010/main" val="2297513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F5133E-DAF3-4EED-8E43-A2A9BD8E1C5C}" type="datetimeFigureOut">
              <a:rPr lang="lv-LV" smtClean="0"/>
              <a:t>02.09.2019</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916E3AE2-BFCD-49A6-8763-1C6704C7D3C8}" type="slidenum">
              <a:rPr lang="lv-LV" smtClean="0"/>
              <a:t>‹#›</a:t>
            </a:fld>
            <a:endParaRPr lang="lv-LV"/>
          </a:p>
        </p:txBody>
      </p:sp>
    </p:spTree>
    <p:extLst>
      <p:ext uri="{BB962C8B-B14F-4D97-AF65-F5344CB8AC3E}">
        <p14:creationId xmlns:p14="http://schemas.microsoft.com/office/powerpoint/2010/main" val="1743179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F5133E-DAF3-4EED-8E43-A2A9BD8E1C5C}" type="datetimeFigureOut">
              <a:rPr lang="lv-LV" smtClean="0"/>
              <a:t>02.09.2019</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916E3AE2-BFCD-49A6-8763-1C6704C7D3C8}" type="slidenum">
              <a:rPr lang="lv-LV" smtClean="0"/>
              <a:t>‹#›</a:t>
            </a:fld>
            <a:endParaRPr lang="lv-LV"/>
          </a:p>
        </p:txBody>
      </p:sp>
    </p:spTree>
    <p:extLst>
      <p:ext uri="{BB962C8B-B14F-4D97-AF65-F5344CB8AC3E}">
        <p14:creationId xmlns:p14="http://schemas.microsoft.com/office/powerpoint/2010/main" val="742396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F5133E-DAF3-4EED-8E43-A2A9BD8E1C5C}" type="datetimeFigureOut">
              <a:rPr lang="lv-LV" smtClean="0"/>
              <a:t>02.09.2019</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916E3AE2-BFCD-49A6-8763-1C6704C7D3C8}" type="slidenum">
              <a:rPr lang="lv-LV" smtClean="0"/>
              <a:t>‹#›</a:t>
            </a:fld>
            <a:endParaRPr lang="lv-LV"/>
          </a:p>
        </p:txBody>
      </p:sp>
    </p:spTree>
    <p:extLst>
      <p:ext uri="{BB962C8B-B14F-4D97-AF65-F5344CB8AC3E}">
        <p14:creationId xmlns:p14="http://schemas.microsoft.com/office/powerpoint/2010/main" val="3356553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F5133E-DAF3-4EED-8E43-A2A9BD8E1C5C}" type="datetimeFigureOut">
              <a:rPr lang="lv-LV" smtClean="0"/>
              <a:t>02.09.2019</a:t>
            </a:fld>
            <a:endParaRPr lang="lv-LV"/>
          </a:p>
        </p:txBody>
      </p:sp>
      <p:sp>
        <p:nvSpPr>
          <p:cNvPr id="8" name="Footer Placeholder 7"/>
          <p:cNvSpPr>
            <a:spLocks noGrp="1"/>
          </p:cNvSpPr>
          <p:nvPr>
            <p:ph type="ftr" sz="quarter" idx="11"/>
          </p:nvPr>
        </p:nvSpPr>
        <p:spPr/>
        <p:txBody>
          <a:bodyPr/>
          <a:lstStyle/>
          <a:p>
            <a:endParaRPr lang="lv-LV"/>
          </a:p>
        </p:txBody>
      </p:sp>
      <p:sp>
        <p:nvSpPr>
          <p:cNvPr id="9" name="Slide Number Placeholder 8"/>
          <p:cNvSpPr>
            <a:spLocks noGrp="1"/>
          </p:cNvSpPr>
          <p:nvPr>
            <p:ph type="sldNum" sz="quarter" idx="12"/>
          </p:nvPr>
        </p:nvSpPr>
        <p:spPr/>
        <p:txBody>
          <a:bodyPr/>
          <a:lstStyle/>
          <a:p>
            <a:fld id="{916E3AE2-BFCD-49A6-8763-1C6704C7D3C8}" type="slidenum">
              <a:rPr lang="lv-LV" smtClean="0"/>
              <a:t>‹#›</a:t>
            </a:fld>
            <a:endParaRPr lang="lv-LV"/>
          </a:p>
        </p:txBody>
      </p:sp>
    </p:spTree>
    <p:extLst>
      <p:ext uri="{BB962C8B-B14F-4D97-AF65-F5344CB8AC3E}">
        <p14:creationId xmlns:p14="http://schemas.microsoft.com/office/powerpoint/2010/main" val="2073534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F5133E-DAF3-4EED-8E43-A2A9BD8E1C5C}" type="datetimeFigureOut">
              <a:rPr lang="lv-LV" smtClean="0"/>
              <a:t>02.09.2019</a:t>
            </a:fld>
            <a:endParaRPr lang="lv-LV"/>
          </a:p>
        </p:txBody>
      </p:sp>
      <p:sp>
        <p:nvSpPr>
          <p:cNvPr id="4" name="Footer Placeholder 3"/>
          <p:cNvSpPr>
            <a:spLocks noGrp="1"/>
          </p:cNvSpPr>
          <p:nvPr>
            <p:ph type="ftr" sz="quarter" idx="11"/>
          </p:nvPr>
        </p:nvSpPr>
        <p:spPr/>
        <p:txBody>
          <a:bodyPr/>
          <a:lstStyle/>
          <a:p>
            <a:endParaRPr lang="lv-LV"/>
          </a:p>
        </p:txBody>
      </p:sp>
      <p:sp>
        <p:nvSpPr>
          <p:cNvPr id="5" name="Slide Number Placeholder 4"/>
          <p:cNvSpPr>
            <a:spLocks noGrp="1"/>
          </p:cNvSpPr>
          <p:nvPr>
            <p:ph type="sldNum" sz="quarter" idx="12"/>
          </p:nvPr>
        </p:nvSpPr>
        <p:spPr/>
        <p:txBody>
          <a:bodyPr/>
          <a:lstStyle/>
          <a:p>
            <a:fld id="{916E3AE2-BFCD-49A6-8763-1C6704C7D3C8}" type="slidenum">
              <a:rPr lang="lv-LV" smtClean="0"/>
              <a:t>‹#›</a:t>
            </a:fld>
            <a:endParaRPr lang="lv-LV"/>
          </a:p>
        </p:txBody>
      </p:sp>
    </p:spTree>
    <p:extLst>
      <p:ext uri="{BB962C8B-B14F-4D97-AF65-F5344CB8AC3E}">
        <p14:creationId xmlns:p14="http://schemas.microsoft.com/office/powerpoint/2010/main" val="346675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F5133E-DAF3-4EED-8E43-A2A9BD8E1C5C}" type="datetimeFigureOut">
              <a:rPr lang="lv-LV" smtClean="0"/>
              <a:t>02.09.2019</a:t>
            </a:fld>
            <a:endParaRPr lang="lv-LV"/>
          </a:p>
        </p:txBody>
      </p:sp>
      <p:sp>
        <p:nvSpPr>
          <p:cNvPr id="3" name="Footer Placeholder 2"/>
          <p:cNvSpPr>
            <a:spLocks noGrp="1"/>
          </p:cNvSpPr>
          <p:nvPr>
            <p:ph type="ftr" sz="quarter" idx="11"/>
          </p:nvPr>
        </p:nvSpPr>
        <p:spPr/>
        <p:txBody>
          <a:bodyPr/>
          <a:lstStyle/>
          <a:p>
            <a:endParaRPr lang="lv-LV"/>
          </a:p>
        </p:txBody>
      </p:sp>
      <p:sp>
        <p:nvSpPr>
          <p:cNvPr id="4" name="Slide Number Placeholder 3"/>
          <p:cNvSpPr>
            <a:spLocks noGrp="1"/>
          </p:cNvSpPr>
          <p:nvPr>
            <p:ph type="sldNum" sz="quarter" idx="12"/>
          </p:nvPr>
        </p:nvSpPr>
        <p:spPr/>
        <p:txBody>
          <a:bodyPr/>
          <a:lstStyle/>
          <a:p>
            <a:fld id="{916E3AE2-BFCD-49A6-8763-1C6704C7D3C8}" type="slidenum">
              <a:rPr lang="lv-LV" smtClean="0"/>
              <a:t>‹#›</a:t>
            </a:fld>
            <a:endParaRPr lang="lv-LV"/>
          </a:p>
        </p:txBody>
      </p:sp>
    </p:spTree>
    <p:extLst>
      <p:ext uri="{BB962C8B-B14F-4D97-AF65-F5344CB8AC3E}">
        <p14:creationId xmlns:p14="http://schemas.microsoft.com/office/powerpoint/2010/main" val="158306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BF5133E-DAF3-4EED-8E43-A2A9BD8E1C5C}" type="datetimeFigureOut">
              <a:rPr lang="lv-LV" smtClean="0"/>
              <a:t>02.09.2019</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916E3AE2-BFCD-49A6-8763-1C6704C7D3C8}" type="slidenum">
              <a:rPr lang="lv-LV" smtClean="0"/>
              <a:t>‹#›</a:t>
            </a:fld>
            <a:endParaRPr lang="lv-LV"/>
          </a:p>
        </p:txBody>
      </p:sp>
    </p:spTree>
    <p:extLst>
      <p:ext uri="{BB962C8B-B14F-4D97-AF65-F5344CB8AC3E}">
        <p14:creationId xmlns:p14="http://schemas.microsoft.com/office/powerpoint/2010/main" val="3719399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BF5133E-DAF3-4EED-8E43-A2A9BD8E1C5C}" type="datetimeFigureOut">
              <a:rPr lang="lv-LV" smtClean="0"/>
              <a:t>02.09.2019</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916E3AE2-BFCD-49A6-8763-1C6704C7D3C8}" type="slidenum">
              <a:rPr lang="lv-LV" smtClean="0"/>
              <a:t>‹#›</a:t>
            </a:fld>
            <a:endParaRPr lang="lv-LV"/>
          </a:p>
        </p:txBody>
      </p:sp>
    </p:spTree>
    <p:extLst>
      <p:ext uri="{BB962C8B-B14F-4D97-AF65-F5344CB8AC3E}">
        <p14:creationId xmlns:p14="http://schemas.microsoft.com/office/powerpoint/2010/main" val="2229899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BF5133E-DAF3-4EED-8E43-A2A9BD8E1C5C}" type="datetimeFigureOut">
              <a:rPr lang="lv-LV" smtClean="0"/>
              <a:t>02.09.2019</a:t>
            </a:fld>
            <a:endParaRPr lang="lv-LV"/>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lv-LV"/>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16E3AE2-BFCD-49A6-8763-1C6704C7D3C8}" type="slidenum">
              <a:rPr lang="lv-LV" smtClean="0"/>
              <a:t>‹#›</a:t>
            </a:fld>
            <a:endParaRPr lang="lv-LV"/>
          </a:p>
        </p:txBody>
      </p:sp>
    </p:spTree>
    <p:extLst>
      <p:ext uri="{BB962C8B-B14F-4D97-AF65-F5344CB8AC3E}">
        <p14:creationId xmlns:p14="http://schemas.microsoft.com/office/powerpoint/2010/main" val="3556802567"/>
      </p:ext>
    </p:extLst>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openclipart.org/detail/168119/home-by-roshellin" TargetMode="External"/><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www.freestockphotos.biz/stockphoto/15685" TargetMode="External"/><Relationship Id="rId5" Type="http://schemas.openxmlformats.org/officeDocument/2006/relationships/image" Target="../media/image7.png"/><Relationship Id="rId10" Type="http://schemas.openxmlformats.org/officeDocument/2006/relationships/hyperlink" Target="http://www.freestockphotos.biz/stockphoto/15931" TargetMode="External"/><Relationship Id="rId4" Type="http://schemas.openxmlformats.org/officeDocument/2006/relationships/hyperlink" Target="http://openclipart.org/detail/386/man-face-cartoon-by-gerald_g" TargetMode="External"/><Relationship Id="rId9"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4ACB4-FF32-44BD-A078-6462ECEEDBE1}"/>
              </a:ext>
            </a:extLst>
          </p:cNvPr>
          <p:cNvSpPr>
            <a:spLocks noGrp="1"/>
          </p:cNvSpPr>
          <p:nvPr>
            <p:ph type="ctrTitle"/>
          </p:nvPr>
        </p:nvSpPr>
        <p:spPr>
          <a:xfrm>
            <a:off x="1370693" y="1769540"/>
            <a:ext cx="9440034" cy="2753474"/>
          </a:xfrm>
        </p:spPr>
        <p:txBody>
          <a:bodyPr>
            <a:normAutofit fontScale="90000"/>
          </a:bodyPr>
          <a:lstStyle/>
          <a:p>
            <a:r>
              <a:rPr lang="lv-LV" dirty="0">
                <a:latin typeface="Arial Rounded MT Bold" panose="020F0704030504030204" pitchFamily="34" charset="0"/>
              </a:rPr>
              <a:t>Software Development </a:t>
            </a:r>
            <a:br>
              <a:rPr lang="lv-LV" dirty="0">
                <a:latin typeface="Arial Rounded MT Bold" panose="020F0704030504030204" pitchFamily="34" charset="0"/>
              </a:rPr>
            </a:br>
            <a:r>
              <a:rPr lang="lv-LV" dirty="0">
                <a:latin typeface="Arial Rounded MT Bold" panose="020F0704030504030204" pitchFamily="34" charset="0"/>
              </a:rPr>
              <a:t>using C#</a:t>
            </a:r>
            <a:br>
              <a:rPr lang="lv-LV" dirty="0">
                <a:latin typeface="Arial Rounded MT Bold" panose="020F0704030504030204" pitchFamily="34" charset="0"/>
              </a:rPr>
            </a:br>
            <a:br>
              <a:rPr lang="lv-LV" dirty="0">
                <a:latin typeface="Arial Rounded MT Bold" panose="020F0704030504030204" pitchFamily="34" charset="0"/>
              </a:rPr>
            </a:br>
            <a:r>
              <a:rPr lang="lv-LV" sz="3600" dirty="0">
                <a:latin typeface="Arial Rounded MT Bold" panose="020F0704030504030204" pitchFamily="34" charset="0"/>
              </a:rPr>
              <a:t>1 lesson</a:t>
            </a:r>
          </a:p>
        </p:txBody>
      </p:sp>
      <p:sp>
        <p:nvSpPr>
          <p:cNvPr id="3" name="Subtitle 2">
            <a:extLst>
              <a:ext uri="{FF2B5EF4-FFF2-40B4-BE49-F238E27FC236}">
                <a16:creationId xmlns:a16="http://schemas.microsoft.com/office/drawing/2014/main" id="{7EF4DD38-32C3-49D3-A6C7-9B6825CCAE8B}"/>
              </a:ext>
            </a:extLst>
          </p:cNvPr>
          <p:cNvSpPr>
            <a:spLocks noGrp="1"/>
          </p:cNvSpPr>
          <p:nvPr>
            <p:ph type="subTitle" idx="1"/>
          </p:nvPr>
        </p:nvSpPr>
        <p:spPr>
          <a:xfrm>
            <a:off x="1370693" y="5033243"/>
            <a:ext cx="9440034" cy="1049867"/>
          </a:xfrm>
        </p:spPr>
        <p:txBody>
          <a:bodyPr>
            <a:normAutofit fontScale="85000" lnSpcReduction="10000"/>
          </a:bodyPr>
          <a:lstStyle/>
          <a:p>
            <a:r>
              <a:rPr lang="lv-LV" dirty="0">
                <a:latin typeface="Arial Rounded MT Bold" panose="020F0704030504030204" pitchFamily="34" charset="0"/>
              </a:rPr>
              <a:t>Olga </a:t>
            </a:r>
            <a:r>
              <a:rPr lang="lv-LV" dirty="0" err="1">
                <a:latin typeface="Arial Rounded MT Bold" panose="020F0704030504030204" pitchFamily="34" charset="0"/>
              </a:rPr>
              <a:t>Jepifanova</a:t>
            </a:r>
            <a:endParaRPr lang="en-GB" dirty="0">
              <a:latin typeface="Arial Rounded MT Bold" panose="020F0704030504030204" pitchFamily="34" charset="0"/>
            </a:endParaRPr>
          </a:p>
          <a:p>
            <a:r>
              <a:rPr lang="en-GB" dirty="0">
                <a:latin typeface="Arial Rounded MT Bold" panose="020F0704030504030204" pitchFamily="34" charset="0"/>
              </a:rPr>
              <a:t>olga.bikova@inbox.lv</a:t>
            </a:r>
            <a:endParaRPr lang="lv-LV" dirty="0">
              <a:latin typeface="Arial Rounded MT Bold" panose="020F0704030504030204" pitchFamily="34" charset="0"/>
            </a:endParaRPr>
          </a:p>
          <a:p>
            <a:r>
              <a:rPr lang="lv-LV" dirty="0">
                <a:latin typeface="Arial Rounded MT Bold" panose="020F0704030504030204" pitchFamily="34" charset="0"/>
              </a:rPr>
              <a:t>09.09.2019</a:t>
            </a:r>
          </a:p>
        </p:txBody>
      </p:sp>
    </p:spTree>
    <p:extLst>
      <p:ext uri="{BB962C8B-B14F-4D97-AF65-F5344CB8AC3E}">
        <p14:creationId xmlns:p14="http://schemas.microsoft.com/office/powerpoint/2010/main" val="911127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Real Life example – scenario 1</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4" y="1732449"/>
            <a:ext cx="10565191" cy="4782651"/>
          </a:xfrm>
        </p:spPr>
        <p:txBody>
          <a:bodyPr>
            <a:normAutofit/>
          </a:bodyPr>
          <a:lstStyle/>
          <a:p>
            <a:pPr marL="36900" lvl="0" indent="0">
              <a:buClr>
                <a:srgbClr val="DADADA"/>
              </a:buClr>
              <a:buNone/>
            </a:pPr>
            <a:r>
              <a:rPr lang="en-US" sz="2800" dirty="0">
                <a:ln>
                  <a:solidFill>
                    <a:prstClr val="black">
                      <a:lumMod val="75000"/>
                      <a:lumOff val="25000"/>
                      <a:alpha val="10000"/>
                    </a:prstClr>
                  </a:solidFill>
                </a:ln>
                <a:solidFill>
                  <a:schemeClr val="tx1"/>
                </a:solidFill>
                <a:effectLst/>
                <a:latin typeface="Arial Rounded MT Bold" panose="020F0704030504030204" pitchFamily="34" charset="0"/>
              </a:rPr>
              <a:t>In some time you need to create another web form to record info about electronic book reader:</a:t>
            </a:r>
          </a:p>
          <a:p>
            <a:pPr lvl="1">
              <a:buClr>
                <a:srgbClr val="DADADA"/>
              </a:buClr>
            </a:pPr>
            <a:r>
              <a:rPr lang="en-US" sz="2600" dirty="0">
                <a:ln>
                  <a:solidFill>
                    <a:prstClr val="black">
                      <a:lumMod val="75000"/>
                      <a:lumOff val="25000"/>
                      <a:alpha val="10000"/>
                    </a:prstClr>
                  </a:solidFill>
                </a:ln>
                <a:solidFill>
                  <a:schemeClr val="tx1"/>
                </a:solidFill>
                <a:effectLst/>
                <a:latin typeface="Arial Rounded MT Bold" panose="020F0704030504030204" pitchFamily="34" charset="0"/>
              </a:rPr>
              <a:t>E-reader: Screen size, color, storage, </a:t>
            </a:r>
            <a:r>
              <a:rPr lang="en-US" sz="2600" dirty="0">
                <a:ln>
                  <a:solidFill>
                    <a:prstClr val="black">
                      <a:lumMod val="75000"/>
                      <a:lumOff val="25000"/>
                      <a:alpha val="10000"/>
                    </a:prstClr>
                  </a:solidFill>
                </a:ln>
                <a:solidFill>
                  <a:srgbClr val="92D050"/>
                </a:solidFill>
                <a:effectLst/>
                <a:latin typeface="Arial Rounded MT Bold" panose="020F0704030504030204" pitchFamily="34" charset="0"/>
              </a:rPr>
              <a:t>supported e-book formats</a:t>
            </a:r>
          </a:p>
          <a:p>
            <a:pPr lvl="0">
              <a:buClr>
                <a:srgbClr val="DADADA"/>
              </a:buClr>
            </a:pPr>
            <a:endParaRPr lang="lv-LV" sz="2800" dirty="0">
              <a:ln>
                <a:solidFill>
                  <a:prstClr val="black">
                    <a:lumMod val="75000"/>
                    <a:lumOff val="25000"/>
                    <a:alpha val="10000"/>
                  </a:prstClr>
                </a:solidFill>
              </a:ln>
              <a:solidFill>
                <a:schemeClr val="tx1"/>
              </a:solidFill>
              <a:effectLst/>
              <a:latin typeface="Arial Rounded MT Bold" panose="020F0704030504030204" pitchFamily="34" charset="0"/>
            </a:endParaRPr>
          </a:p>
        </p:txBody>
      </p:sp>
    </p:spTree>
    <p:extLst>
      <p:ext uri="{BB962C8B-B14F-4D97-AF65-F5344CB8AC3E}">
        <p14:creationId xmlns:p14="http://schemas.microsoft.com/office/powerpoint/2010/main" val="1144227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Real Life example – scenario 1</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5" y="1732449"/>
            <a:ext cx="5182206" cy="4815308"/>
          </a:xfrm>
        </p:spPr>
        <p:txBody>
          <a:bodyPr>
            <a:noAutofit/>
          </a:bodyPr>
          <a:lstStyle/>
          <a:p>
            <a:pPr lvl="0">
              <a:buClr>
                <a:srgbClr val="DADADA"/>
              </a:buClr>
            </a:pPr>
            <a:r>
              <a:rPr lang="lv-LV" sz="2400" dirty="0">
                <a:ln>
                  <a:solidFill>
                    <a:prstClr val="black">
                      <a:lumMod val="75000"/>
                      <a:lumOff val="25000"/>
                      <a:alpha val="10000"/>
                    </a:prstClr>
                  </a:solidFill>
                </a:ln>
                <a:solidFill>
                  <a:srgbClr val="92D050"/>
                </a:solidFill>
                <a:effectLst/>
                <a:latin typeface="Arial Rounded MT Bold" panose="020F0704030504030204" pitchFamily="34" charset="0"/>
              </a:rPr>
              <a:t>In Procedural Programming: </a:t>
            </a:r>
            <a:r>
              <a:rPr lang="lv-LV" sz="2400" dirty="0">
                <a:ln>
                  <a:solidFill>
                    <a:prstClr val="black">
                      <a:lumMod val="75000"/>
                      <a:lumOff val="25000"/>
                      <a:alpha val="10000"/>
                    </a:prstClr>
                  </a:solidFill>
                </a:ln>
                <a:solidFill>
                  <a:schemeClr val="tx1"/>
                </a:solidFill>
                <a:effectLst/>
                <a:latin typeface="Arial Rounded MT Bold" panose="020F0704030504030204" pitchFamily="34" charset="0"/>
              </a:rPr>
              <a:t>We need to create three separate entire forms, repeate code for Screen size, Color, Storage info processing</a:t>
            </a:r>
          </a:p>
          <a:p>
            <a:pPr marL="36900" indent="0">
              <a:buClr>
                <a:srgbClr val="DADADA"/>
              </a:buClr>
              <a:buNone/>
            </a:pPr>
            <a:endParaRPr lang="lv-LV" sz="2400" dirty="0">
              <a:ln>
                <a:solidFill>
                  <a:prstClr val="black">
                    <a:lumMod val="75000"/>
                    <a:lumOff val="25000"/>
                    <a:alpha val="10000"/>
                  </a:prstClr>
                </a:solidFill>
              </a:ln>
              <a:solidFill>
                <a:srgbClr val="92D050"/>
              </a:solidFill>
              <a:effectLst/>
              <a:latin typeface="Arial Rounded MT Bold" panose="020F0704030504030204" pitchFamily="34" charset="0"/>
            </a:endParaRPr>
          </a:p>
          <a:p>
            <a:pPr>
              <a:buClr>
                <a:srgbClr val="DADADA"/>
              </a:buClr>
            </a:pPr>
            <a:r>
              <a:rPr lang="lv-LV" sz="2400" dirty="0">
                <a:ln>
                  <a:solidFill>
                    <a:prstClr val="black">
                      <a:lumMod val="75000"/>
                      <a:lumOff val="25000"/>
                      <a:alpha val="10000"/>
                    </a:prstClr>
                  </a:solidFill>
                </a:ln>
                <a:solidFill>
                  <a:srgbClr val="92D050"/>
                </a:solidFill>
                <a:effectLst/>
                <a:latin typeface="Arial Rounded MT Bold" panose="020F0704030504030204" pitchFamily="34" charset="0"/>
              </a:rPr>
              <a:t>In OOP: </a:t>
            </a:r>
            <a:r>
              <a:rPr lang="lv-LV" sz="2400" dirty="0">
                <a:ln>
                  <a:solidFill>
                    <a:prstClr val="black">
                      <a:lumMod val="75000"/>
                      <a:lumOff val="25000"/>
                      <a:alpha val="10000"/>
                    </a:prstClr>
                  </a:solidFill>
                </a:ln>
                <a:solidFill>
                  <a:schemeClr val="tx1"/>
                </a:solidFill>
                <a:effectLst/>
                <a:latin typeface="Arial Rounded MT Bold" panose="020F0704030504030204" pitchFamily="34" charset="0"/>
              </a:rPr>
              <a:t>We need to create «ElectronicDevice» class with common methods and extend this class with Mobile, Tablet and Reader classes, adding necessary methods</a:t>
            </a:r>
            <a:endParaRPr lang="lv-LV" sz="2400" dirty="0">
              <a:ln>
                <a:solidFill>
                  <a:prstClr val="black">
                    <a:lumMod val="75000"/>
                    <a:lumOff val="25000"/>
                    <a:alpha val="10000"/>
                  </a:prstClr>
                </a:solidFill>
              </a:ln>
              <a:solidFill>
                <a:srgbClr val="92D050"/>
              </a:solidFill>
              <a:effectLst/>
              <a:latin typeface="Arial Rounded MT Bold" panose="020F0704030504030204" pitchFamily="34" charset="0"/>
            </a:endParaRPr>
          </a:p>
        </p:txBody>
      </p:sp>
      <p:sp>
        <p:nvSpPr>
          <p:cNvPr id="4" name="Rectangle: Rounded Corners 3">
            <a:extLst>
              <a:ext uri="{FF2B5EF4-FFF2-40B4-BE49-F238E27FC236}">
                <a16:creationId xmlns:a16="http://schemas.microsoft.com/office/drawing/2014/main" id="{3A705551-F915-401B-8D57-A68EECD90BBC}"/>
              </a:ext>
            </a:extLst>
          </p:cNvPr>
          <p:cNvSpPr/>
          <p:nvPr/>
        </p:nvSpPr>
        <p:spPr>
          <a:xfrm>
            <a:off x="6090675" y="1692723"/>
            <a:ext cx="1877786" cy="1982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lv-LV" b="1" u="sng" dirty="0"/>
              <a:t>MobilePhone</a:t>
            </a:r>
          </a:p>
          <a:p>
            <a:pPr algn="ctr"/>
            <a:r>
              <a:rPr lang="lv-LV" dirty="0"/>
              <a:t>ScreenSize</a:t>
            </a:r>
          </a:p>
          <a:p>
            <a:pPr algn="ctr"/>
            <a:r>
              <a:rPr lang="lv-LV" dirty="0"/>
              <a:t>Color</a:t>
            </a:r>
          </a:p>
          <a:p>
            <a:pPr algn="ctr"/>
            <a:r>
              <a:rPr lang="lv-LV" dirty="0"/>
              <a:t>Storage</a:t>
            </a:r>
          </a:p>
          <a:p>
            <a:pPr algn="ctr"/>
            <a:r>
              <a:rPr lang="lv-LV" dirty="0"/>
              <a:t>NumberOfSim</a:t>
            </a:r>
          </a:p>
          <a:p>
            <a:pPr algn="ctr"/>
            <a:endParaRPr lang="lv-LV" dirty="0"/>
          </a:p>
        </p:txBody>
      </p:sp>
      <p:sp>
        <p:nvSpPr>
          <p:cNvPr id="5" name="Rectangle: Rounded Corners 4">
            <a:extLst>
              <a:ext uri="{FF2B5EF4-FFF2-40B4-BE49-F238E27FC236}">
                <a16:creationId xmlns:a16="http://schemas.microsoft.com/office/drawing/2014/main" id="{5A5CE481-5E39-4D6F-9648-1FD907143670}"/>
              </a:ext>
            </a:extLst>
          </p:cNvPr>
          <p:cNvSpPr/>
          <p:nvPr/>
        </p:nvSpPr>
        <p:spPr>
          <a:xfrm>
            <a:off x="8112637" y="1684161"/>
            <a:ext cx="1877786" cy="19828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lv-LV" b="1" u="sng" dirty="0"/>
              <a:t>Tablet</a:t>
            </a:r>
          </a:p>
          <a:p>
            <a:pPr algn="ctr"/>
            <a:r>
              <a:rPr lang="lv-LV" dirty="0"/>
              <a:t>ScreenSize</a:t>
            </a:r>
          </a:p>
          <a:p>
            <a:pPr algn="ctr"/>
            <a:r>
              <a:rPr lang="lv-LV" dirty="0"/>
              <a:t>Color</a:t>
            </a:r>
          </a:p>
          <a:p>
            <a:pPr algn="ctr"/>
            <a:r>
              <a:rPr lang="lv-LV" dirty="0"/>
              <a:t>Storage</a:t>
            </a:r>
          </a:p>
          <a:p>
            <a:pPr algn="ctr"/>
            <a:r>
              <a:rPr lang="lv-LV" dirty="0"/>
              <a:t>HasKeyboard</a:t>
            </a:r>
          </a:p>
          <a:p>
            <a:pPr algn="ctr"/>
            <a:r>
              <a:rPr lang="lv-LV" dirty="0"/>
              <a:t>HasRealInk</a:t>
            </a:r>
          </a:p>
          <a:p>
            <a:pPr algn="ctr"/>
            <a:endParaRPr lang="lv-LV" dirty="0"/>
          </a:p>
        </p:txBody>
      </p:sp>
      <p:sp>
        <p:nvSpPr>
          <p:cNvPr id="6" name="Rectangle: Rounded Corners 5">
            <a:extLst>
              <a:ext uri="{FF2B5EF4-FFF2-40B4-BE49-F238E27FC236}">
                <a16:creationId xmlns:a16="http://schemas.microsoft.com/office/drawing/2014/main" id="{614FB413-4D03-4246-9E53-9E2F26792F8D}"/>
              </a:ext>
            </a:extLst>
          </p:cNvPr>
          <p:cNvSpPr/>
          <p:nvPr/>
        </p:nvSpPr>
        <p:spPr>
          <a:xfrm>
            <a:off x="10134599" y="1658601"/>
            <a:ext cx="1877786" cy="1982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lv-LV" b="1" u="sng" dirty="0"/>
              <a:t>Reader</a:t>
            </a:r>
          </a:p>
          <a:p>
            <a:pPr algn="ctr"/>
            <a:r>
              <a:rPr lang="lv-LV" dirty="0"/>
              <a:t>ScreenSize</a:t>
            </a:r>
          </a:p>
          <a:p>
            <a:pPr algn="ctr"/>
            <a:r>
              <a:rPr lang="lv-LV" dirty="0"/>
              <a:t>Color</a:t>
            </a:r>
          </a:p>
          <a:p>
            <a:pPr algn="ctr"/>
            <a:r>
              <a:rPr lang="lv-LV" dirty="0"/>
              <a:t>Storage</a:t>
            </a:r>
          </a:p>
          <a:p>
            <a:pPr algn="ctr"/>
            <a:r>
              <a:rPr lang="lv-LV" dirty="0"/>
              <a:t>Format</a:t>
            </a:r>
          </a:p>
          <a:p>
            <a:pPr algn="ctr"/>
            <a:endParaRPr lang="lv-LV" dirty="0"/>
          </a:p>
        </p:txBody>
      </p:sp>
      <p:sp>
        <p:nvSpPr>
          <p:cNvPr id="7" name="Rectangle: Rounded Corners 6">
            <a:extLst>
              <a:ext uri="{FF2B5EF4-FFF2-40B4-BE49-F238E27FC236}">
                <a16:creationId xmlns:a16="http://schemas.microsoft.com/office/drawing/2014/main" id="{EE89BE44-E6C1-4811-9EBC-B86F3F793C1B}"/>
              </a:ext>
            </a:extLst>
          </p:cNvPr>
          <p:cNvSpPr/>
          <p:nvPr/>
        </p:nvSpPr>
        <p:spPr>
          <a:xfrm>
            <a:off x="6034495" y="3992344"/>
            <a:ext cx="2166138" cy="12981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lv-LV" b="1" u="sng" dirty="0"/>
              <a:t>ElectronicDevice</a:t>
            </a:r>
          </a:p>
          <a:p>
            <a:pPr algn="ctr"/>
            <a:r>
              <a:rPr lang="lv-LV" dirty="0"/>
              <a:t>ScreenSize</a:t>
            </a:r>
          </a:p>
          <a:p>
            <a:pPr algn="ctr"/>
            <a:r>
              <a:rPr lang="lv-LV" dirty="0"/>
              <a:t>Color</a:t>
            </a:r>
          </a:p>
          <a:p>
            <a:pPr algn="ctr"/>
            <a:r>
              <a:rPr lang="lv-LV" dirty="0"/>
              <a:t>Storage</a:t>
            </a:r>
          </a:p>
        </p:txBody>
      </p:sp>
      <p:sp>
        <p:nvSpPr>
          <p:cNvPr id="8" name="Rectangle: Rounded Corners 7">
            <a:extLst>
              <a:ext uri="{FF2B5EF4-FFF2-40B4-BE49-F238E27FC236}">
                <a16:creationId xmlns:a16="http://schemas.microsoft.com/office/drawing/2014/main" id="{FE438EF7-7840-4F0D-B0D3-05D332517BCE}"/>
              </a:ext>
            </a:extLst>
          </p:cNvPr>
          <p:cNvSpPr/>
          <p:nvPr/>
        </p:nvSpPr>
        <p:spPr>
          <a:xfrm>
            <a:off x="6178671" y="5741407"/>
            <a:ext cx="1877786" cy="806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lv-LV" b="1" u="sng" dirty="0"/>
              <a:t>MobilePhone</a:t>
            </a:r>
          </a:p>
          <a:p>
            <a:pPr algn="ctr"/>
            <a:r>
              <a:rPr lang="lv-LV" dirty="0"/>
              <a:t>NumberOfSim</a:t>
            </a:r>
          </a:p>
          <a:p>
            <a:pPr algn="ctr"/>
            <a:endParaRPr lang="lv-LV" dirty="0"/>
          </a:p>
        </p:txBody>
      </p:sp>
      <p:sp>
        <p:nvSpPr>
          <p:cNvPr id="9" name="Rectangle: Rounded Corners 8">
            <a:extLst>
              <a:ext uri="{FF2B5EF4-FFF2-40B4-BE49-F238E27FC236}">
                <a16:creationId xmlns:a16="http://schemas.microsoft.com/office/drawing/2014/main" id="{526589BA-E1D2-438D-BF5D-9EB60763133C}"/>
              </a:ext>
            </a:extLst>
          </p:cNvPr>
          <p:cNvSpPr/>
          <p:nvPr/>
        </p:nvSpPr>
        <p:spPr>
          <a:xfrm>
            <a:off x="9051530" y="3992344"/>
            <a:ext cx="1877786" cy="10472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lv-LV" b="1" u="sng" dirty="0"/>
              <a:t>Tablet</a:t>
            </a:r>
          </a:p>
          <a:p>
            <a:pPr algn="ctr"/>
            <a:r>
              <a:rPr lang="lv-LV" dirty="0"/>
              <a:t>HasKeyboard</a:t>
            </a:r>
          </a:p>
          <a:p>
            <a:pPr algn="ctr"/>
            <a:r>
              <a:rPr lang="lv-LV" dirty="0"/>
              <a:t>HasRealInk</a:t>
            </a:r>
          </a:p>
          <a:p>
            <a:pPr algn="ctr"/>
            <a:endParaRPr lang="lv-LV" dirty="0"/>
          </a:p>
        </p:txBody>
      </p:sp>
      <p:sp>
        <p:nvSpPr>
          <p:cNvPr id="10" name="Rectangle: Rounded Corners 9">
            <a:extLst>
              <a:ext uri="{FF2B5EF4-FFF2-40B4-BE49-F238E27FC236}">
                <a16:creationId xmlns:a16="http://schemas.microsoft.com/office/drawing/2014/main" id="{A63682C5-BEA6-484F-B7EB-F4FC73A6BE0A}"/>
              </a:ext>
            </a:extLst>
          </p:cNvPr>
          <p:cNvSpPr/>
          <p:nvPr/>
        </p:nvSpPr>
        <p:spPr>
          <a:xfrm>
            <a:off x="9051530" y="5741407"/>
            <a:ext cx="1877786" cy="806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lv-LV" b="1" u="sng" dirty="0"/>
              <a:t>Reader</a:t>
            </a:r>
          </a:p>
          <a:p>
            <a:pPr algn="ctr"/>
            <a:r>
              <a:rPr lang="lv-LV" dirty="0"/>
              <a:t>Format</a:t>
            </a:r>
          </a:p>
          <a:p>
            <a:pPr algn="ctr"/>
            <a:endParaRPr lang="lv-LV" dirty="0"/>
          </a:p>
        </p:txBody>
      </p:sp>
      <p:sp>
        <p:nvSpPr>
          <p:cNvPr id="11" name="Arrow: Right 10">
            <a:extLst>
              <a:ext uri="{FF2B5EF4-FFF2-40B4-BE49-F238E27FC236}">
                <a16:creationId xmlns:a16="http://schemas.microsoft.com/office/drawing/2014/main" id="{E112AC20-831E-43DD-92A4-38DFFE4837B2}"/>
              </a:ext>
            </a:extLst>
          </p:cNvPr>
          <p:cNvSpPr/>
          <p:nvPr/>
        </p:nvSpPr>
        <p:spPr>
          <a:xfrm>
            <a:off x="8311241" y="4539345"/>
            <a:ext cx="674973" cy="244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4" name="Arrow: Right 13">
            <a:extLst>
              <a:ext uri="{FF2B5EF4-FFF2-40B4-BE49-F238E27FC236}">
                <a16:creationId xmlns:a16="http://schemas.microsoft.com/office/drawing/2014/main" id="{5845371A-D12F-44AC-85B7-CC8C3B5F87F7}"/>
              </a:ext>
            </a:extLst>
          </p:cNvPr>
          <p:cNvSpPr/>
          <p:nvPr/>
        </p:nvSpPr>
        <p:spPr>
          <a:xfrm rot="1946863">
            <a:off x="8222461" y="5434172"/>
            <a:ext cx="674973" cy="244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5" name="Arrow: Right 14">
            <a:extLst>
              <a:ext uri="{FF2B5EF4-FFF2-40B4-BE49-F238E27FC236}">
                <a16:creationId xmlns:a16="http://schemas.microsoft.com/office/drawing/2014/main" id="{91C3FC13-5CC1-4F6C-95CA-98250919459B}"/>
              </a:ext>
            </a:extLst>
          </p:cNvPr>
          <p:cNvSpPr/>
          <p:nvPr/>
        </p:nvSpPr>
        <p:spPr>
          <a:xfrm rot="5400000">
            <a:off x="6846223" y="5391049"/>
            <a:ext cx="372016" cy="2497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cxnSp>
        <p:nvCxnSpPr>
          <p:cNvPr id="17" name="Straight Connector 16">
            <a:extLst>
              <a:ext uri="{FF2B5EF4-FFF2-40B4-BE49-F238E27FC236}">
                <a16:creationId xmlns:a16="http://schemas.microsoft.com/office/drawing/2014/main" id="{8B3A1769-8F02-49BF-ACC8-68D48B72EA3A}"/>
              </a:ext>
            </a:extLst>
          </p:cNvPr>
          <p:cNvCxnSpPr>
            <a:cxnSpLocks/>
          </p:cNvCxnSpPr>
          <p:nvPr/>
        </p:nvCxnSpPr>
        <p:spPr>
          <a:xfrm>
            <a:off x="1028700" y="3820886"/>
            <a:ext cx="10983685" cy="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609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Real Life example – scenario 2</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4" y="1732449"/>
            <a:ext cx="10565191" cy="4782651"/>
          </a:xfrm>
        </p:spPr>
        <p:txBody>
          <a:bodyPr>
            <a:normAutofit/>
          </a:bodyPr>
          <a:lstStyle/>
          <a:p>
            <a:pPr>
              <a:buClr>
                <a:srgbClr val="DADADA"/>
              </a:buClr>
            </a:pPr>
            <a:r>
              <a:rPr lang="lv-LV" sz="2800" dirty="0">
                <a:ln>
                  <a:solidFill>
                    <a:prstClr val="black">
                      <a:lumMod val="75000"/>
                      <a:lumOff val="25000"/>
                      <a:alpha val="10000"/>
                    </a:prstClr>
                  </a:solidFill>
                </a:ln>
                <a:solidFill>
                  <a:schemeClr val="tx1"/>
                </a:solidFill>
                <a:effectLst/>
                <a:latin typeface="Arial Rounded MT Bold" panose="020F0704030504030204" pitchFamily="34" charset="0"/>
              </a:rPr>
              <a:t>Then you got requirement to send color and size information about mobile devices via email to designer.</a:t>
            </a:r>
            <a:endParaRPr lang="en-US" sz="2800" dirty="0">
              <a:ln>
                <a:solidFill>
                  <a:prstClr val="black">
                    <a:lumMod val="75000"/>
                    <a:lumOff val="25000"/>
                    <a:alpha val="10000"/>
                  </a:prstClr>
                </a:solidFill>
              </a:ln>
              <a:solidFill>
                <a:schemeClr val="tx1"/>
              </a:solidFill>
              <a:effectLst/>
              <a:latin typeface="Arial Rounded MT Bold" panose="020F0704030504030204" pitchFamily="34" charset="0"/>
            </a:endParaRPr>
          </a:p>
          <a:p>
            <a:pPr marL="36900" lvl="0" indent="0">
              <a:buClr>
                <a:srgbClr val="DADADA"/>
              </a:buClr>
              <a:buNone/>
            </a:pPr>
            <a:endParaRPr lang="lv-LV" sz="2800" dirty="0">
              <a:ln>
                <a:solidFill>
                  <a:prstClr val="black">
                    <a:lumMod val="75000"/>
                    <a:lumOff val="25000"/>
                    <a:alpha val="10000"/>
                  </a:prstClr>
                </a:solidFill>
              </a:ln>
              <a:solidFill>
                <a:schemeClr val="tx1"/>
              </a:solidFill>
              <a:effectLst/>
              <a:latin typeface="Arial Rounded MT Bold" panose="020F0704030504030204" pitchFamily="34" charset="0"/>
            </a:endParaRPr>
          </a:p>
        </p:txBody>
      </p:sp>
    </p:spTree>
    <p:extLst>
      <p:ext uri="{BB962C8B-B14F-4D97-AF65-F5344CB8AC3E}">
        <p14:creationId xmlns:p14="http://schemas.microsoft.com/office/powerpoint/2010/main" val="368326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Real Life example – scenario 2</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5" y="1732449"/>
            <a:ext cx="5182206" cy="4815308"/>
          </a:xfrm>
        </p:spPr>
        <p:txBody>
          <a:bodyPr>
            <a:noAutofit/>
          </a:bodyPr>
          <a:lstStyle/>
          <a:p>
            <a:pPr lvl="0">
              <a:buClr>
                <a:srgbClr val="DADADA"/>
              </a:buClr>
            </a:pPr>
            <a:r>
              <a:rPr lang="lv-LV" sz="2400" dirty="0">
                <a:ln>
                  <a:solidFill>
                    <a:prstClr val="black">
                      <a:lumMod val="75000"/>
                      <a:lumOff val="25000"/>
                      <a:alpha val="10000"/>
                    </a:prstClr>
                  </a:solidFill>
                </a:ln>
                <a:solidFill>
                  <a:srgbClr val="92D050"/>
                </a:solidFill>
                <a:effectLst/>
                <a:latin typeface="Arial Rounded MT Bold" panose="020F0704030504030204" pitchFamily="34" charset="0"/>
              </a:rPr>
              <a:t>In Procedural Programming: </a:t>
            </a:r>
            <a:r>
              <a:rPr lang="lv-LV" sz="2400" dirty="0">
                <a:ln>
                  <a:solidFill>
                    <a:prstClr val="black">
                      <a:lumMod val="75000"/>
                      <a:lumOff val="25000"/>
                      <a:alpha val="10000"/>
                    </a:prstClr>
                  </a:solidFill>
                </a:ln>
                <a:solidFill>
                  <a:schemeClr val="tx1"/>
                </a:solidFill>
                <a:effectLst/>
                <a:latin typeface="Arial Rounded MT Bold" panose="020F0704030504030204" pitchFamily="34" charset="0"/>
              </a:rPr>
              <a:t>We need to change three different forms: Mobile, Tablet, Reader; to create e-mailing functionality</a:t>
            </a:r>
          </a:p>
          <a:p>
            <a:pPr marL="36900" indent="0">
              <a:buClr>
                <a:srgbClr val="DADADA"/>
              </a:buClr>
              <a:buNone/>
            </a:pPr>
            <a:endParaRPr lang="lv-LV" sz="2400" dirty="0">
              <a:ln>
                <a:solidFill>
                  <a:prstClr val="black">
                    <a:lumMod val="75000"/>
                    <a:lumOff val="25000"/>
                    <a:alpha val="10000"/>
                  </a:prstClr>
                </a:solidFill>
              </a:ln>
              <a:solidFill>
                <a:srgbClr val="92D050"/>
              </a:solidFill>
              <a:effectLst/>
              <a:latin typeface="Arial Rounded MT Bold" panose="020F0704030504030204" pitchFamily="34" charset="0"/>
            </a:endParaRPr>
          </a:p>
          <a:p>
            <a:pPr>
              <a:buClr>
                <a:srgbClr val="DADADA"/>
              </a:buClr>
            </a:pPr>
            <a:r>
              <a:rPr lang="lv-LV" sz="2400" dirty="0">
                <a:ln>
                  <a:solidFill>
                    <a:prstClr val="black">
                      <a:lumMod val="75000"/>
                      <a:lumOff val="25000"/>
                      <a:alpha val="10000"/>
                    </a:prstClr>
                  </a:solidFill>
                </a:ln>
                <a:solidFill>
                  <a:srgbClr val="92D050"/>
                </a:solidFill>
                <a:effectLst/>
                <a:latin typeface="Arial Rounded MT Bold" panose="020F0704030504030204" pitchFamily="34" charset="0"/>
              </a:rPr>
              <a:t>In OOP: </a:t>
            </a:r>
            <a:r>
              <a:rPr lang="lv-LV" sz="2400" dirty="0">
                <a:ln>
                  <a:solidFill>
                    <a:prstClr val="black">
                      <a:lumMod val="75000"/>
                      <a:lumOff val="25000"/>
                      <a:alpha val="10000"/>
                    </a:prstClr>
                  </a:solidFill>
                </a:ln>
                <a:solidFill>
                  <a:schemeClr val="tx1"/>
                </a:solidFill>
                <a:effectLst/>
                <a:latin typeface="Arial Rounded MT Bold" panose="020F0704030504030204" pitchFamily="34" charset="0"/>
              </a:rPr>
              <a:t>We need to change ScreenSize and Color methods in ElectronicDevice class; Tablet, Mobile and Reader classes will be affected as well</a:t>
            </a:r>
            <a:endParaRPr lang="lv-LV" sz="2400" dirty="0">
              <a:ln>
                <a:solidFill>
                  <a:prstClr val="black">
                    <a:lumMod val="75000"/>
                    <a:lumOff val="25000"/>
                    <a:alpha val="10000"/>
                  </a:prstClr>
                </a:solidFill>
              </a:ln>
              <a:solidFill>
                <a:srgbClr val="92D050"/>
              </a:solidFill>
              <a:effectLst/>
              <a:latin typeface="Arial Rounded MT Bold" panose="020F0704030504030204" pitchFamily="34" charset="0"/>
            </a:endParaRPr>
          </a:p>
        </p:txBody>
      </p:sp>
      <p:sp>
        <p:nvSpPr>
          <p:cNvPr id="4" name="Rectangle: Rounded Corners 3">
            <a:extLst>
              <a:ext uri="{FF2B5EF4-FFF2-40B4-BE49-F238E27FC236}">
                <a16:creationId xmlns:a16="http://schemas.microsoft.com/office/drawing/2014/main" id="{3A705551-F915-401B-8D57-A68EECD90BBC}"/>
              </a:ext>
            </a:extLst>
          </p:cNvPr>
          <p:cNvSpPr/>
          <p:nvPr/>
        </p:nvSpPr>
        <p:spPr>
          <a:xfrm>
            <a:off x="6090675" y="1692723"/>
            <a:ext cx="1877786" cy="1982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lv-LV" b="1" u="sng" dirty="0"/>
              <a:t>MobilePhone</a:t>
            </a:r>
          </a:p>
          <a:p>
            <a:pPr algn="ctr"/>
            <a:r>
              <a:rPr lang="lv-LV" b="1" dirty="0">
                <a:solidFill>
                  <a:srgbClr val="C00000"/>
                </a:solidFill>
              </a:rPr>
              <a:t>ScreenSize</a:t>
            </a:r>
          </a:p>
          <a:p>
            <a:pPr algn="ctr"/>
            <a:r>
              <a:rPr lang="lv-LV" b="1" dirty="0">
                <a:solidFill>
                  <a:srgbClr val="C00000"/>
                </a:solidFill>
              </a:rPr>
              <a:t>Color</a:t>
            </a:r>
          </a:p>
          <a:p>
            <a:pPr algn="ctr"/>
            <a:r>
              <a:rPr lang="lv-LV" dirty="0"/>
              <a:t>Storage</a:t>
            </a:r>
          </a:p>
          <a:p>
            <a:pPr algn="ctr"/>
            <a:r>
              <a:rPr lang="lv-LV" dirty="0"/>
              <a:t>NumberOfSim</a:t>
            </a:r>
          </a:p>
          <a:p>
            <a:pPr algn="ctr"/>
            <a:endParaRPr lang="lv-LV" dirty="0"/>
          </a:p>
        </p:txBody>
      </p:sp>
      <p:sp>
        <p:nvSpPr>
          <p:cNvPr id="5" name="Rectangle: Rounded Corners 4">
            <a:extLst>
              <a:ext uri="{FF2B5EF4-FFF2-40B4-BE49-F238E27FC236}">
                <a16:creationId xmlns:a16="http://schemas.microsoft.com/office/drawing/2014/main" id="{5A5CE481-5E39-4D6F-9648-1FD907143670}"/>
              </a:ext>
            </a:extLst>
          </p:cNvPr>
          <p:cNvSpPr/>
          <p:nvPr/>
        </p:nvSpPr>
        <p:spPr>
          <a:xfrm>
            <a:off x="8112637" y="1684161"/>
            <a:ext cx="1877786" cy="19828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lv-LV" b="1" u="sng" dirty="0"/>
              <a:t>Tablet</a:t>
            </a:r>
          </a:p>
          <a:p>
            <a:pPr algn="ctr"/>
            <a:r>
              <a:rPr lang="lv-LV" b="1" dirty="0">
                <a:solidFill>
                  <a:srgbClr val="C00000"/>
                </a:solidFill>
              </a:rPr>
              <a:t>ScreenSize</a:t>
            </a:r>
          </a:p>
          <a:p>
            <a:pPr algn="ctr"/>
            <a:r>
              <a:rPr lang="lv-LV" b="1" dirty="0">
                <a:solidFill>
                  <a:srgbClr val="C00000"/>
                </a:solidFill>
              </a:rPr>
              <a:t>Color</a:t>
            </a:r>
          </a:p>
          <a:p>
            <a:pPr algn="ctr"/>
            <a:r>
              <a:rPr lang="lv-LV" dirty="0"/>
              <a:t>Storage</a:t>
            </a:r>
          </a:p>
          <a:p>
            <a:pPr algn="ctr"/>
            <a:r>
              <a:rPr lang="lv-LV" dirty="0"/>
              <a:t>HasKeyboard</a:t>
            </a:r>
          </a:p>
          <a:p>
            <a:pPr algn="ctr"/>
            <a:r>
              <a:rPr lang="lv-LV" dirty="0"/>
              <a:t>HasRealInk</a:t>
            </a:r>
          </a:p>
          <a:p>
            <a:pPr algn="ctr"/>
            <a:endParaRPr lang="lv-LV" dirty="0"/>
          </a:p>
        </p:txBody>
      </p:sp>
      <p:sp>
        <p:nvSpPr>
          <p:cNvPr id="6" name="Rectangle: Rounded Corners 5">
            <a:extLst>
              <a:ext uri="{FF2B5EF4-FFF2-40B4-BE49-F238E27FC236}">
                <a16:creationId xmlns:a16="http://schemas.microsoft.com/office/drawing/2014/main" id="{614FB413-4D03-4246-9E53-9E2F26792F8D}"/>
              </a:ext>
            </a:extLst>
          </p:cNvPr>
          <p:cNvSpPr/>
          <p:nvPr/>
        </p:nvSpPr>
        <p:spPr>
          <a:xfrm>
            <a:off x="10134599" y="1658601"/>
            <a:ext cx="1877786" cy="1982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lv-LV" b="1" u="sng" dirty="0"/>
              <a:t>Reader</a:t>
            </a:r>
          </a:p>
          <a:p>
            <a:pPr algn="ctr"/>
            <a:r>
              <a:rPr lang="lv-LV" b="1" dirty="0">
                <a:solidFill>
                  <a:srgbClr val="C00000"/>
                </a:solidFill>
              </a:rPr>
              <a:t>ScreenSize</a:t>
            </a:r>
          </a:p>
          <a:p>
            <a:pPr algn="ctr"/>
            <a:r>
              <a:rPr lang="lv-LV" b="1" dirty="0">
                <a:solidFill>
                  <a:srgbClr val="C00000"/>
                </a:solidFill>
              </a:rPr>
              <a:t>Color</a:t>
            </a:r>
          </a:p>
          <a:p>
            <a:pPr algn="ctr"/>
            <a:r>
              <a:rPr lang="lv-LV" dirty="0"/>
              <a:t>Storage</a:t>
            </a:r>
          </a:p>
          <a:p>
            <a:pPr algn="ctr"/>
            <a:r>
              <a:rPr lang="lv-LV" dirty="0"/>
              <a:t>Format</a:t>
            </a:r>
          </a:p>
          <a:p>
            <a:pPr algn="ctr"/>
            <a:endParaRPr lang="lv-LV" dirty="0"/>
          </a:p>
        </p:txBody>
      </p:sp>
      <p:sp>
        <p:nvSpPr>
          <p:cNvPr id="7" name="Rectangle: Rounded Corners 6">
            <a:extLst>
              <a:ext uri="{FF2B5EF4-FFF2-40B4-BE49-F238E27FC236}">
                <a16:creationId xmlns:a16="http://schemas.microsoft.com/office/drawing/2014/main" id="{EE89BE44-E6C1-4811-9EBC-B86F3F793C1B}"/>
              </a:ext>
            </a:extLst>
          </p:cNvPr>
          <p:cNvSpPr/>
          <p:nvPr/>
        </p:nvSpPr>
        <p:spPr>
          <a:xfrm>
            <a:off x="6034495" y="3992344"/>
            <a:ext cx="2166138" cy="12981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lv-LV" b="1" u="sng" dirty="0"/>
              <a:t>ElectronicDevice</a:t>
            </a:r>
          </a:p>
          <a:p>
            <a:pPr algn="ctr"/>
            <a:r>
              <a:rPr lang="lv-LV" b="1" dirty="0">
                <a:solidFill>
                  <a:srgbClr val="C00000"/>
                </a:solidFill>
              </a:rPr>
              <a:t>ScreenSize</a:t>
            </a:r>
          </a:p>
          <a:p>
            <a:pPr algn="ctr"/>
            <a:r>
              <a:rPr lang="lv-LV" b="1" dirty="0">
                <a:solidFill>
                  <a:srgbClr val="C00000"/>
                </a:solidFill>
              </a:rPr>
              <a:t>Color</a:t>
            </a:r>
          </a:p>
          <a:p>
            <a:pPr algn="ctr"/>
            <a:r>
              <a:rPr lang="lv-LV" dirty="0"/>
              <a:t>Storage</a:t>
            </a:r>
          </a:p>
        </p:txBody>
      </p:sp>
      <p:sp>
        <p:nvSpPr>
          <p:cNvPr id="8" name="Rectangle: Rounded Corners 7">
            <a:extLst>
              <a:ext uri="{FF2B5EF4-FFF2-40B4-BE49-F238E27FC236}">
                <a16:creationId xmlns:a16="http://schemas.microsoft.com/office/drawing/2014/main" id="{FE438EF7-7840-4F0D-B0D3-05D332517BCE}"/>
              </a:ext>
            </a:extLst>
          </p:cNvPr>
          <p:cNvSpPr/>
          <p:nvPr/>
        </p:nvSpPr>
        <p:spPr>
          <a:xfrm>
            <a:off x="6178671" y="5741407"/>
            <a:ext cx="1877786" cy="806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lv-LV" b="1" u="sng" dirty="0"/>
              <a:t>MobilePhone</a:t>
            </a:r>
          </a:p>
          <a:p>
            <a:pPr algn="ctr"/>
            <a:r>
              <a:rPr lang="lv-LV" dirty="0"/>
              <a:t>NumberOfSim</a:t>
            </a:r>
          </a:p>
          <a:p>
            <a:pPr algn="ctr"/>
            <a:endParaRPr lang="lv-LV" dirty="0"/>
          </a:p>
        </p:txBody>
      </p:sp>
      <p:sp>
        <p:nvSpPr>
          <p:cNvPr id="9" name="Rectangle: Rounded Corners 8">
            <a:extLst>
              <a:ext uri="{FF2B5EF4-FFF2-40B4-BE49-F238E27FC236}">
                <a16:creationId xmlns:a16="http://schemas.microsoft.com/office/drawing/2014/main" id="{526589BA-E1D2-438D-BF5D-9EB60763133C}"/>
              </a:ext>
            </a:extLst>
          </p:cNvPr>
          <p:cNvSpPr/>
          <p:nvPr/>
        </p:nvSpPr>
        <p:spPr>
          <a:xfrm>
            <a:off x="9051530" y="3992344"/>
            <a:ext cx="1877786" cy="10472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lv-LV" b="1" u="sng" dirty="0"/>
              <a:t>Tablet</a:t>
            </a:r>
          </a:p>
          <a:p>
            <a:pPr algn="ctr"/>
            <a:r>
              <a:rPr lang="lv-LV" dirty="0"/>
              <a:t>HasKeyboard</a:t>
            </a:r>
          </a:p>
          <a:p>
            <a:pPr algn="ctr"/>
            <a:r>
              <a:rPr lang="lv-LV" dirty="0"/>
              <a:t>HasRealInk</a:t>
            </a:r>
          </a:p>
          <a:p>
            <a:pPr algn="ctr"/>
            <a:endParaRPr lang="lv-LV" dirty="0"/>
          </a:p>
        </p:txBody>
      </p:sp>
      <p:sp>
        <p:nvSpPr>
          <p:cNvPr id="10" name="Rectangle: Rounded Corners 9">
            <a:extLst>
              <a:ext uri="{FF2B5EF4-FFF2-40B4-BE49-F238E27FC236}">
                <a16:creationId xmlns:a16="http://schemas.microsoft.com/office/drawing/2014/main" id="{A63682C5-BEA6-484F-B7EB-F4FC73A6BE0A}"/>
              </a:ext>
            </a:extLst>
          </p:cNvPr>
          <p:cNvSpPr/>
          <p:nvPr/>
        </p:nvSpPr>
        <p:spPr>
          <a:xfrm>
            <a:off x="9051530" y="5741407"/>
            <a:ext cx="1877786" cy="806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lv-LV" b="1" u="sng" dirty="0"/>
              <a:t>Reader</a:t>
            </a:r>
          </a:p>
          <a:p>
            <a:pPr algn="ctr"/>
            <a:r>
              <a:rPr lang="lv-LV" dirty="0"/>
              <a:t>Format</a:t>
            </a:r>
          </a:p>
          <a:p>
            <a:pPr algn="ctr"/>
            <a:endParaRPr lang="lv-LV" dirty="0"/>
          </a:p>
        </p:txBody>
      </p:sp>
      <p:sp>
        <p:nvSpPr>
          <p:cNvPr id="11" name="Arrow: Right 10">
            <a:extLst>
              <a:ext uri="{FF2B5EF4-FFF2-40B4-BE49-F238E27FC236}">
                <a16:creationId xmlns:a16="http://schemas.microsoft.com/office/drawing/2014/main" id="{E112AC20-831E-43DD-92A4-38DFFE4837B2}"/>
              </a:ext>
            </a:extLst>
          </p:cNvPr>
          <p:cNvSpPr/>
          <p:nvPr/>
        </p:nvSpPr>
        <p:spPr>
          <a:xfrm>
            <a:off x="8311241" y="4539345"/>
            <a:ext cx="674973" cy="244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4" name="Arrow: Right 13">
            <a:extLst>
              <a:ext uri="{FF2B5EF4-FFF2-40B4-BE49-F238E27FC236}">
                <a16:creationId xmlns:a16="http://schemas.microsoft.com/office/drawing/2014/main" id="{5845371A-D12F-44AC-85B7-CC8C3B5F87F7}"/>
              </a:ext>
            </a:extLst>
          </p:cNvPr>
          <p:cNvSpPr/>
          <p:nvPr/>
        </p:nvSpPr>
        <p:spPr>
          <a:xfrm rot="1946863">
            <a:off x="8222461" y="5434172"/>
            <a:ext cx="674973" cy="244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5" name="Arrow: Right 14">
            <a:extLst>
              <a:ext uri="{FF2B5EF4-FFF2-40B4-BE49-F238E27FC236}">
                <a16:creationId xmlns:a16="http://schemas.microsoft.com/office/drawing/2014/main" id="{91C3FC13-5CC1-4F6C-95CA-98250919459B}"/>
              </a:ext>
            </a:extLst>
          </p:cNvPr>
          <p:cNvSpPr/>
          <p:nvPr/>
        </p:nvSpPr>
        <p:spPr>
          <a:xfrm rot="5400000">
            <a:off x="6846223" y="5391049"/>
            <a:ext cx="372016" cy="2497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cxnSp>
        <p:nvCxnSpPr>
          <p:cNvPr id="17" name="Straight Connector 16">
            <a:extLst>
              <a:ext uri="{FF2B5EF4-FFF2-40B4-BE49-F238E27FC236}">
                <a16:creationId xmlns:a16="http://schemas.microsoft.com/office/drawing/2014/main" id="{8B3A1769-8F02-49BF-ACC8-68D48B72EA3A}"/>
              </a:ext>
            </a:extLst>
          </p:cNvPr>
          <p:cNvCxnSpPr>
            <a:cxnSpLocks/>
          </p:cNvCxnSpPr>
          <p:nvPr/>
        </p:nvCxnSpPr>
        <p:spPr>
          <a:xfrm>
            <a:off x="1028700" y="3820886"/>
            <a:ext cx="10983685" cy="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7706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Real Life example – scenario 3</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4" y="1732449"/>
            <a:ext cx="10565191" cy="4782651"/>
          </a:xfrm>
        </p:spPr>
        <p:txBody>
          <a:bodyPr>
            <a:normAutofit/>
          </a:bodyPr>
          <a:lstStyle/>
          <a:p>
            <a:pPr>
              <a:buClr>
                <a:srgbClr val="DADADA"/>
              </a:buClr>
            </a:pPr>
            <a:r>
              <a:rPr lang="lv-LV" sz="2800" dirty="0">
                <a:ln>
                  <a:solidFill>
                    <a:prstClr val="black">
                      <a:lumMod val="75000"/>
                      <a:lumOff val="25000"/>
                      <a:alpha val="10000"/>
                    </a:prstClr>
                  </a:solidFill>
                </a:ln>
                <a:solidFill>
                  <a:schemeClr val="tx1"/>
                </a:solidFill>
                <a:effectLst/>
                <a:latin typeface="Arial Rounded MT Bold" panose="020F0704030504030204" pitchFamily="34" charset="0"/>
              </a:rPr>
              <a:t>Another requirement: instead of generic class Mobile, you need to create more specific classes: Samsung and Apple</a:t>
            </a:r>
            <a:endParaRPr lang="en-US" sz="2800" dirty="0">
              <a:ln>
                <a:solidFill>
                  <a:prstClr val="black">
                    <a:lumMod val="75000"/>
                    <a:lumOff val="25000"/>
                    <a:alpha val="10000"/>
                  </a:prstClr>
                </a:solidFill>
              </a:ln>
              <a:solidFill>
                <a:schemeClr val="tx1"/>
              </a:solidFill>
              <a:effectLst/>
              <a:latin typeface="Arial Rounded MT Bold" panose="020F0704030504030204" pitchFamily="34" charset="0"/>
            </a:endParaRPr>
          </a:p>
          <a:p>
            <a:pPr marL="36900" lvl="0" indent="0">
              <a:buClr>
                <a:srgbClr val="DADADA"/>
              </a:buClr>
              <a:buNone/>
            </a:pPr>
            <a:endParaRPr lang="lv-LV" sz="2800" dirty="0">
              <a:ln>
                <a:solidFill>
                  <a:prstClr val="black">
                    <a:lumMod val="75000"/>
                    <a:lumOff val="25000"/>
                    <a:alpha val="10000"/>
                  </a:prstClr>
                </a:solidFill>
              </a:ln>
              <a:solidFill>
                <a:schemeClr val="tx1"/>
              </a:solidFill>
              <a:effectLst/>
              <a:latin typeface="Arial Rounded MT Bold" panose="020F0704030504030204" pitchFamily="34" charset="0"/>
            </a:endParaRPr>
          </a:p>
        </p:txBody>
      </p:sp>
    </p:spTree>
    <p:extLst>
      <p:ext uri="{BB962C8B-B14F-4D97-AF65-F5344CB8AC3E}">
        <p14:creationId xmlns:p14="http://schemas.microsoft.com/office/powerpoint/2010/main" val="2548582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Real Life example – scenario 3</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4" y="1732449"/>
            <a:ext cx="10353761" cy="3786607"/>
          </a:xfrm>
        </p:spPr>
        <p:txBody>
          <a:bodyPr>
            <a:noAutofit/>
          </a:bodyPr>
          <a:lstStyle/>
          <a:p>
            <a:pPr lvl="0">
              <a:buClr>
                <a:srgbClr val="DADADA"/>
              </a:buClr>
            </a:pPr>
            <a:r>
              <a:rPr lang="lv-LV" sz="2400" dirty="0">
                <a:ln>
                  <a:solidFill>
                    <a:prstClr val="black">
                      <a:lumMod val="75000"/>
                      <a:lumOff val="25000"/>
                      <a:alpha val="10000"/>
                    </a:prstClr>
                  </a:solidFill>
                </a:ln>
                <a:solidFill>
                  <a:srgbClr val="92D050"/>
                </a:solidFill>
                <a:effectLst/>
                <a:latin typeface="Arial Rounded MT Bold" panose="020F0704030504030204" pitchFamily="34" charset="0"/>
              </a:rPr>
              <a:t>In Procedural Programming: </a:t>
            </a:r>
          </a:p>
          <a:p>
            <a:pPr lvl="1">
              <a:buClr>
                <a:srgbClr val="DADADA"/>
              </a:buClr>
            </a:pPr>
            <a:r>
              <a:rPr lang="lv-LV" sz="2200" dirty="0">
                <a:ln>
                  <a:solidFill>
                    <a:prstClr val="black">
                      <a:lumMod val="75000"/>
                      <a:lumOff val="25000"/>
                      <a:alpha val="10000"/>
                    </a:prstClr>
                  </a:solidFill>
                </a:ln>
                <a:solidFill>
                  <a:schemeClr val="tx1"/>
                </a:solidFill>
                <a:effectLst/>
                <a:latin typeface="Arial Rounded MT Bold" panose="020F0704030504030204" pitchFamily="34" charset="0"/>
              </a:rPr>
              <a:t>We need to create a new separate forms for Samsung and Apple</a:t>
            </a:r>
          </a:p>
          <a:p>
            <a:pPr lvl="1">
              <a:buClr>
                <a:srgbClr val="DADADA"/>
              </a:buClr>
            </a:pPr>
            <a:r>
              <a:rPr lang="lv-LV" sz="2200" dirty="0">
                <a:ln>
                  <a:solidFill>
                    <a:prstClr val="black">
                      <a:lumMod val="75000"/>
                      <a:lumOff val="25000"/>
                      <a:alpha val="10000"/>
                    </a:prstClr>
                  </a:solidFill>
                </a:ln>
                <a:solidFill>
                  <a:schemeClr val="tx1"/>
                </a:solidFill>
                <a:effectLst/>
                <a:latin typeface="Arial Rounded MT Bold" panose="020F0704030504030204" pitchFamily="34" charset="0"/>
              </a:rPr>
              <a:t>We need to repeate all code from generic MobilePhone info and add new if needed.</a:t>
            </a:r>
          </a:p>
          <a:p>
            <a:pPr marL="36900" indent="0">
              <a:buClr>
                <a:srgbClr val="DADADA"/>
              </a:buClr>
              <a:buNone/>
            </a:pPr>
            <a:endParaRPr lang="lv-LV" sz="2400" dirty="0">
              <a:ln>
                <a:solidFill>
                  <a:prstClr val="black">
                    <a:lumMod val="75000"/>
                    <a:lumOff val="25000"/>
                    <a:alpha val="10000"/>
                  </a:prstClr>
                </a:solidFill>
              </a:ln>
              <a:solidFill>
                <a:srgbClr val="92D050"/>
              </a:solidFill>
              <a:effectLst/>
              <a:latin typeface="Arial Rounded MT Bold" panose="020F0704030504030204" pitchFamily="34" charset="0"/>
            </a:endParaRPr>
          </a:p>
        </p:txBody>
      </p:sp>
      <p:sp>
        <p:nvSpPr>
          <p:cNvPr id="4" name="Rectangle: Rounded Corners 3">
            <a:extLst>
              <a:ext uri="{FF2B5EF4-FFF2-40B4-BE49-F238E27FC236}">
                <a16:creationId xmlns:a16="http://schemas.microsoft.com/office/drawing/2014/main" id="{3A705551-F915-401B-8D57-A68EECD90BBC}"/>
              </a:ext>
            </a:extLst>
          </p:cNvPr>
          <p:cNvSpPr/>
          <p:nvPr/>
        </p:nvSpPr>
        <p:spPr>
          <a:xfrm>
            <a:off x="695839" y="3933562"/>
            <a:ext cx="1877786" cy="1982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lv-LV" b="1" u="sng" dirty="0"/>
              <a:t>MobilePhone</a:t>
            </a:r>
          </a:p>
          <a:p>
            <a:pPr algn="ctr"/>
            <a:r>
              <a:rPr lang="lv-LV" dirty="0">
                <a:solidFill>
                  <a:schemeClr val="tx1"/>
                </a:solidFill>
              </a:rPr>
              <a:t>ScreenSize</a:t>
            </a:r>
          </a:p>
          <a:p>
            <a:pPr algn="ctr"/>
            <a:r>
              <a:rPr lang="lv-LV" dirty="0">
                <a:solidFill>
                  <a:schemeClr val="tx1"/>
                </a:solidFill>
              </a:rPr>
              <a:t>Color</a:t>
            </a:r>
          </a:p>
          <a:p>
            <a:pPr algn="ctr"/>
            <a:r>
              <a:rPr lang="lv-LV" dirty="0"/>
              <a:t>Storage</a:t>
            </a:r>
          </a:p>
          <a:p>
            <a:pPr algn="ctr"/>
            <a:r>
              <a:rPr lang="lv-LV" dirty="0"/>
              <a:t>NumberOfSim</a:t>
            </a:r>
          </a:p>
          <a:p>
            <a:pPr algn="ctr"/>
            <a:endParaRPr lang="lv-LV" dirty="0"/>
          </a:p>
        </p:txBody>
      </p:sp>
      <p:sp>
        <p:nvSpPr>
          <p:cNvPr id="5" name="Rectangle: Rounded Corners 4">
            <a:extLst>
              <a:ext uri="{FF2B5EF4-FFF2-40B4-BE49-F238E27FC236}">
                <a16:creationId xmlns:a16="http://schemas.microsoft.com/office/drawing/2014/main" id="{5A5CE481-5E39-4D6F-9648-1FD907143670}"/>
              </a:ext>
            </a:extLst>
          </p:cNvPr>
          <p:cNvSpPr/>
          <p:nvPr/>
        </p:nvSpPr>
        <p:spPr>
          <a:xfrm>
            <a:off x="7432183" y="3933562"/>
            <a:ext cx="1877786" cy="19828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lv-LV" b="1" u="sng" dirty="0"/>
              <a:t>Tablet</a:t>
            </a:r>
          </a:p>
          <a:p>
            <a:pPr algn="ctr"/>
            <a:r>
              <a:rPr lang="lv-LV" dirty="0">
                <a:solidFill>
                  <a:schemeClr val="tx1"/>
                </a:solidFill>
              </a:rPr>
              <a:t>ScreenSize</a:t>
            </a:r>
          </a:p>
          <a:p>
            <a:pPr algn="ctr"/>
            <a:r>
              <a:rPr lang="lv-LV" dirty="0">
                <a:solidFill>
                  <a:schemeClr val="tx1"/>
                </a:solidFill>
              </a:rPr>
              <a:t>Color</a:t>
            </a:r>
          </a:p>
          <a:p>
            <a:pPr algn="ctr"/>
            <a:r>
              <a:rPr lang="lv-LV" dirty="0"/>
              <a:t>Storage</a:t>
            </a:r>
          </a:p>
          <a:p>
            <a:pPr algn="ctr"/>
            <a:r>
              <a:rPr lang="lv-LV" dirty="0"/>
              <a:t>HasKeyboard</a:t>
            </a:r>
          </a:p>
          <a:p>
            <a:pPr algn="ctr"/>
            <a:r>
              <a:rPr lang="lv-LV" dirty="0"/>
              <a:t>HasRealInk</a:t>
            </a:r>
          </a:p>
          <a:p>
            <a:pPr algn="ctr"/>
            <a:endParaRPr lang="lv-LV" dirty="0"/>
          </a:p>
        </p:txBody>
      </p:sp>
      <p:sp>
        <p:nvSpPr>
          <p:cNvPr id="6" name="Rectangle: Rounded Corners 5">
            <a:extLst>
              <a:ext uri="{FF2B5EF4-FFF2-40B4-BE49-F238E27FC236}">
                <a16:creationId xmlns:a16="http://schemas.microsoft.com/office/drawing/2014/main" id="{614FB413-4D03-4246-9E53-9E2F26792F8D}"/>
              </a:ext>
            </a:extLst>
          </p:cNvPr>
          <p:cNvSpPr/>
          <p:nvPr/>
        </p:nvSpPr>
        <p:spPr>
          <a:xfrm>
            <a:off x="9677631" y="3933562"/>
            <a:ext cx="1877786" cy="1982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lv-LV" b="1" u="sng" dirty="0"/>
              <a:t>Reader</a:t>
            </a:r>
          </a:p>
          <a:p>
            <a:pPr algn="ctr"/>
            <a:r>
              <a:rPr lang="lv-LV" dirty="0">
                <a:solidFill>
                  <a:schemeClr val="tx1"/>
                </a:solidFill>
              </a:rPr>
              <a:t>ScreenSize</a:t>
            </a:r>
          </a:p>
          <a:p>
            <a:pPr algn="ctr"/>
            <a:r>
              <a:rPr lang="lv-LV" dirty="0">
                <a:solidFill>
                  <a:schemeClr val="tx1"/>
                </a:solidFill>
              </a:rPr>
              <a:t>Color</a:t>
            </a:r>
          </a:p>
          <a:p>
            <a:pPr algn="ctr"/>
            <a:r>
              <a:rPr lang="lv-LV" dirty="0"/>
              <a:t>Storage</a:t>
            </a:r>
          </a:p>
          <a:p>
            <a:pPr algn="ctr"/>
            <a:r>
              <a:rPr lang="lv-LV" dirty="0"/>
              <a:t>Format</a:t>
            </a:r>
          </a:p>
          <a:p>
            <a:pPr algn="ctr"/>
            <a:endParaRPr lang="lv-LV" dirty="0"/>
          </a:p>
        </p:txBody>
      </p:sp>
      <p:sp>
        <p:nvSpPr>
          <p:cNvPr id="16" name="Rectangle: Rounded Corners 15">
            <a:extLst>
              <a:ext uri="{FF2B5EF4-FFF2-40B4-BE49-F238E27FC236}">
                <a16:creationId xmlns:a16="http://schemas.microsoft.com/office/drawing/2014/main" id="{8628B15F-59A4-43EE-ACA4-AB8A3CCC0379}"/>
              </a:ext>
            </a:extLst>
          </p:cNvPr>
          <p:cNvSpPr/>
          <p:nvPr/>
        </p:nvSpPr>
        <p:spPr>
          <a:xfrm>
            <a:off x="2941287" y="3933562"/>
            <a:ext cx="1877786" cy="1982825"/>
          </a:xfrm>
          <a:prstGeom prst="roundRect">
            <a:avLst/>
          </a:prstGeom>
          <a:ln w="38100">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lv-LV" b="1" u="sng" dirty="0"/>
              <a:t>Samsung</a:t>
            </a:r>
          </a:p>
          <a:p>
            <a:pPr algn="ctr"/>
            <a:r>
              <a:rPr lang="lv-LV" dirty="0">
                <a:solidFill>
                  <a:schemeClr val="tx1"/>
                </a:solidFill>
              </a:rPr>
              <a:t>ScreenSize</a:t>
            </a:r>
          </a:p>
          <a:p>
            <a:pPr algn="ctr"/>
            <a:r>
              <a:rPr lang="lv-LV" dirty="0">
                <a:solidFill>
                  <a:schemeClr val="tx1"/>
                </a:solidFill>
              </a:rPr>
              <a:t>Color</a:t>
            </a:r>
          </a:p>
          <a:p>
            <a:pPr algn="ctr"/>
            <a:r>
              <a:rPr lang="lv-LV" dirty="0"/>
              <a:t>Storage</a:t>
            </a:r>
          </a:p>
          <a:p>
            <a:pPr algn="ctr"/>
            <a:r>
              <a:rPr lang="lv-LV" dirty="0"/>
              <a:t>NumberOfSim</a:t>
            </a:r>
          </a:p>
          <a:p>
            <a:pPr algn="ctr"/>
            <a:r>
              <a:rPr lang="lv-LV" dirty="0">
                <a:solidFill>
                  <a:srgbClr val="FFC000"/>
                </a:solidFill>
              </a:rPr>
              <a:t>SamsungSpec</a:t>
            </a:r>
          </a:p>
          <a:p>
            <a:pPr algn="ctr"/>
            <a:endParaRPr lang="lv-LV" dirty="0"/>
          </a:p>
        </p:txBody>
      </p:sp>
      <p:sp>
        <p:nvSpPr>
          <p:cNvPr id="18" name="Rectangle: Rounded Corners 17">
            <a:extLst>
              <a:ext uri="{FF2B5EF4-FFF2-40B4-BE49-F238E27FC236}">
                <a16:creationId xmlns:a16="http://schemas.microsoft.com/office/drawing/2014/main" id="{C75F158A-8CCD-4136-9E0C-2E68B1D25C07}"/>
              </a:ext>
            </a:extLst>
          </p:cNvPr>
          <p:cNvSpPr/>
          <p:nvPr/>
        </p:nvSpPr>
        <p:spPr>
          <a:xfrm>
            <a:off x="5186735" y="3933562"/>
            <a:ext cx="1877786" cy="1982825"/>
          </a:xfrm>
          <a:prstGeom prst="roundRect">
            <a:avLst/>
          </a:prstGeom>
          <a:ln w="28575">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lv-LV" b="1" u="sng" dirty="0"/>
              <a:t>Apple</a:t>
            </a:r>
          </a:p>
          <a:p>
            <a:pPr algn="ctr"/>
            <a:r>
              <a:rPr lang="lv-LV" dirty="0">
                <a:solidFill>
                  <a:schemeClr val="tx1"/>
                </a:solidFill>
              </a:rPr>
              <a:t>ScreenSize</a:t>
            </a:r>
          </a:p>
          <a:p>
            <a:pPr algn="ctr"/>
            <a:r>
              <a:rPr lang="lv-LV" dirty="0">
                <a:solidFill>
                  <a:schemeClr val="tx1"/>
                </a:solidFill>
              </a:rPr>
              <a:t>Color</a:t>
            </a:r>
          </a:p>
          <a:p>
            <a:pPr algn="ctr"/>
            <a:r>
              <a:rPr lang="lv-LV" dirty="0"/>
              <a:t>Storage</a:t>
            </a:r>
          </a:p>
          <a:p>
            <a:pPr algn="ctr"/>
            <a:r>
              <a:rPr lang="lv-LV" dirty="0"/>
              <a:t>NumberOfSim</a:t>
            </a:r>
          </a:p>
          <a:p>
            <a:pPr algn="ctr"/>
            <a:r>
              <a:rPr lang="lv-LV" dirty="0">
                <a:solidFill>
                  <a:srgbClr val="FFC000"/>
                </a:solidFill>
              </a:rPr>
              <a:t>AppleSpec</a:t>
            </a:r>
          </a:p>
          <a:p>
            <a:pPr algn="ctr"/>
            <a:endParaRPr lang="lv-LV" dirty="0"/>
          </a:p>
        </p:txBody>
      </p:sp>
    </p:spTree>
    <p:extLst>
      <p:ext uri="{BB962C8B-B14F-4D97-AF65-F5344CB8AC3E}">
        <p14:creationId xmlns:p14="http://schemas.microsoft.com/office/powerpoint/2010/main" val="769024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Real Life example – scenario 3</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5" y="1732449"/>
            <a:ext cx="10353762" cy="4815308"/>
          </a:xfrm>
        </p:spPr>
        <p:txBody>
          <a:bodyPr>
            <a:noAutofit/>
          </a:bodyPr>
          <a:lstStyle/>
          <a:p>
            <a:pPr>
              <a:buClr>
                <a:srgbClr val="DADADA"/>
              </a:buClr>
            </a:pPr>
            <a:r>
              <a:rPr lang="lv-LV" sz="2400" dirty="0">
                <a:ln>
                  <a:solidFill>
                    <a:prstClr val="black">
                      <a:lumMod val="75000"/>
                      <a:lumOff val="25000"/>
                      <a:alpha val="10000"/>
                    </a:prstClr>
                  </a:solidFill>
                </a:ln>
                <a:solidFill>
                  <a:srgbClr val="92D050"/>
                </a:solidFill>
                <a:effectLst/>
                <a:latin typeface="Arial Rounded MT Bold" panose="020F0704030504030204" pitchFamily="34" charset="0"/>
              </a:rPr>
              <a:t>In OOP: </a:t>
            </a:r>
            <a:r>
              <a:rPr lang="lv-LV" sz="2400" dirty="0">
                <a:ln>
                  <a:solidFill>
                    <a:prstClr val="black">
                      <a:lumMod val="75000"/>
                      <a:lumOff val="25000"/>
                      <a:alpha val="10000"/>
                    </a:prstClr>
                  </a:solidFill>
                </a:ln>
                <a:solidFill>
                  <a:schemeClr val="tx1"/>
                </a:solidFill>
                <a:effectLst/>
                <a:latin typeface="Arial Rounded MT Bold" panose="020F0704030504030204" pitchFamily="34" charset="0"/>
              </a:rPr>
              <a:t>We extend MobilePhone class with Samsung and Apple classes and add methods for each set if needed</a:t>
            </a:r>
            <a:endParaRPr lang="lv-LV" sz="2400" dirty="0">
              <a:ln>
                <a:solidFill>
                  <a:prstClr val="black">
                    <a:lumMod val="75000"/>
                    <a:lumOff val="25000"/>
                    <a:alpha val="10000"/>
                  </a:prstClr>
                </a:solidFill>
              </a:ln>
              <a:solidFill>
                <a:srgbClr val="92D050"/>
              </a:solidFill>
              <a:effectLst/>
              <a:latin typeface="Arial Rounded MT Bold" panose="020F0704030504030204" pitchFamily="34" charset="0"/>
            </a:endParaRPr>
          </a:p>
        </p:txBody>
      </p:sp>
      <p:sp>
        <p:nvSpPr>
          <p:cNvPr id="7" name="Rectangle: Rounded Corners 6">
            <a:extLst>
              <a:ext uri="{FF2B5EF4-FFF2-40B4-BE49-F238E27FC236}">
                <a16:creationId xmlns:a16="http://schemas.microsoft.com/office/drawing/2014/main" id="{EE89BE44-E6C1-4811-9EBC-B86F3F793C1B}"/>
              </a:ext>
            </a:extLst>
          </p:cNvPr>
          <p:cNvSpPr/>
          <p:nvPr/>
        </p:nvSpPr>
        <p:spPr>
          <a:xfrm>
            <a:off x="4597581" y="2841990"/>
            <a:ext cx="2166138" cy="12981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lv-LV" b="1" u="sng" dirty="0">
                <a:solidFill>
                  <a:schemeClr val="tx1"/>
                </a:solidFill>
              </a:rPr>
              <a:t>ElectronicDevice</a:t>
            </a:r>
          </a:p>
          <a:p>
            <a:pPr algn="ctr"/>
            <a:r>
              <a:rPr lang="lv-LV" dirty="0">
                <a:solidFill>
                  <a:schemeClr val="tx1"/>
                </a:solidFill>
              </a:rPr>
              <a:t>ScreenSize</a:t>
            </a:r>
          </a:p>
          <a:p>
            <a:pPr algn="ctr"/>
            <a:r>
              <a:rPr lang="lv-LV" dirty="0">
                <a:solidFill>
                  <a:schemeClr val="tx1"/>
                </a:solidFill>
              </a:rPr>
              <a:t>Color</a:t>
            </a:r>
          </a:p>
          <a:p>
            <a:pPr algn="ctr"/>
            <a:r>
              <a:rPr lang="lv-LV" dirty="0"/>
              <a:t>Storage</a:t>
            </a:r>
          </a:p>
        </p:txBody>
      </p:sp>
      <p:sp>
        <p:nvSpPr>
          <p:cNvPr id="8" name="Rectangle: Rounded Corners 7">
            <a:extLst>
              <a:ext uri="{FF2B5EF4-FFF2-40B4-BE49-F238E27FC236}">
                <a16:creationId xmlns:a16="http://schemas.microsoft.com/office/drawing/2014/main" id="{FE438EF7-7840-4F0D-B0D3-05D332517BCE}"/>
              </a:ext>
            </a:extLst>
          </p:cNvPr>
          <p:cNvSpPr/>
          <p:nvPr/>
        </p:nvSpPr>
        <p:spPr>
          <a:xfrm>
            <a:off x="1184424" y="2841989"/>
            <a:ext cx="1877786" cy="10915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lv-LV" b="1" u="sng" dirty="0"/>
              <a:t>MobilePhone</a:t>
            </a:r>
          </a:p>
          <a:p>
            <a:pPr algn="ctr"/>
            <a:r>
              <a:rPr lang="lv-LV" dirty="0"/>
              <a:t>NumberOfSim</a:t>
            </a:r>
          </a:p>
          <a:p>
            <a:pPr algn="ctr"/>
            <a:endParaRPr lang="lv-LV" dirty="0"/>
          </a:p>
        </p:txBody>
      </p:sp>
      <p:sp>
        <p:nvSpPr>
          <p:cNvPr id="9" name="Rectangle: Rounded Corners 8">
            <a:extLst>
              <a:ext uri="{FF2B5EF4-FFF2-40B4-BE49-F238E27FC236}">
                <a16:creationId xmlns:a16="http://schemas.microsoft.com/office/drawing/2014/main" id="{526589BA-E1D2-438D-BF5D-9EB60763133C}"/>
              </a:ext>
            </a:extLst>
          </p:cNvPr>
          <p:cNvSpPr/>
          <p:nvPr/>
        </p:nvSpPr>
        <p:spPr>
          <a:xfrm>
            <a:off x="8311241" y="2886295"/>
            <a:ext cx="1877786" cy="10472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lv-LV" b="1" u="sng" dirty="0"/>
              <a:t>Tablet</a:t>
            </a:r>
          </a:p>
          <a:p>
            <a:pPr algn="ctr"/>
            <a:r>
              <a:rPr lang="lv-LV" dirty="0"/>
              <a:t>HasKeyboard</a:t>
            </a:r>
          </a:p>
          <a:p>
            <a:pPr algn="ctr"/>
            <a:r>
              <a:rPr lang="lv-LV" dirty="0"/>
              <a:t>HasRealInk</a:t>
            </a:r>
          </a:p>
          <a:p>
            <a:pPr algn="ctr"/>
            <a:endParaRPr lang="lv-LV" dirty="0"/>
          </a:p>
        </p:txBody>
      </p:sp>
      <p:sp>
        <p:nvSpPr>
          <p:cNvPr id="10" name="Rectangle: Rounded Corners 9">
            <a:extLst>
              <a:ext uri="{FF2B5EF4-FFF2-40B4-BE49-F238E27FC236}">
                <a16:creationId xmlns:a16="http://schemas.microsoft.com/office/drawing/2014/main" id="{A63682C5-BEA6-484F-B7EB-F4FC73A6BE0A}"/>
              </a:ext>
            </a:extLst>
          </p:cNvPr>
          <p:cNvSpPr/>
          <p:nvPr/>
        </p:nvSpPr>
        <p:spPr>
          <a:xfrm>
            <a:off x="4597581" y="5470130"/>
            <a:ext cx="2166138" cy="806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lv-LV" b="1" u="sng" dirty="0"/>
              <a:t>Reader</a:t>
            </a:r>
          </a:p>
          <a:p>
            <a:pPr algn="ctr"/>
            <a:r>
              <a:rPr lang="lv-LV" dirty="0"/>
              <a:t>Format</a:t>
            </a:r>
          </a:p>
          <a:p>
            <a:pPr algn="ctr"/>
            <a:endParaRPr lang="lv-LV" dirty="0"/>
          </a:p>
        </p:txBody>
      </p:sp>
      <p:sp>
        <p:nvSpPr>
          <p:cNvPr id="11" name="Arrow: Right 10">
            <a:extLst>
              <a:ext uri="{FF2B5EF4-FFF2-40B4-BE49-F238E27FC236}">
                <a16:creationId xmlns:a16="http://schemas.microsoft.com/office/drawing/2014/main" id="{E112AC20-831E-43DD-92A4-38DFFE4837B2}"/>
              </a:ext>
            </a:extLst>
          </p:cNvPr>
          <p:cNvSpPr/>
          <p:nvPr/>
        </p:nvSpPr>
        <p:spPr>
          <a:xfrm>
            <a:off x="6915507" y="3352760"/>
            <a:ext cx="1243946" cy="1224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5" name="Arrow: Right 14">
            <a:extLst>
              <a:ext uri="{FF2B5EF4-FFF2-40B4-BE49-F238E27FC236}">
                <a16:creationId xmlns:a16="http://schemas.microsoft.com/office/drawing/2014/main" id="{91C3FC13-5CC1-4F6C-95CA-98250919459B}"/>
              </a:ext>
            </a:extLst>
          </p:cNvPr>
          <p:cNvSpPr/>
          <p:nvPr/>
        </p:nvSpPr>
        <p:spPr>
          <a:xfrm rot="5400000">
            <a:off x="5142833" y="4683724"/>
            <a:ext cx="979717" cy="1972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6" name="Arrow: Right 15">
            <a:extLst>
              <a:ext uri="{FF2B5EF4-FFF2-40B4-BE49-F238E27FC236}">
                <a16:creationId xmlns:a16="http://schemas.microsoft.com/office/drawing/2014/main" id="{EB359F64-1416-410A-8401-20192F70C85E}"/>
              </a:ext>
            </a:extLst>
          </p:cNvPr>
          <p:cNvSpPr/>
          <p:nvPr/>
        </p:nvSpPr>
        <p:spPr>
          <a:xfrm rot="10800000">
            <a:off x="3201847" y="3348677"/>
            <a:ext cx="1243946" cy="1224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8" name="Arrow: Right 17">
            <a:extLst>
              <a:ext uri="{FF2B5EF4-FFF2-40B4-BE49-F238E27FC236}">
                <a16:creationId xmlns:a16="http://schemas.microsoft.com/office/drawing/2014/main" id="{23ADD2D1-7257-4EFC-B0F6-EE1881585C8D}"/>
              </a:ext>
            </a:extLst>
          </p:cNvPr>
          <p:cNvSpPr/>
          <p:nvPr/>
        </p:nvSpPr>
        <p:spPr>
          <a:xfrm rot="5400000">
            <a:off x="1017148" y="4441770"/>
            <a:ext cx="979717" cy="1972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9" name="Arrow: Right 18">
            <a:extLst>
              <a:ext uri="{FF2B5EF4-FFF2-40B4-BE49-F238E27FC236}">
                <a16:creationId xmlns:a16="http://schemas.microsoft.com/office/drawing/2014/main" id="{0FFC9F3C-5262-4CE6-A5DB-BC83CBF31C46}"/>
              </a:ext>
            </a:extLst>
          </p:cNvPr>
          <p:cNvSpPr/>
          <p:nvPr/>
        </p:nvSpPr>
        <p:spPr>
          <a:xfrm rot="5400000">
            <a:off x="2265829" y="4441770"/>
            <a:ext cx="979717" cy="1972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20" name="Rectangle: Rounded Corners 19">
            <a:extLst>
              <a:ext uri="{FF2B5EF4-FFF2-40B4-BE49-F238E27FC236}">
                <a16:creationId xmlns:a16="http://schemas.microsoft.com/office/drawing/2014/main" id="{C6CBBA62-71D3-483E-A424-00EA65046EC3}"/>
              </a:ext>
            </a:extLst>
          </p:cNvPr>
          <p:cNvSpPr/>
          <p:nvPr/>
        </p:nvSpPr>
        <p:spPr>
          <a:xfrm>
            <a:off x="365969" y="5272279"/>
            <a:ext cx="1636910" cy="10915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lv-LV" b="1" u="sng" dirty="0"/>
              <a:t>Samsung</a:t>
            </a:r>
          </a:p>
          <a:p>
            <a:pPr algn="ctr"/>
            <a:r>
              <a:rPr lang="lv-LV" dirty="0">
                <a:solidFill>
                  <a:srgbClr val="FFC000"/>
                </a:solidFill>
              </a:rPr>
              <a:t>SamsungSpec</a:t>
            </a:r>
          </a:p>
          <a:p>
            <a:pPr algn="ctr"/>
            <a:endParaRPr lang="lv-LV" dirty="0"/>
          </a:p>
        </p:txBody>
      </p:sp>
      <p:sp>
        <p:nvSpPr>
          <p:cNvPr id="21" name="Rectangle: Rounded Corners 20">
            <a:extLst>
              <a:ext uri="{FF2B5EF4-FFF2-40B4-BE49-F238E27FC236}">
                <a16:creationId xmlns:a16="http://schemas.microsoft.com/office/drawing/2014/main" id="{D60C51DA-85CF-4ABE-986D-7B49F53FFFA5}"/>
              </a:ext>
            </a:extLst>
          </p:cNvPr>
          <p:cNvSpPr/>
          <p:nvPr/>
        </p:nvSpPr>
        <p:spPr>
          <a:xfrm>
            <a:off x="2243755" y="5247487"/>
            <a:ext cx="1636910" cy="10915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lv-LV" b="1" u="sng" dirty="0"/>
              <a:t>Apple</a:t>
            </a:r>
          </a:p>
          <a:p>
            <a:pPr algn="ctr"/>
            <a:r>
              <a:rPr lang="lv-LV" dirty="0">
                <a:solidFill>
                  <a:srgbClr val="FFC000"/>
                </a:solidFill>
              </a:rPr>
              <a:t>AppleSpec</a:t>
            </a:r>
          </a:p>
          <a:p>
            <a:pPr algn="ctr"/>
            <a:endParaRPr lang="lv-LV" dirty="0"/>
          </a:p>
        </p:txBody>
      </p:sp>
    </p:spTree>
    <p:extLst>
      <p:ext uri="{BB962C8B-B14F-4D97-AF65-F5344CB8AC3E}">
        <p14:creationId xmlns:p14="http://schemas.microsoft.com/office/powerpoint/2010/main" val="3930604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Real Life example – scenario 4</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4" y="1732449"/>
            <a:ext cx="10565191" cy="4782651"/>
          </a:xfrm>
        </p:spPr>
        <p:txBody>
          <a:bodyPr>
            <a:normAutofit/>
          </a:bodyPr>
          <a:lstStyle/>
          <a:p>
            <a:pPr>
              <a:buClr>
                <a:srgbClr val="DADADA"/>
              </a:buClr>
            </a:pPr>
            <a:r>
              <a:rPr lang="lv-LV" sz="2800" dirty="0">
                <a:ln>
                  <a:solidFill>
                    <a:prstClr val="black">
                      <a:lumMod val="75000"/>
                      <a:lumOff val="25000"/>
                      <a:alpha val="10000"/>
                    </a:prstClr>
                  </a:solidFill>
                </a:ln>
                <a:solidFill>
                  <a:schemeClr val="tx1"/>
                </a:solidFill>
                <a:effectLst/>
                <a:latin typeface="Arial Rounded MT Bold" panose="020F0704030504030204" pitchFamily="34" charset="0"/>
              </a:rPr>
              <a:t>The bug was found in method which was used to process Storage information</a:t>
            </a:r>
          </a:p>
          <a:p>
            <a:pPr lvl="1">
              <a:buClr>
                <a:srgbClr val="DADADA"/>
              </a:buClr>
            </a:pPr>
            <a:r>
              <a:rPr lang="lv-LV" sz="2800" dirty="0">
                <a:ln>
                  <a:solidFill>
                    <a:prstClr val="black">
                      <a:lumMod val="75000"/>
                      <a:lumOff val="25000"/>
                      <a:alpha val="10000"/>
                    </a:prstClr>
                  </a:solidFill>
                </a:ln>
                <a:solidFill>
                  <a:srgbClr val="92D050"/>
                </a:solidFill>
                <a:effectLst/>
                <a:latin typeface="Arial Rounded MT Bold" panose="020F0704030504030204" pitchFamily="34" charset="0"/>
              </a:rPr>
              <a:t>In Procedural Programming: </a:t>
            </a:r>
            <a:r>
              <a:rPr lang="lv-LV" sz="2800" dirty="0">
                <a:ln>
                  <a:solidFill>
                    <a:prstClr val="black">
                      <a:lumMod val="75000"/>
                      <a:lumOff val="25000"/>
                      <a:alpha val="10000"/>
                    </a:prstClr>
                  </a:solidFill>
                </a:ln>
                <a:solidFill>
                  <a:schemeClr val="tx1"/>
                </a:solidFill>
                <a:effectLst/>
                <a:latin typeface="Arial Rounded MT Bold" panose="020F0704030504030204" pitchFamily="34" charset="0"/>
              </a:rPr>
              <a:t>We open and change each form (5 forms!! for now)</a:t>
            </a:r>
          </a:p>
          <a:p>
            <a:pPr lvl="1">
              <a:buClr>
                <a:srgbClr val="DADADA"/>
              </a:buClr>
            </a:pPr>
            <a:r>
              <a:rPr lang="en-US" sz="2800" dirty="0">
                <a:ln>
                  <a:solidFill>
                    <a:prstClr val="black">
                      <a:lumMod val="75000"/>
                      <a:lumOff val="25000"/>
                      <a:alpha val="10000"/>
                    </a:prstClr>
                  </a:solidFill>
                </a:ln>
                <a:solidFill>
                  <a:srgbClr val="92D050"/>
                </a:solidFill>
                <a:effectLst/>
                <a:latin typeface="Arial Rounded MT Bold" panose="020F0704030504030204" pitchFamily="34" charset="0"/>
              </a:rPr>
              <a:t>In OOP</a:t>
            </a:r>
            <a:r>
              <a:rPr lang="en-US" sz="2800" dirty="0">
                <a:ln>
                  <a:solidFill>
                    <a:prstClr val="black">
                      <a:lumMod val="75000"/>
                      <a:lumOff val="25000"/>
                      <a:alpha val="10000"/>
                    </a:prstClr>
                  </a:solidFill>
                </a:ln>
                <a:solidFill>
                  <a:schemeClr val="tx1"/>
                </a:solidFill>
                <a:effectLst/>
                <a:latin typeface="Arial Rounded MT Bold" panose="020F0704030504030204" pitchFamily="34" charset="0"/>
              </a:rPr>
              <a:t>: We need to change </a:t>
            </a:r>
            <a:r>
              <a:rPr lang="lv-LV" sz="2800" dirty="0">
                <a:ln>
                  <a:solidFill>
                    <a:prstClr val="black">
                      <a:lumMod val="75000"/>
                      <a:lumOff val="25000"/>
                      <a:alpha val="10000"/>
                    </a:prstClr>
                  </a:solidFill>
                </a:ln>
                <a:solidFill>
                  <a:schemeClr val="tx1"/>
                </a:solidFill>
                <a:effectLst/>
                <a:latin typeface="Arial Rounded MT Bold" panose="020F0704030504030204" pitchFamily="34" charset="0"/>
              </a:rPr>
              <a:t>Storage method in ElectronicDevice class, all other classes will be affected since they inherit from it.</a:t>
            </a:r>
            <a:endParaRPr lang="en-US" sz="2800" dirty="0">
              <a:ln>
                <a:solidFill>
                  <a:prstClr val="black">
                    <a:lumMod val="75000"/>
                    <a:lumOff val="25000"/>
                    <a:alpha val="10000"/>
                  </a:prstClr>
                </a:solidFill>
              </a:ln>
              <a:solidFill>
                <a:schemeClr val="tx1"/>
              </a:solidFill>
              <a:effectLst/>
              <a:latin typeface="Arial Rounded MT Bold" panose="020F0704030504030204" pitchFamily="34" charset="0"/>
            </a:endParaRPr>
          </a:p>
          <a:p>
            <a:pPr lvl="1">
              <a:buClr>
                <a:srgbClr val="DADADA"/>
              </a:buClr>
            </a:pPr>
            <a:endParaRPr lang="en-US" sz="2600" dirty="0">
              <a:ln>
                <a:solidFill>
                  <a:prstClr val="black">
                    <a:lumMod val="75000"/>
                    <a:lumOff val="25000"/>
                    <a:alpha val="10000"/>
                  </a:prstClr>
                </a:solidFill>
              </a:ln>
              <a:solidFill>
                <a:schemeClr val="tx1"/>
              </a:solidFill>
              <a:effectLst/>
              <a:latin typeface="Arial Rounded MT Bold" panose="020F0704030504030204" pitchFamily="34" charset="0"/>
            </a:endParaRPr>
          </a:p>
          <a:p>
            <a:pPr marL="36900" lvl="0" indent="0">
              <a:buClr>
                <a:srgbClr val="DADADA"/>
              </a:buClr>
              <a:buNone/>
            </a:pPr>
            <a:endParaRPr lang="lv-LV" sz="2800" dirty="0">
              <a:ln>
                <a:solidFill>
                  <a:prstClr val="black">
                    <a:lumMod val="75000"/>
                    <a:lumOff val="25000"/>
                    <a:alpha val="10000"/>
                  </a:prstClr>
                </a:solidFill>
              </a:ln>
              <a:solidFill>
                <a:schemeClr val="tx1"/>
              </a:solidFill>
              <a:effectLst/>
              <a:latin typeface="Arial Rounded MT Bold" panose="020F0704030504030204" pitchFamily="34" charset="0"/>
            </a:endParaRPr>
          </a:p>
        </p:txBody>
      </p:sp>
    </p:spTree>
    <p:extLst>
      <p:ext uri="{BB962C8B-B14F-4D97-AF65-F5344CB8AC3E}">
        <p14:creationId xmlns:p14="http://schemas.microsoft.com/office/powerpoint/2010/main" val="3276589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Procedural vs. OOP</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4" y="1732449"/>
            <a:ext cx="10565191" cy="4782651"/>
          </a:xfrm>
        </p:spPr>
        <p:txBody>
          <a:bodyPr>
            <a:normAutofit/>
          </a:bodyPr>
          <a:lstStyle/>
          <a:p>
            <a:pPr lvl="1">
              <a:buClr>
                <a:srgbClr val="DADADA"/>
              </a:buClr>
            </a:pPr>
            <a:endParaRPr lang="en-US" sz="2600" dirty="0">
              <a:ln>
                <a:solidFill>
                  <a:prstClr val="black">
                    <a:lumMod val="75000"/>
                    <a:lumOff val="25000"/>
                    <a:alpha val="10000"/>
                  </a:prstClr>
                </a:solidFill>
              </a:ln>
              <a:solidFill>
                <a:schemeClr val="tx1"/>
              </a:solidFill>
              <a:effectLst/>
              <a:latin typeface="Arial Rounded MT Bold" panose="020F0704030504030204" pitchFamily="34" charset="0"/>
            </a:endParaRPr>
          </a:p>
          <a:p>
            <a:pPr marL="36900" lvl="0" indent="0">
              <a:buClr>
                <a:srgbClr val="DADADA"/>
              </a:buClr>
              <a:buNone/>
            </a:pPr>
            <a:endParaRPr lang="lv-LV" sz="2800" dirty="0">
              <a:ln>
                <a:solidFill>
                  <a:prstClr val="black">
                    <a:lumMod val="75000"/>
                    <a:lumOff val="25000"/>
                    <a:alpha val="10000"/>
                  </a:prstClr>
                </a:solidFill>
              </a:ln>
              <a:solidFill>
                <a:schemeClr val="tx1"/>
              </a:solidFill>
              <a:effectLst/>
              <a:latin typeface="Arial Rounded MT Bold" panose="020F0704030504030204" pitchFamily="34" charset="0"/>
            </a:endParaRPr>
          </a:p>
        </p:txBody>
      </p:sp>
      <p:graphicFrame>
        <p:nvGraphicFramePr>
          <p:cNvPr id="4" name="Table 3">
            <a:extLst>
              <a:ext uri="{FF2B5EF4-FFF2-40B4-BE49-F238E27FC236}">
                <a16:creationId xmlns:a16="http://schemas.microsoft.com/office/drawing/2014/main" id="{EA0BFA30-BFD5-417B-86D7-4A9ADC8F3A8D}"/>
              </a:ext>
            </a:extLst>
          </p:cNvPr>
          <p:cNvGraphicFramePr>
            <a:graphicFrameLocks noGrp="1"/>
          </p:cNvGraphicFramePr>
          <p:nvPr>
            <p:extLst>
              <p:ext uri="{D42A27DB-BD31-4B8C-83A1-F6EECF244321}">
                <p14:modId xmlns:p14="http://schemas.microsoft.com/office/powerpoint/2010/main" val="4173995214"/>
              </p:ext>
            </p:extLst>
          </p:nvPr>
        </p:nvGraphicFramePr>
        <p:xfrm>
          <a:off x="913793" y="1822533"/>
          <a:ext cx="10353762" cy="3974112"/>
        </p:xfrm>
        <a:graphic>
          <a:graphicData uri="http://schemas.openxmlformats.org/drawingml/2006/table">
            <a:tbl>
              <a:tblPr firstRow="1" bandRow="1">
                <a:tableStyleId>{8EC20E35-A176-4012-BC5E-935CFFF8708E}</a:tableStyleId>
              </a:tblPr>
              <a:tblGrid>
                <a:gridCol w="5209421">
                  <a:extLst>
                    <a:ext uri="{9D8B030D-6E8A-4147-A177-3AD203B41FA5}">
                      <a16:colId xmlns:a16="http://schemas.microsoft.com/office/drawing/2014/main" val="4009324189"/>
                    </a:ext>
                  </a:extLst>
                </a:gridCol>
                <a:gridCol w="5144341">
                  <a:extLst>
                    <a:ext uri="{9D8B030D-6E8A-4147-A177-3AD203B41FA5}">
                      <a16:colId xmlns:a16="http://schemas.microsoft.com/office/drawing/2014/main" val="2992327756"/>
                    </a:ext>
                  </a:extLst>
                </a:gridCol>
              </a:tblGrid>
              <a:tr h="662352">
                <a:tc>
                  <a:txBody>
                    <a:bodyPr/>
                    <a:lstStyle/>
                    <a:p>
                      <a:pPr algn="ctr"/>
                      <a:r>
                        <a:rPr lang="lv-LV" sz="2600" b="0" dirty="0">
                          <a:latin typeface="Arial Rounded MT Bold" panose="020F0704030504030204" pitchFamily="34" charset="0"/>
                        </a:rPr>
                        <a:t>Procedural Programming</a:t>
                      </a:r>
                    </a:p>
                  </a:txBody>
                  <a:tcPr anchor="ctr"/>
                </a:tc>
                <a:tc>
                  <a:txBody>
                    <a:bodyPr/>
                    <a:lstStyle/>
                    <a:p>
                      <a:pPr algn="ctr"/>
                      <a:r>
                        <a:rPr lang="lv-LV" sz="2600" b="0" dirty="0">
                          <a:latin typeface="Arial Rounded MT Bold" panose="020F0704030504030204" pitchFamily="34" charset="0"/>
                        </a:rPr>
                        <a:t>Object-Oriented Programming</a:t>
                      </a:r>
                    </a:p>
                  </a:txBody>
                  <a:tcPr anchor="ctr"/>
                </a:tc>
                <a:extLst>
                  <a:ext uri="{0D108BD9-81ED-4DB2-BD59-A6C34878D82A}">
                    <a16:rowId xmlns:a16="http://schemas.microsoft.com/office/drawing/2014/main" val="282999924"/>
                  </a:ext>
                </a:extLst>
              </a:tr>
              <a:tr h="662352">
                <a:tc>
                  <a:txBody>
                    <a:bodyPr/>
                    <a:lstStyle/>
                    <a:p>
                      <a:r>
                        <a:rPr lang="lv-LV" sz="2000" b="0" dirty="0">
                          <a:latin typeface="Arial Rounded MT Bold" panose="020F0704030504030204" pitchFamily="34" charset="0"/>
                        </a:rPr>
                        <a:t>Program is divided into </a:t>
                      </a:r>
                      <a:r>
                        <a:rPr lang="lv-LV" sz="2000" b="0" u="sng" dirty="0">
                          <a:latin typeface="Arial Rounded MT Bold" panose="020F0704030504030204" pitchFamily="34" charset="0"/>
                        </a:rPr>
                        <a:t>functions</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lv-LV" sz="2000" b="0" dirty="0">
                          <a:latin typeface="Arial Rounded MT Bold" panose="020F0704030504030204" pitchFamily="34" charset="0"/>
                        </a:rPr>
                        <a:t>Program is divided into </a:t>
                      </a:r>
                      <a:r>
                        <a:rPr lang="lv-LV" sz="2000" b="0" u="sng" dirty="0">
                          <a:latin typeface="Arial Rounded MT Bold" panose="020F0704030504030204" pitchFamily="34" charset="0"/>
                        </a:rPr>
                        <a:t>objects</a:t>
                      </a:r>
                    </a:p>
                  </a:txBody>
                  <a:tcPr anchor="ctr"/>
                </a:tc>
                <a:extLst>
                  <a:ext uri="{0D108BD9-81ED-4DB2-BD59-A6C34878D82A}">
                    <a16:rowId xmlns:a16="http://schemas.microsoft.com/office/drawing/2014/main" val="3299262522"/>
                  </a:ext>
                </a:extLst>
              </a:tr>
              <a:tr h="662352">
                <a:tc>
                  <a:txBody>
                    <a:bodyPr/>
                    <a:lstStyle/>
                    <a:p>
                      <a:r>
                        <a:rPr lang="lv-LV" sz="2000" b="0" dirty="0">
                          <a:latin typeface="Arial Rounded MT Bold" panose="020F0704030504030204" pitchFamily="34" charset="0"/>
                        </a:rPr>
                        <a:t>Limited code reuse</a:t>
                      </a:r>
                      <a:endParaRPr lang="lv-LV" sz="2000" b="0" u="sng" dirty="0">
                        <a:latin typeface="Arial Rounded MT Bold" panose="020F0704030504030204" pitchFamily="34" charset="0"/>
                      </a:endParaRP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lv-LV" sz="2000" b="0" dirty="0">
                          <a:latin typeface="Arial Rounded MT Bold" panose="020F0704030504030204" pitchFamily="34" charset="0"/>
                        </a:rPr>
                        <a:t>Full code reuse</a:t>
                      </a:r>
                      <a:endParaRPr lang="lv-LV" sz="2000" b="0" u="sng" dirty="0">
                        <a:latin typeface="Arial Rounded MT Bold" panose="020F0704030504030204" pitchFamily="34" charset="0"/>
                      </a:endParaRPr>
                    </a:p>
                  </a:txBody>
                  <a:tcPr anchor="ctr"/>
                </a:tc>
                <a:extLst>
                  <a:ext uri="{0D108BD9-81ED-4DB2-BD59-A6C34878D82A}">
                    <a16:rowId xmlns:a16="http://schemas.microsoft.com/office/drawing/2014/main" val="1912832459"/>
                  </a:ext>
                </a:extLst>
              </a:tr>
              <a:tr h="662352">
                <a:tc>
                  <a:txBody>
                    <a:bodyPr/>
                    <a:lstStyle/>
                    <a:p>
                      <a:r>
                        <a:rPr lang="lv-LV" sz="2000" b="0" dirty="0">
                          <a:latin typeface="Arial Rounded MT Bold" panose="020F0704030504030204" pitchFamily="34" charset="0"/>
                        </a:rPr>
                        <a:t>Complex code</a:t>
                      </a:r>
                      <a:endParaRPr lang="lv-LV" sz="2000" b="0" u="sng" dirty="0">
                        <a:latin typeface="Arial Rounded MT Bold" panose="020F0704030504030204" pitchFamily="34" charset="0"/>
                      </a:endParaRP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lv-LV" sz="2000" b="0" dirty="0">
                          <a:latin typeface="Arial Rounded MT Bold" panose="020F0704030504030204" pitchFamily="34" charset="0"/>
                        </a:rPr>
                        <a:t>Complex design</a:t>
                      </a:r>
                      <a:endParaRPr lang="lv-LV" sz="2000" b="0" u="sng" dirty="0">
                        <a:latin typeface="Arial Rounded MT Bold" panose="020F0704030504030204" pitchFamily="34" charset="0"/>
                      </a:endParaRPr>
                    </a:p>
                  </a:txBody>
                  <a:tcPr anchor="ctr"/>
                </a:tc>
                <a:extLst>
                  <a:ext uri="{0D108BD9-81ED-4DB2-BD59-A6C34878D82A}">
                    <a16:rowId xmlns:a16="http://schemas.microsoft.com/office/drawing/2014/main" val="2548752484"/>
                  </a:ext>
                </a:extLst>
              </a:tr>
              <a:tr h="662352">
                <a:tc>
                  <a:txBody>
                    <a:bodyPr/>
                    <a:lstStyle/>
                    <a:p>
                      <a:r>
                        <a:rPr lang="lv-LV" sz="2000" b="0" dirty="0">
                          <a:latin typeface="Arial Rounded MT Bold" panose="020F0704030504030204" pitchFamily="34" charset="0"/>
                        </a:rPr>
                        <a:t>Top down design</a:t>
                      </a:r>
                      <a:endParaRPr lang="lv-LV" sz="2000" b="0" u="sng" dirty="0">
                        <a:latin typeface="Arial Rounded MT Bold" panose="020F0704030504030204" pitchFamily="34" charset="0"/>
                      </a:endParaRP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lv-LV" sz="2000" b="0" dirty="0">
                          <a:latin typeface="Arial Rounded MT Bold" panose="020F0704030504030204" pitchFamily="34" charset="0"/>
                        </a:rPr>
                        <a:t>Object focused design</a:t>
                      </a:r>
                      <a:endParaRPr lang="lv-LV" sz="2000" b="0" u="sng" dirty="0">
                        <a:latin typeface="Arial Rounded MT Bold" panose="020F0704030504030204" pitchFamily="34" charset="0"/>
                      </a:endParaRPr>
                    </a:p>
                  </a:txBody>
                  <a:tcPr anchor="ctr"/>
                </a:tc>
                <a:extLst>
                  <a:ext uri="{0D108BD9-81ED-4DB2-BD59-A6C34878D82A}">
                    <a16:rowId xmlns:a16="http://schemas.microsoft.com/office/drawing/2014/main" val="1192194171"/>
                  </a:ext>
                </a:extLst>
              </a:tr>
              <a:tr h="662352">
                <a:tc>
                  <a:txBody>
                    <a:bodyPr/>
                    <a:lstStyle/>
                    <a:p>
                      <a:r>
                        <a:rPr lang="lv-LV" sz="2000" b="0" dirty="0">
                          <a:latin typeface="Arial Rounded MT Bold" panose="020F0704030504030204" pitchFamily="34" charset="0"/>
                        </a:rPr>
                        <a:t>Examples: C, VB, Pascal</a:t>
                      </a:r>
                      <a:endParaRPr lang="lv-LV" sz="2000" b="0" u="sng" dirty="0">
                        <a:latin typeface="Arial Rounded MT Bold" panose="020F0704030504030204" pitchFamily="34" charset="0"/>
                      </a:endParaRPr>
                    </a:p>
                  </a:txBody>
                  <a:tcPr anchor="ctr"/>
                </a:tc>
                <a:tc>
                  <a:txBody>
                    <a:bodyPr/>
                    <a:lstStyle/>
                    <a:p>
                      <a:r>
                        <a:rPr lang="lv-LV" sz="2000" b="0" dirty="0">
                          <a:latin typeface="Arial Rounded MT Bold" panose="020F0704030504030204" pitchFamily="34" charset="0"/>
                        </a:rPr>
                        <a:t>Examples: C++, VB.Net, C#.Net, Java</a:t>
                      </a:r>
                      <a:endParaRPr lang="lv-LV" sz="2000" b="0" u="sng" dirty="0">
                        <a:latin typeface="Arial Rounded MT Bold" panose="020F0704030504030204" pitchFamily="34" charset="0"/>
                      </a:endParaRPr>
                    </a:p>
                  </a:txBody>
                  <a:tcPr anchor="ctr"/>
                </a:tc>
                <a:extLst>
                  <a:ext uri="{0D108BD9-81ED-4DB2-BD59-A6C34878D82A}">
                    <a16:rowId xmlns:a16="http://schemas.microsoft.com/office/drawing/2014/main" val="530030488"/>
                  </a:ext>
                </a:extLst>
              </a:tr>
            </a:tbl>
          </a:graphicData>
        </a:graphic>
      </p:graphicFrame>
    </p:spTree>
    <p:extLst>
      <p:ext uri="{BB962C8B-B14F-4D97-AF65-F5344CB8AC3E}">
        <p14:creationId xmlns:p14="http://schemas.microsoft.com/office/powerpoint/2010/main" val="2621736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Object-Orientation and Models</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5" y="1732449"/>
            <a:ext cx="10353762" cy="4058751"/>
          </a:xfrm>
        </p:spPr>
        <p:txBody>
          <a:bodyPr>
            <a:normAutofit/>
          </a:bodyPr>
          <a:lstStyle/>
          <a:p>
            <a:pPr lvl="0">
              <a:buClr>
                <a:srgbClr val="DADADA"/>
              </a:buClr>
            </a:pPr>
            <a:r>
              <a:rPr lang="lv-LV" sz="2800" dirty="0">
                <a:ln>
                  <a:solidFill>
                    <a:prstClr val="black">
                      <a:lumMod val="75000"/>
                      <a:lumOff val="25000"/>
                      <a:alpha val="10000"/>
                    </a:prstClr>
                  </a:solidFill>
                </a:ln>
                <a:solidFill>
                  <a:prstClr val="white"/>
                </a:solidFill>
                <a:effectLst/>
                <a:latin typeface="Arial Rounded MT Bold" panose="020F0704030504030204" pitchFamily="34" charset="0"/>
              </a:rPr>
              <a:t>Object-Orientation is a technique for system modeling</a:t>
            </a:r>
          </a:p>
          <a:p>
            <a:pPr lvl="0">
              <a:buClr>
                <a:srgbClr val="DADADA"/>
              </a:buClr>
            </a:pPr>
            <a:r>
              <a:rPr lang="lv-LV" sz="2800" dirty="0">
                <a:ln>
                  <a:solidFill>
                    <a:prstClr val="black">
                      <a:lumMod val="75000"/>
                      <a:lumOff val="25000"/>
                      <a:alpha val="10000"/>
                    </a:prstClr>
                  </a:solidFill>
                </a:ln>
                <a:solidFill>
                  <a:prstClr val="white"/>
                </a:solidFill>
                <a:effectLst/>
                <a:latin typeface="Arial Rounded MT Bold" panose="020F0704030504030204" pitchFamily="34" charset="0"/>
              </a:rPr>
              <a:t>OO model consist of several interacting models</a:t>
            </a:r>
          </a:p>
          <a:p>
            <a:pPr lvl="0">
              <a:buClr>
                <a:srgbClr val="DADADA"/>
              </a:buClr>
            </a:pPr>
            <a:r>
              <a:rPr lang="lv-LV" sz="2800" dirty="0">
                <a:ln>
                  <a:solidFill>
                    <a:prstClr val="black">
                      <a:lumMod val="75000"/>
                      <a:lumOff val="25000"/>
                      <a:alpha val="10000"/>
                    </a:prstClr>
                  </a:solidFill>
                </a:ln>
                <a:solidFill>
                  <a:prstClr val="white"/>
                </a:solidFill>
                <a:effectLst/>
                <a:latin typeface="Arial Rounded MT Bold" panose="020F0704030504030204" pitchFamily="34" charset="0"/>
              </a:rPr>
              <a:t>A model is an abstraction of something </a:t>
            </a:r>
          </a:p>
          <a:p>
            <a:pPr lvl="0">
              <a:buClr>
                <a:srgbClr val="DADADA"/>
              </a:buClr>
            </a:pPr>
            <a:r>
              <a:rPr lang="lv-LV" sz="2800" dirty="0">
                <a:ln>
                  <a:solidFill>
                    <a:prstClr val="black">
                      <a:lumMod val="75000"/>
                      <a:lumOff val="25000"/>
                      <a:alpha val="10000"/>
                    </a:prstClr>
                  </a:solidFill>
                </a:ln>
                <a:solidFill>
                  <a:prstClr val="white"/>
                </a:solidFill>
                <a:effectLst/>
                <a:latin typeface="Arial Rounded MT Bold" panose="020F0704030504030204" pitchFamily="34" charset="0"/>
              </a:rPr>
              <a:t>Models are used for purpose to understand the product before start to developing it</a:t>
            </a:r>
          </a:p>
          <a:p>
            <a:pPr lvl="0">
              <a:buClr>
                <a:srgbClr val="DADADA"/>
              </a:buClr>
            </a:pPr>
            <a:r>
              <a:rPr lang="lv-LV" sz="2800" dirty="0">
                <a:ln>
                  <a:solidFill>
                    <a:prstClr val="black">
                      <a:lumMod val="75000"/>
                      <a:lumOff val="25000"/>
                      <a:alpha val="10000"/>
                    </a:prstClr>
                  </a:solidFill>
                </a:ln>
                <a:solidFill>
                  <a:prstClr val="white"/>
                </a:solidFill>
                <a:effectLst/>
                <a:latin typeface="Arial Rounded MT Bold" panose="020F0704030504030204" pitchFamily="34" charset="0"/>
              </a:rPr>
              <a:t>Models examples: house, car, person, plant</a:t>
            </a:r>
          </a:p>
        </p:txBody>
      </p:sp>
    </p:spTree>
    <p:extLst>
      <p:ext uri="{BB962C8B-B14F-4D97-AF65-F5344CB8AC3E}">
        <p14:creationId xmlns:p14="http://schemas.microsoft.com/office/powerpoint/2010/main" val="1871144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Agenda</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5" y="1732449"/>
            <a:ext cx="10353762" cy="4515951"/>
          </a:xfrm>
        </p:spPr>
        <p:txBody>
          <a:bodyPr>
            <a:normAutofit/>
          </a:bodyPr>
          <a:lstStyle/>
          <a:p>
            <a:r>
              <a:rPr lang="lv-LV" sz="2800" dirty="0">
                <a:solidFill>
                  <a:schemeClr val="tx1"/>
                </a:solidFill>
                <a:effectLst/>
                <a:latin typeface="Arial Rounded MT Bold" panose="020F0704030504030204" pitchFamily="34" charset="0"/>
              </a:rPr>
              <a:t>Introduction</a:t>
            </a:r>
            <a:endParaRPr lang="en-GB" sz="2800" dirty="0">
              <a:solidFill>
                <a:schemeClr val="tx1"/>
              </a:solidFill>
              <a:effectLst/>
              <a:latin typeface="Arial Rounded MT Bold" panose="020F0704030504030204" pitchFamily="34" charset="0"/>
            </a:endParaRPr>
          </a:p>
          <a:p>
            <a:r>
              <a:rPr lang="lv-LV" sz="2800" dirty="0">
                <a:solidFill>
                  <a:schemeClr val="tx1"/>
                </a:solidFill>
                <a:effectLst/>
                <a:latin typeface="Arial Rounded MT Bold" panose="020F0704030504030204" pitchFamily="34" charset="0"/>
              </a:rPr>
              <a:t>Object-oriented programming (OOP)</a:t>
            </a:r>
          </a:p>
          <a:p>
            <a:r>
              <a:rPr lang="lv-LV" sz="2800" dirty="0" err="1">
                <a:solidFill>
                  <a:schemeClr val="tx1"/>
                </a:solidFill>
                <a:effectLst/>
                <a:latin typeface="Arial Rounded MT Bold" panose="020F0704030504030204" pitchFamily="34" charset="0"/>
              </a:rPr>
              <a:t>Visual</a:t>
            </a:r>
            <a:r>
              <a:rPr lang="lv-LV" sz="2800" dirty="0">
                <a:solidFill>
                  <a:schemeClr val="tx1"/>
                </a:solidFill>
                <a:effectLst/>
                <a:latin typeface="Arial Rounded MT Bold" panose="020F0704030504030204" pitchFamily="34" charset="0"/>
              </a:rPr>
              <a:t> </a:t>
            </a:r>
            <a:r>
              <a:rPr lang="lv-LV" sz="2800" dirty="0" err="1">
                <a:solidFill>
                  <a:schemeClr val="tx1"/>
                </a:solidFill>
                <a:effectLst/>
                <a:latin typeface="Arial Rounded MT Bold" panose="020F0704030504030204" pitchFamily="34" charset="0"/>
              </a:rPr>
              <a:t>Studio</a:t>
            </a:r>
            <a:r>
              <a:rPr lang="lv-LV" sz="2800" dirty="0">
                <a:solidFill>
                  <a:schemeClr val="tx1"/>
                </a:solidFill>
                <a:effectLst/>
                <a:latin typeface="Arial Rounded MT Bold" panose="020F0704030504030204" pitchFamily="34" charset="0"/>
              </a:rPr>
              <a:t> </a:t>
            </a:r>
            <a:r>
              <a:rPr lang="lv-LV" sz="2800" dirty="0" err="1">
                <a:solidFill>
                  <a:schemeClr val="tx1"/>
                </a:solidFill>
                <a:effectLst/>
                <a:latin typeface="Arial Rounded MT Bold" panose="020F0704030504030204" pitchFamily="34" charset="0"/>
              </a:rPr>
              <a:t>overview</a:t>
            </a:r>
            <a:endParaRPr lang="lv-LV" sz="2800" dirty="0">
              <a:solidFill>
                <a:schemeClr val="tx1"/>
              </a:solidFill>
              <a:effectLst/>
              <a:latin typeface="Arial Rounded MT Bold" panose="020F0704030504030204" pitchFamily="34" charset="0"/>
            </a:endParaRPr>
          </a:p>
          <a:p>
            <a:r>
              <a:rPr lang="lv-LV" sz="2800" dirty="0">
                <a:solidFill>
                  <a:schemeClr val="tx1"/>
                </a:solidFill>
                <a:effectLst/>
                <a:latin typeface="Arial Rounded MT Bold" panose="020F0704030504030204" pitchFamily="34" charset="0"/>
              </a:rPr>
              <a:t>C# Syntax </a:t>
            </a:r>
          </a:p>
          <a:p>
            <a:endParaRPr lang="lv-LV" sz="2800" dirty="0">
              <a:solidFill>
                <a:schemeClr val="tx1"/>
              </a:solidFill>
              <a:effectLst/>
              <a:latin typeface="Arial Rounded MT Bold" panose="020F0704030504030204" pitchFamily="34" charset="0"/>
            </a:endParaRPr>
          </a:p>
          <a:p>
            <a:endParaRPr lang="lv-LV" sz="2800" dirty="0"/>
          </a:p>
        </p:txBody>
      </p:sp>
    </p:spTree>
    <p:extLst>
      <p:ext uri="{BB962C8B-B14F-4D97-AF65-F5344CB8AC3E}">
        <p14:creationId xmlns:p14="http://schemas.microsoft.com/office/powerpoint/2010/main" val="3156872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Models examples</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5" y="1732449"/>
            <a:ext cx="10353762" cy="4341780"/>
          </a:xfrm>
        </p:spPr>
        <p:txBody>
          <a:bodyPr>
            <a:normAutofit lnSpcReduction="10000"/>
          </a:bodyPr>
          <a:lstStyle/>
          <a:p>
            <a:pPr lvl="0">
              <a:buClr>
                <a:srgbClr val="DADADA"/>
              </a:buClr>
            </a:pPr>
            <a:r>
              <a:rPr lang="lv-LV" sz="2800" dirty="0">
                <a:ln>
                  <a:solidFill>
                    <a:prstClr val="black">
                      <a:lumMod val="75000"/>
                      <a:lumOff val="25000"/>
                      <a:alpha val="10000"/>
                    </a:prstClr>
                  </a:solidFill>
                </a:ln>
                <a:solidFill>
                  <a:prstClr val="white"/>
                </a:solidFill>
                <a:effectLst/>
                <a:latin typeface="Arial Rounded MT Bold" panose="020F0704030504030204" pitchFamily="34" charset="0"/>
              </a:rPr>
              <a:t>Objects:</a:t>
            </a:r>
          </a:p>
          <a:p>
            <a:pPr lvl="1">
              <a:buClr>
                <a:srgbClr val="DADADA"/>
              </a:buClr>
            </a:pPr>
            <a:r>
              <a:rPr lang="lv-LV" sz="2600" dirty="0">
                <a:ln>
                  <a:solidFill>
                    <a:prstClr val="black">
                      <a:lumMod val="75000"/>
                      <a:lumOff val="25000"/>
                      <a:alpha val="10000"/>
                    </a:prstClr>
                  </a:solidFill>
                </a:ln>
                <a:solidFill>
                  <a:prstClr val="white"/>
                </a:solidFill>
                <a:effectLst/>
                <a:latin typeface="Arial Rounded MT Bold" panose="020F0704030504030204" pitchFamily="34" charset="0"/>
              </a:rPr>
              <a:t>John</a:t>
            </a:r>
          </a:p>
          <a:p>
            <a:pPr lvl="1">
              <a:buClr>
                <a:srgbClr val="DADADA"/>
              </a:buClr>
            </a:pPr>
            <a:r>
              <a:rPr lang="lv-LV" sz="2600" dirty="0">
                <a:ln>
                  <a:solidFill>
                    <a:prstClr val="black">
                      <a:lumMod val="75000"/>
                      <a:lumOff val="25000"/>
                      <a:alpha val="10000"/>
                    </a:prstClr>
                  </a:solidFill>
                </a:ln>
                <a:solidFill>
                  <a:prstClr val="white"/>
                </a:solidFill>
                <a:effectLst/>
                <a:latin typeface="Arial Rounded MT Bold" panose="020F0704030504030204" pitchFamily="34" charset="0"/>
              </a:rPr>
              <a:t>Car</a:t>
            </a:r>
          </a:p>
          <a:p>
            <a:pPr lvl="1">
              <a:buClr>
                <a:srgbClr val="DADADA"/>
              </a:buClr>
            </a:pPr>
            <a:r>
              <a:rPr lang="lv-LV" sz="2600" dirty="0">
                <a:ln>
                  <a:solidFill>
                    <a:prstClr val="black">
                      <a:lumMod val="75000"/>
                      <a:lumOff val="25000"/>
                      <a:alpha val="10000"/>
                    </a:prstClr>
                  </a:solidFill>
                </a:ln>
                <a:solidFill>
                  <a:prstClr val="white"/>
                </a:solidFill>
                <a:effectLst/>
                <a:latin typeface="Arial Rounded MT Bold" panose="020F0704030504030204" pitchFamily="34" charset="0"/>
              </a:rPr>
              <a:t>House</a:t>
            </a:r>
          </a:p>
          <a:p>
            <a:pPr lvl="1">
              <a:buClr>
                <a:srgbClr val="DADADA"/>
              </a:buClr>
            </a:pPr>
            <a:r>
              <a:rPr lang="lv-LV" sz="2600" dirty="0">
                <a:ln>
                  <a:solidFill>
                    <a:prstClr val="black">
                      <a:lumMod val="75000"/>
                      <a:lumOff val="25000"/>
                      <a:alpha val="10000"/>
                    </a:prstClr>
                  </a:solidFill>
                </a:ln>
                <a:solidFill>
                  <a:prstClr val="white"/>
                </a:solidFill>
                <a:effectLst/>
                <a:latin typeface="Arial Rounded MT Bold" panose="020F0704030504030204" pitchFamily="34" charset="0"/>
              </a:rPr>
              <a:t>Tree</a:t>
            </a:r>
          </a:p>
          <a:p>
            <a:pPr lvl="0">
              <a:buClr>
                <a:srgbClr val="DADADA"/>
              </a:buClr>
            </a:pPr>
            <a:r>
              <a:rPr lang="lv-LV" sz="2800" dirty="0">
                <a:ln>
                  <a:solidFill>
                    <a:prstClr val="black">
                      <a:lumMod val="75000"/>
                      <a:lumOff val="25000"/>
                      <a:alpha val="10000"/>
                    </a:prstClr>
                  </a:solidFill>
                </a:ln>
                <a:solidFill>
                  <a:prstClr val="white"/>
                </a:solidFill>
                <a:effectLst/>
                <a:latin typeface="Arial Rounded MT Bold" panose="020F0704030504030204" pitchFamily="34" charset="0"/>
              </a:rPr>
              <a:t>Interactions:</a:t>
            </a:r>
          </a:p>
          <a:p>
            <a:pPr lvl="1">
              <a:buClr>
                <a:srgbClr val="DADADA"/>
              </a:buClr>
            </a:pPr>
            <a:r>
              <a:rPr lang="lv-LV" sz="2600" dirty="0">
                <a:ln>
                  <a:solidFill>
                    <a:prstClr val="black">
                      <a:lumMod val="75000"/>
                      <a:lumOff val="25000"/>
                      <a:alpha val="10000"/>
                    </a:prstClr>
                  </a:solidFill>
                </a:ln>
                <a:solidFill>
                  <a:prstClr val="white"/>
                </a:solidFill>
                <a:effectLst/>
                <a:latin typeface="Arial Rounded MT Bold" panose="020F0704030504030204" pitchFamily="34" charset="0"/>
              </a:rPr>
              <a:t>John lives in house</a:t>
            </a:r>
          </a:p>
          <a:p>
            <a:pPr lvl="1">
              <a:buClr>
                <a:srgbClr val="DADADA"/>
              </a:buClr>
            </a:pPr>
            <a:r>
              <a:rPr lang="lv-LV" sz="2600" dirty="0">
                <a:ln>
                  <a:solidFill>
                    <a:prstClr val="black">
                      <a:lumMod val="75000"/>
                      <a:lumOff val="25000"/>
                      <a:alpha val="10000"/>
                    </a:prstClr>
                  </a:solidFill>
                </a:ln>
                <a:solidFill>
                  <a:prstClr val="white"/>
                </a:solidFill>
                <a:effectLst/>
                <a:latin typeface="Arial Rounded MT Bold" panose="020F0704030504030204" pitchFamily="34" charset="0"/>
              </a:rPr>
              <a:t>John drives a car</a:t>
            </a:r>
          </a:p>
        </p:txBody>
      </p:sp>
      <p:pic>
        <p:nvPicPr>
          <p:cNvPr id="9" name="Picture 8">
            <a:extLst>
              <a:ext uri="{FF2B5EF4-FFF2-40B4-BE49-F238E27FC236}">
                <a16:creationId xmlns:a16="http://schemas.microsoft.com/office/drawing/2014/main" id="{34C25889-B723-4B41-A7E9-2E0C81E3F69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651990" y="1040173"/>
            <a:ext cx="1574060" cy="1768607"/>
          </a:xfrm>
          <a:prstGeom prst="rect">
            <a:avLst/>
          </a:prstGeom>
        </p:spPr>
      </p:pic>
      <p:pic>
        <p:nvPicPr>
          <p:cNvPr id="11" name="Picture 10">
            <a:extLst>
              <a:ext uri="{FF2B5EF4-FFF2-40B4-BE49-F238E27FC236}">
                <a16:creationId xmlns:a16="http://schemas.microsoft.com/office/drawing/2014/main" id="{E0030569-116D-4C02-B0D3-F3122C993B88}"/>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9160328" y="1094825"/>
            <a:ext cx="2291443" cy="2291443"/>
          </a:xfrm>
          <a:prstGeom prst="rect">
            <a:avLst/>
          </a:prstGeom>
        </p:spPr>
      </p:pic>
      <p:pic>
        <p:nvPicPr>
          <p:cNvPr id="13" name="Picture 12">
            <a:extLst>
              <a:ext uri="{FF2B5EF4-FFF2-40B4-BE49-F238E27FC236}">
                <a16:creationId xmlns:a16="http://schemas.microsoft.com/office/drawing/2014/main" id="{92A20ABB-54CF-43E2-B227-4CA5A645394B}"/>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5437533" y="4152278"/>
            <a:ext cx="2291443" cy="2251343"/>
          </a:xfrm>
          <a:prstGeom prst="rect">
            <a:avLst/>
          </a:prstGeom>
        </p:spPr>
      </p:pic>
      <p:pic>
        <p:nvPicPr>
          <p:cNvPr id="15" name="Picture 14">
            <a:extLst>
              <a:ext uri="{FF2B5EF4-FFF2-40B4-BE49-F238E27FC236}">
                <a16:creationId xmlns:a16="http://schemas.microsoft.com/office/drawing/2014/main" id="{35F6AB26-3E29-4B2A-9B36-91B33F5B31CC}"/>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8871857" y="3538667"/>
            <a:ext cx="2579914" cy="2579914"/>
          </a:xfrm>
          <a:prstGeom prst="rect">
            <a:avLst/>
          </a:prstGeom>
        </p:spPr>
      </p:pic>
      <p:cxnSp>
        <p:nvCxnSpPr>
          <p:cNvPr id="17" name="Straight Arrow Connector 16">
            <a:extLst>
              <a:ext uri="{FF2B5EF4-FFF2-40B4-BE49-F238E27FC236}">
                <a16:creationId xmlns:a16="http://schemas.microsoft.com/office/drawing/2014/main" id="{51E9130E-9BC5-480F-B1DE-55F52B153AB4}"/>
              </a:ext>
            </a:extLst>
          </p:cNvPr>
          <p:cNvCxnSpPr>
            <a:cxnSpLocks/>
          </p:cNvCxnSpPr>
          <p:nvPr/>
        </p:nvCxnSpPr>
        <p:spPr>
          <a:xfrm>
            <a:off x="7494814" y="2217673"/>
            <a:ext cx="16655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B5B912C-8CC1-44C4-AE0A-23C5F6390930}"/>
              </a:ext>
            </a:extLst>
          </p:cNvPr>
          <p:cNvSpPr/>
          <p:nvPr/>
        </p:nvSpPr>
        <p:spPr>
          <a:xfrm>
            <a:off x="7494815" y="1580050"/>
            <a:ext cx="1665514" cy="48517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lv-LV" sz="2200" dirty="0">
                <a:solidFill>
                  <a:srgbClr val="00B0F0"/>
                </a:solidFill>
                <a:latin typeface="Arial Rounded MT Bold" panose="020F0704030504030204" pitchFamily="34" charset="0"/>
              </a:rPr>
              <a:t>Drives</a:t>
            </a:r>
          </a:p>
        </p:txBody>
      </p:sp>
      <p:cxnSp>
        <p:nvCxnSpPr>
          <p:cNvPr id="20" name="Straight Arrow Connector 19">
            <a:extLst>
              <a:ext uri="{FF2B5EF4-FFF2-40B4-BE49-F238E27FC236}">
                <a16:creationId xmlns:a16="http://schemas.microsoft.com/office/drawing/2014/main" id="{0E962201-3A9F-4A5D-AFE5-C4936BA5D377}"/>
              </a:ext>
            </a:extLst>
          </p:cNvPr>
          <p:cNvCxnSpPr>
            <a:cxnSpLocks/>
          </p:cNvCxnSpPr>
          <p:nvPr/>
        </p:nvCxnSpPr>
        <p:spPr>
          <a:xfrm>
            <a:off x="6583254" y="2864158"/>
            <a:ext cx="0" cy="1349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E52DF1EC-3284-414A-B5C8-D7F91238711C}"/>
              </a:ext>
            </a:extLst>
          </p:cNvPr>
          <p:cNvSpPr/>
          <p:nvPr/>
        </p:nvSpPr>
        <p:spPr>
          <a:xfrm>
            <a:off x="5750497" y="3272065"/>
            <a:ext cx="1665514" cy="48517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lv-LV" sz="2200" dirty="0">
                <a:solidFill>
                  <a:srgbClr val="00B0F0"/>
                </a:solidFill>
                <a:latin typeface="Arial Rounded MT Bold" panose="020F0704030504030204" pitchFamily="34" charset="0"/>
              </a:rPr>
              <a:t>Lives-in</a:t>
            </a:r>
          </a:p>
        </p:txBody>
      </p:sp>
    </p:spTree>
    <p:extLst>
      <p:ext uri="{BB962C8B-B14F-4D97-AF65-F5344CB8AC3E}">
        <p14:creationId xmlns:p14="http://schemas.microsoft.com/office/powerpoint/2010/main" val="1017178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OOP advantages</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5" y="1732449"/>
            <a:ext cx="10353762" cy="4058751"/>
          </a:xfrm>
        </p:spPr>
        <p:txBody>
          <a:bodyPr>
            <a:normAutofit fontScale="92500" lnSpcReduction="10000"/>
          </a:bodyPr>
          <a:lstStyle/>
          <a:p>
            <a:pPr lvl="0">
              <a:buClr>
                <a:srgbClr val="DADADA"/>
              </a:buClr>
            </a:pPr>
            <a:r>
              <a:rPr lang="lv-LV" sz="2800" dirty="0">
                <a:ln>
                  <a:solidFill>
                    <a:prstClr val="black">
                      <a:lumMod val="75000"/>
                      <a:lumOff val="25000"/>
                      <a:alpha val="10000"/>
                    </a:prstClr>
                  </a:solidFill>
                </a:ln>
                <a:solidFill>
                  <a:prstClr val="white"/>
                </a:solidFill>
                <a:effectLst/>
                <a:latin typeface="Arial Rounded MT Bold" panose="020F0704030504030204" pitchFamily="34" charset="0"/>
              </a:rPr>
              <a:t>Usually people think </a:t>
            </a:r>
            <a:r>
              <a:rPr lang="en-GB" sz="2800" dirty="0" err="1">
                <a:ln>
                  <a:solidFill>
                    <a:prstClr val="black">
                      <a:lumMod val="75000"/>
                      <a:lumOff val="25000"/>
                      <a:alpha val="10000"/>
                    </a:prstClr>
                  </a:solidFill>
                </a:ln>
                <a:solidFill>
                  <a:prstClr val="white"/>
                </a:solidFill>
                <a:effectLst/>
                <a:latin typeface="Arial Rounded MT Bold" panose="020F0704030504030204" pitchFamily="34" charset="0"/>
              </a:rPr>
              <a:t>i</a:t>
            </a:r>
            <a:r>
              <a:rPr lang="lv-LV" sz="2800" dirty="0">
                <a:ln>
                  <a:solidFill>
                    <a:prstClr val="black">
                      <a:lumMod val="75000"/>
                      <a:lumOff val="25000"/>
                      <a:alpha val="10000"/>
                    </a:prstClr>
                  </a:solidFill>
                </a:ln>
                <a:solidFill>
                  <a:prstClr val="white"/>
                </a:solidFill>
                <a:effectLst/>
                <a:latin typeface="Arial Rounded MT Bold" panose="020F0704030504030204" pitchFamily="34" charset="0"/>
              </a:rPr>
              <a:t>n terms of objects</a:t>
            </a:r>
          </a:p>
          <a:p>
            <a:pPr lvl="0">
              <a:buClr>
                <a:srgbClr val="DADADA"/>
              </a:buClr>
            </a:pPr>
            <a:r>
              <a:rPr lang="lv-LV" sz="2800" dirty="0">
                <a:ln>
                  <a:solidFill>
                    <a:prstClr val="black">
                      <a:lumMod val="75000"/>
                      <a:lumOff val="25000"/>
                      <a:alpha val="10000"/>
                    </a:prstClr>
                  </a:solidFill>
                </a:ln>
                <a:solidFill>
                  <a:prstClr val="white"/>
                </a:solidFill>
                <a:effectLst/>
                <a:latin typeface="Arial Rounded MT Bold" panose="020F0704030504030204" pitchFamily="34" charset="0"/>
              </a:rPr>
              <a:t>OO models can be map to reality (real world entities)</a:t>
            </a:r>
          </a:p>
          <a:p>
            <a:pPr lvl="0">
              <a:buClr>
                <a:srgbClr val="DADADA"/>
              </a:buClr>
            </a:pPr>
            <a:r>
              <a:rPr lang="lv-LV" sz="2800" dirty="0">
                <a:ln>
                  <a:solidFill>
                    <a:prstClr val="black">
                      <a:lumMod val="75000"/>
                      <a:lumOff val="25000"/>
                      <a:alpha val="10000"/>
                    </a:prstClr>
                  </a:solidFill>
                </a:ln>
                <a:solidFill>
                  <a:prstClr val="white"/>
                </a:solidFill>
                <a:effectLst/>
                <a:latin typeface="Arial Rounded MT Bold" panose="020F0704030504030204" pitchFamily="34" charset="0"/>
              </a:rPr>
              <a:t>OO models easy to develop and easy to understand</a:t>
            </a:r>
          </a:p>
          <a:p>
            <a:pPr lvl="0">
              <a:buClr>
                <a:srgbClr val="DADADA"/>
              </a:buClr>
            </a:pPr>
            <a:r>
              <a:rPr lang="lv-LV" sz="2800" dirty="0">
                <a:ln>
                  <a:solidFill>
                    <a:prstClr val="black">
                      <a:lumMod val="75000"/>
                      <a:lumOff val="25000"/>
                      <a:alpha val="10000"/>
                    </a:prstClr>
                  </a:solidFill>
                </a:ln>
                <a:solidFill>
                  <a:prstClr val="white"/>
                </a:solidFill>
                <a:effectLst/>
                <a:latin typeface="Arial Rounded MT Bold" panose="020F0704030504030204" pitchFamily="34" charset="0"/>
              </a:rPr>
              <a:t>OOP provides data hiding</a:t>
            </a:r>
          </a:p>
          <a:p>
            <a:pPr lvl="0">
              <a:buClr>
                <a:srgbClr val="DADADA"/>
              </a:buClr>
            </a:pPr>
            <a:r>
              <a:rPr lang="lv-LV" sz="2800" dirty="0">
                <a:ln>
                  <a:solidFill>
                    <a:prstClr val="black">
                      <a:lumMod val="75000"/>
                      <a:lumOff val="25000"/>
                      <a:alpha val="10000"/>
                    </a:prstClr>
                  </a:solidFill>
                </a:ln>
                <a:solidFill>
                  <a:prstClr val="white"/>
                </a:solidFill>
                <a:effectLst/>
                <a:latin typeface="Arial Rounded MT Bold" panose="020F0704030504030204" pitchFamily="34" charset="0"/>
              </a:rPr>
              <a:t>OOP provides:</a:t>
            </a:r>
          </a:p>
          <a:p>
            <a:pPr lvl="1">
              <a:buClr>
                <a:srgbClr val="DADADA"/>
              </a:buClr>
            </a:pPr>
            <a:r>
              <a:rPr lang="lv-LV" sz="2600" dirty="0">
                <a:ln>
                  <a:solidFill>
                    <a:prstClr val="black">
                      <a:lumMod val="75000"/>
                      <a:lumOff val="25000"/>
                      <a:alpha val="10000"/>
                    </a:prstClr>
                  </a:solidFill>
                </a:ln>
                <a:solidFill>
                  <a:prstClr val="white"/>
                </a:solidFill>
                <a:effectLst/>
                <a:latin typeface="Arial Rounded MT Bold" panose="020F0704030504030204" pitchFamily="34" charset="0"/>
              </a:rPr>
              <a:t>Encapsulation, Abstraction, Polymorphism, Inheritance</a:t>
            </a:r>
          </a:p>
          <a:p>
            <a:pPr lvl="1">
              <a:buClr>
                <a:srgbClr val="DADADA"/>
              </a:buClr>
            </a:pPr>
            <a:r>
              <a:rPr lang="lv-LV" sz="2600" dirty="0">
                <a:ln>
                  <a:solidFill>
                    <a:prstClr val="black">
                      <a:lumMod val="75000"/>
                      <a:lumOff val="25000"/>
                      <a:alpha val="10000"/>
                    </a:prstClr>
                  </a:solidFill>
                </a:ln>
                <a:solidFill>
                  <a:prstClr val="white"/>
                </a:solidFill>
                <a:effectLst/>
                <a:latin typeface="Arial Rounded MT Bold" panose="020F0704030504030204" pitchFamily="34" charset="0"/>
              </a:rPr>
              <a:t>Code reusability</a:t>
            </a:r>
          </a:p>
          <a:p>
            <a:pPr lvl="1">
              <a:buClr>
                <a:srgbClr val="DADADA"/>
              </a:buClr>
            </a:pPr>
            <a:r>
              <a:rPr lang="lv-LV" sz="2600" dirty="0">
                <a:ln>
                  <a:solidFill>
                    <a:prstClr val="black">
                      <a:lumMod val="75000"/>
                      <a:lumOff val="25000"/>
                      <a:alpha val="10000"/>
                    </a:prstClr>
                  </a:solidFill>
                </a:ln>
                <a:solidFill>
                  <a:prstClr val="white"/>
                </a:solidFill>
                <a:effectLst/>
                <a:latin typeface="Arial Rounded MT Bold" panose="020F0704030504030204" pitchFamily="34" charset="0"/>
              </a:rPr>
              <a:t>Easy code maintenance</a:t>
            </a:r>
          </a:p>
          <a:p>
            <a:pPr lvl="0">
              <a:buClr>
                <a:srgbClr val="DADADA"/>
              </a:buClr>
            </a:pPr>
            <a:endParaRPr lang="lv-LV" sz="2800" dirty="0">
              <a:ln>
                <a:solidFill>
                  <a:prstClr val="black">
                    <a:lumMod val="75000"/>
                    <a:lumOff val="25000"/>
                    <a:alpha val="10000"/>
                  </a:prstClr>
                </a:solidFill>
              </a:ln>
              <a:solidFill>
                <a:prstClr val="white"/>
              </a:solidFill>
              <a:effectLst/>
              <a:latin typeface="Arial Rounded MT Bold" panose="020F0704030504030204" pitchFamily="34" charset="0"/>
            </a:endParaRPr>
          </a:p>
          <a:p>
            <a:pPr lvl="0">
              <a:buClr>
                <a:srgbClr val="DADADA"/>
              </a:buClr>
            </a:pPr>
            <a:endParaRPr lang="lv-LV" sz="2800" dirty="0">
              <a:ln>
                <a:solidFill>
                  <a:prstClr val="black">
                    <a:lumMod val="75000"/>
                    <a:lumOff val="25000"/>
                    <a:alpha val="10000"/>
                  </a:prstClr>
                </a:solidFill>
              </a:ln>
              <a:solidFill>
                <a:srgbClr val="92D050"/>
              </a:solidFill>
              <a:effectLst/>
              <a:latin typeface="Arial Rounded MT Bold" panose="020F0704030504030204" pitchFamily="34" charset="0"/>
            </a:endParaRPr>
          </a:p>
          <a:p>
            <a:pPr lvl="0">
              <a:buClr>
                <a:srgbClr val="DADADA"/>
              </a:buClr>
            </a:pPr>
            <a:endParaRPr lang="lv-LV" sz="2800" dirty="0">
              <a:ln>
                <a:solidFill>
                  <a:prstClr val="black">
                    <a:lumMod val="75000"/>
                    <a:lumOff val="25000"/>
                    <a:alpha val="10000"/>
                  </a:prstClr>
                </a:solidFill>
              </a:ln>
              <a:solidFill>
                <a:prstClr val="white"/>
              </a:solidFill>
              <a:effectLst/>
              <a:latin typeface="Arial Rounded MT Bold" panose="020F0704030504030204" pitchFamily="34" charset="0"/>
            </a:endParaRPr>
          </a:p>
        </p:txBody>
      </p:sp>
    </p:spTree>
    <p:extLst>
      <p:ext uri="{BB962C8B-B14F-4D97-AF65-F5344CB8AC3E}">
        <p14:creationId xmlns:p14="http://schemas.microsoft.com/office/powerpoint/2010/main" val="4053502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9C190-7FAE-4408-AF4A-5A30C8BBC229}"/>
              </a:ext>
            </a:extLst>
          </p:cNvPr>
          <p:cNvSpPr>
            <a:spLocks noGrp="1"/>
          </p:cNvSpPr>
          <p:nvPr>
            <p:ph type="title"/>
          </p:nvPr>
        </p:nvSpPr>
        <p:spPr/>
        <p:txBody>
          <a:bodyPr/>
          <a:lstStyle/>
          <a:p>
            <a:r>
              <a:rPr lang="lv-LV" dirty="0" err="1">
                <a:latin typeface="Arial Rounded MT Bold" panose="020F0704030504030204" pitchFamily="34" charset="0"/>
              </a:rPr>
              <a:t>Thank</a:t>
            </a:r>
            <a:r>
              <a:rPr lang="lv-LV" dirty="0">
                <a:latin typeface="Arial Rounded MT Bold" panose="020F0704030504030204" pitchFamily="34" charset="0"/>
              </a:rPr>
              <a:t> </a:t>
            </a:r>
            <a:r>
              <a:rPr lang="lv-LV" dirty="0" err="1">
                <a:latin typeface="Arial Rounded MT Bold" panose="020F0704030504030204" pitchFamily="34" charset="0"/>
              </a:rPr>
              <a:t>you</a:t>
            </a:r>
            <a:endParaRPr lang="lv-LV" dirty="0">
              <a:latin typeface="Arial Rounded MT Bold" panose="020F0704030504030204" pitchFamily="34" charset="0"/>
            </a:endParaRPr>
          </a:p>
        </p:txBody>
      </p:sp>
      <p:sp>
        <p:nvSpPr>
          <p:cNvPr id="7" name="Content Placeholder 6">
            <a:extLst>
              <a:ext uri="{FF2B5EF4-FFF2-40B4-BE49-F238E27FC236}">
                <a16:creationId xmlns:a16="http://schemas.microsoft.com/office/drawing/2014/main" id="{65299B09-BA75-4F8D-A642-9EBC485416AE}"/>
              </a:ext>
            </a:extLst>
          </p:cNvPr>
          <p:cNvSpPr>
            <a:spLocks noGrp="1"/>
          </p:cNvSpPr>
          <p:nvPr>
            <p:ph idx="1"/>
          </p:nvPr>
        </p:nvSpPr>
        <p:spPr>
          <a:xfrm>
            <a:off x="1943099" y="1362074"/>
            <a:ext cx="9324457" cy="5286375"/>
          </a:xfrm>
        </p:spPr>
        <p:txBody>
          <a:bodyPr>
            <a:normAutofit fontScale="62500" lnSpcReduction="20000"/>
          </a:bodyPr>
          <a:lstStyle/>
          <a:p>
            <a:pPr marL="36900" indent="0">
              <a:lnSpc>
                <a:spcPct val="120000"/>
              </a:lnSpc>
              <a:buNone/>
            </a:pPr>
            <a:r>
              <a:rPr lang="lv-LV" sz="3200" b="1" dirty="0">
                <a:latin typeface="Arial Rounded MT Bold" panose="020F0704030504030204" pitchFamily="34" charset="0"/>
              </a:rPr>
              <a:t>…</a:t>
            </a:r>
          </a:p>
          <a:p>
            <a:pPr marL="36900" indent="0">
              <a:lnSpc>
                <a:spcPct val="120000"/>
              </a:lnSpc>
              <a:buNone/>
            </a:pPr>
            <a:r>
              <a:rPr lang="lv-LV" sz="3200" b="1" dirty="0" err="1">
                <a:latin typeface="Arial Rounded MT Bold" panose="020F0704030504030204" pitchFamily="34" charset="0"/>
              </a:rPr>
              <a:t>if</a:t>
            </a:r>
            <a:r>
              <a:rPr lang="lv-LV" sz="3200" b="1" dirty="0">
                <a:latin typeface="Arial Rounded MT Bold" panose="020F0704030504030204" pitchFamily="34" charset="0"/>
              </a:rPr>
              <a:t>(</a:t>
            </a:r>
            <a:r>
              <a:rPr lang="lv-LV" sz="3200" b="1" dirty="0" err="1">
                <a:latin typeface="Arial Rounded MT Bold" panose="020F0704030504030204" pitchFamily="34" charset="0"/>
              </a:rPr>
              <a:t>anyQuestions</a:t>
            </a:r>
            <a:r>
              <a:rPr lang="lv-LV" sz="3200" b="1" dirty="0">
                <a:latin typeface="Arial Rounded MT Bold" panose="020F0704030504030204" pitchFamily="34" charset="0"/>
              </a:rPr>
              <a:t>) </a:t>
            </a:r>
          </a:p>
          <a:p>
            <a:pPr marL="36900" indent="0">
              <a:lnSpc>
                <a:spcPct val="120000"/>
              </a:lnSpc>
              <a:buNone/>
            </a:pPr>
            <a:r>
              <a:rPr lang="lv-LV" sz="3200" b="1" dirty="0">
                <a:latin typeface="Arial Rounded MT Bold" panose="020F0704030504030204" pitchFamily="34" charset="0"/>
              </a:rPr>
              <a:t>{</a:t>
            </a:r>
          </a:p>
          <a:p>
            <a:pPr marL="36900" indent="0">
              <a:lnSpc>
                <a:spcPct val="120000"/>
              </a:lnSpc>
              <a:buNone/>
            </a:pPr>
            <a:r>
              <a:rPr lang="lv-LV" sz="3200" b="1" dirty="0">
                <a:latin typeface="Arial Rounded MT Bold" panose="020F0704030504030204" pitchFamily="34" charset="0"/>
              </a:rPr>
              <a:t>	</a:t>
            </a:r>
            <a:r>
              <a:rPr lang="lv-LV" sz="3200" b="1" dirty="0" err="1">
                <a:latin typeface="Arial Rounded MT Bold" panose="020F0704030504030204" pitchFamily="34" charset="0"/>
              </a:rPr>
              <a:t>AskPresenter</a:t>
            </a:r>
            <a:r>
              <a:rPr lang="lv-LV" sz="3200" b="1" dirty="0">
                <a:latin typeface="Arial Rounded MT Bold" panose="020F0704030504030204" pitchFamily="34" charset="0"/>
              </a:rPr>
              <a:t>();</a:t>
            </a:r>
          </a:p>
          <a:p>
            <a:pPr marL="36900" indent="0">
              <a:lnSpc>
                <a:spcPct val="120000"/>
              </a:lnSpc>
              <a:buNone/>
            </a:pPr>
            <a:r>
              <a:rPr lang="lv-LV" sz="3200" b="1" dirty="0">
                <a:latin typeface="Arial Rounded MT Bold" panose="020F0704030504030204" pitchFamily="34" charset="0"/>
              </a:rPr>
              <a:t>} </a:t>
            </a:r>
          </a:p>
          <a:p>
            <a:pPr marL="36900" indent="0">
              <a:lnSpc>
                <a:spcPct val="120000"/>
              </a:lnSpc>
              <a:buNone/>
            </a:pPr>
            <a:r>
              <a:rPr lang="lv-LV" sz="3200" b="1" dirty="0" err="1">
                <a:latin typeface="Arial Rounded MT Bold" panose="020F0704030504030204" pitchFamily="34" charset="0"/>
              </a:rPr>
              <a:t>else</a:t>
            </a:r>
            <a:r>
              <a:rPr lang="lv-LV" sz="3200" b="1" dirty="0">
                <a:latin typeface="Arial Rounded MT Bold" panose="020F0704030504030204" pitchFamily="34" charset="0"/>
              </a:rPr>
              <a:t> </a:t>
            </a:r>
          </a:p>
          <a:p>
            <a:pPr marL="36900" indent="0">
              <a:lnSpc>
                <a:spcPct val="120000"/>
              </a:lnSpc>
              <a:buNone/>
            </a:pPr>
            <a:r>
              <a:rPr lang="lv-LV" sz="3200" b="1" dirty="0">
                <a:latin typeface="Arial Rounded MT Bold" panose="020F0704030504030204" pitchFamily="34" charset="0"/>
              </a:rPr>
              <a:t>{</a:t>
            </a:r>
          </a:p>
          <a:p>
            <a:pPr marL="36900" indent="0">
              <a:lnSpc>
                <a:spcPct val="120000"/>
              </a:lnSpc>
              <a:buNone/>
            </a:pPr>
            <a:r>
              <a:rPr lang="lv-LV" sz="3200" b="1" dirty="0">
                <a:latin typeface="Arial Rounded MT Bold" panose="020F0704030504030204" pitchFamily="34" charset="0"/>
              </a:rPr>
              <a:t>	//</a:t>
            </a:r>
            <a:r>
              <a:rPr lang="lv-LV" sz="3200" b="1" dirty="0" err="1">
                <a:latin typeface="Arial Rounded MT Bold" panose="020F0704030504030204" pitchFamily="34" charset="0"/>
              </a:rPr>
              <a:t>LoveCats</a:t>
            </a:r>
            <a:r>
              <a:rPr lang="lv-LV" sz="3200" b="1" dirty="0">
                <a:latin typeface="Arial Rounded MT Bold" panose="020F0704030504030204" pitchFamily="34" charset="0"/>
              </a:rPr>
              <a:t>();</a:t>
            </a:r>
          </a:p>
          <a:p>
            <a:pPr marL="36900" indent="0">
              <a:lnSpc>
                <a:spcPct val="120000"/>
              </a:lnSpc>
              <a:buNone/>
            </a:pPr>
            <a:r>
              <a:rPr lang="lv-LV" sz="3200" b="1" dirty="0">
                <a:latin typeface="Arial Rounded MT Bold" panose="020F0704030504030204" pitchFamily="34" charset="0"/>
              </a:rPr>
              <a:t>	AttendNextLesson();</a:t>
            </a:r>
          </a:p>
          <a:p>
            <a:pPr marL="36900" indent="0">
              <a:lnSpc>
                <a:spcPct val="120000"/>
              </a:lnSpc>
              <a:buNone/>
            </a:pPr>
            <a:r>
              <a:rPr lang="lv-LV" sz="3200" b="1" dirty="0">
                <a:latin typeface="Arial Rounded MT Bold" panose="020F0704030504030204" pitchFamily="34" charset="0"/>
              </a:rPr>
              <a:t>}</a:t>
            </a:r>
          </a:p>
          <a:p>
            <a:pPr marL="36900" indent="0">
              <a:lnSpc>
                <a:spcPct val="120000"/>
              </a:lnSpc>
              <a:buNone/>
            </a:pPr>
            <a:r>
              <a:rPr lang="lv-LV" sz="3200" b="1" dirty="0">
                <a:latin typeface="Arial Rounded MT Bold" panose="020F0704030504030204" pitchFamily="34" charset="0"/>
              </a:rPr>
              <a:t>…</a:t>
            </a:r>
          </a:p>
          <a:p>
            <a:endParaRPr lang="lv-LV" sz="2800" dirty="0"/>
          </a:p>
        </p:txBody>
      </p:sp>
      <p:pic>
        <p:nvPicPr>
          <p:cNvPr id="6" name="Picture 5">
            <a:extLst>
              <a:ext uri="{FF2B5EF4-FFF2-40B4-BE49-F238E27FC236}">
                <a16:creationId xmlns:a16="http://schemas.microsoft.com/office/drawing/2014/main" id="{452E754B-6DDD-4365-8993-64FE788264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5675" y="1580050"/>
            <a:ext cx="3961881" cy="3961881"/>
          </a:xfrm>
          <a:prstGeom prst="rect">
            <a:avLst/>
          </a:prstGeom>
        </p:spPr>
      </p:pic>
    </p:spTree>
    <p:extLst>
      <p:ext uri="{BB962C8B-B14F-4D97-AF65-F5344CB8AC3E}">
        <p14:creationId xmlns:p14="http://schemas.microsoft.com/office/powerpoint/2010/main" val="3850896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a:xfrm>
            <a:off x="913795" y="2874493"/>
            <a:ext cx="10353762" cy="970450"/>
          </a:xfrm>
        </p:spPr>
        <p:txBody>
          <a:bodyPr>
            <a:noAutofit/>
          </a:bodyPr>
          <a:lstStyle/>
          <a:p>
            <a:r>
              <a:rPr lang="lv-LV" sz="6000" dirty="0">
                <a:latin typeface="Arial Rounded MT Bold" panose="020F0704030504030204" pitchFamily="34" charset="0"/>
              </a:rPr>
              <a:t>Introduction</a:t>
            </a:r>
            <a:endParaRPr lang="lv-LV" sz="6000" dirty="0"/>
          </a:p>
        </p:txBody>
      </p:sp>
    </p:spTree>
    <p:extLst>
      <p:ext uri="{BB962C8B-B14F-4D97-AF65-F5344CB8AC3E}">
        <p14:creationId xmlns:p14="http://schemas.microsoft.com/office/powerpoint/2010/main" val="686324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About Olga</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p:txBody>
          <a:bodyPr>
            <a:normAutofit/>
          </a:bodyPr>
          <a:lstStyle/>
          <a:p>
            <a:r>
              <a:rPr lang="lv-LV" sz="2800" dirty="0">
                <a:solidFill>
                  <a:schemeClr val="tx1"/>
                </a:solidFill>
                <a:effectLst/>
                <a:latin typeface="Arial Rounded MT Bold" panose="020F0704030504030204" pitchFamily="34" charset="0"/>
              </a:rPr>
              <a:t>More than 10 years in IT industry in Latvia</a:t>
            </a:r>
          </a:p>
          <a:p>
            <a:r>
              <a:rPr lang="lv-LV" sz="2800" dirty="0">
                <a:solidFill>
                  <a:schemeClr val="tx1"/>
                </a:solidFill>
                <a:effectLst/>
                <a:latin typeface="Arial Rounded MT Bold" panose="020F0704030504030204" pitchFamily="34" charset="0"/>
              </a:rPr>
              <a:t>Participation in international projects</a:t>
            </a:r>
          </a:p>
          <a:p>
            <a:r>
              <a:rPr lang="lv-LV" sz="2800" dirty="0">
                <a:solidFill>
                  <a:schemeClr val="tx1"/>
                </a:solidFill>
                <a:effectLst/>
                <a:latin typeface="Arial Rounded MT Bold" panose="020F0704030504030204" pitchFamily="34" charset="0"/>
              </a:rPr>
              <a:t>Full stack development</a:t>
            </a:r>
          </a:p>
          <a:p>
            <a:r>
              <a:rPr lang="lv-LV" sz="2800" dirty="0">
                <a:solidFill>
                  <a:schemeClr val="tx1"/>
                </a:solidFill>
                <a:effectLst/>
                <a:latin typeface="Arial Rounded MT Bold" panose="020F0704030504030204" pitchFamily="34" charset="0"/>
              </a:rPr>
              <a:t>Daily work with different technologies and areas</a:t>
            </a:r>
          </a:p>
          <a:p>
            <a:r>
              <a:rPr lang="lv-LV" sz="2800" dirty="0">
                <a:solidFill>
                  <a:schemeClr val="tx1"/>
                </a:solidFill>
                <a:effectLst/>
                <a:latin typeface="Arial Rounded MT Bold" panose="020F0704030504030204" pitchFamily="34" charset="0"/>
              </a:rPr>
              <a:t>Passed Microsoft sertifications</a:t>
            </a:r>
          </a:p>
          <a:p>
            <a:r>
              <a:rPr lang="lv-LV" sz="2800" dirty="0">
                <a:solidFill>
                  <a:schemeClr val="tx1"/>
                </a:solidFill>
                <a:effectLst/>
                <a:latin typeface="Arial Rounded MT Bold" panose="020F0704030504030204" pitchFamily="34" charset="0"/>
              </a:rPr>
              <a:t>RTU MSc diploma in IT</a:t>
            </a:r>
          </a:p>
          <a:p>
            <a:endParaRPr lang="lv-LV" sz="2800" dirty="0"/>
          </a:p>
        </p:txBody>
      </p:sp>
    </p:spTree>
    <p:extLst>
      <p:ext uri="{BB962C8B-B14F-4D97-AF65-F5344CB8AC3E}">
        <p14:creationId xmlns:p14="http://schemas.microsoft.com/office/powerpoint/2010/main" val="2896959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a:xfrm>
            <a:off x="913795" y="2874493"/>
            <a:ext cx="10353762" cy="970450"/>
          </a:xfrm>
        </p:spPr>
        <p:txBody>
          <a:bodyPr>
            <a:noAutofit/>
          </a:bodyPr>
          <a:lstStyle/>
          <a:p>
            <a:r>
              <a:rPr lang="lv-LV" sz="6000" dirty="0">
                <a:latin typeface="Arial Rounded MT Bold" panose="020F0704030504030204" pitchFamily="34" charset="0"/>
              </a:rPr>
              <a:t>Object-oriented programming</a:t>
            </a:r>
          </a:p>
        </p:txBody>
      </p:sp>
    </p:spTree>
    <p:extLst>
      <p:ext uri="{BB962C8B-B14F-4D97-AF65-F5344CB8AC3E}">
        <p14:creationId xmlns:p14="http://schemas.microsoft.com/office/powerpoint/2010/main" val="698805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Software development techniques I</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4" y="1732449"/>
            <a:ext cx="10565191" cy="4058751"/>
          </a:xfrm>
        </p:spPr>
        <p:txBody>
          <a:bodyPr>
            <a:normAutofit fontScale="92500" lnSpcReduction="10000"/>
          </a:bodyPr>
          <a:lstStyle/>
          <a:p>
            <a:pPr lvl="0">
              <a:buClr>
                <a:srgbClr val="DADADA"/>
              </a:buClr>
            </a:pPr>
            <a:r>
              <a:rPr lang="lv-LV" sz="2800" dirty="0">
                <a:ln>
                  <a:solidFill>
                    <a:prstClr val="black">
                      <a:lumMod val="75000"/>
                      <a:lumOff val="25000"/>
                      <a:alpha val="10000"/>
                    </a:prstClr>
                  </a:solidFill>
                </a:ln>
                <a:solidFill>
                  <a:srgbClr val="92D050"/>
                </a:solidFill>
                <a:effectLst/>
                <a:latin typeface="Arial Rounded MT Bold" panose="020F0704030504030204" pitchFamily="34" charset="0"/>
              </a:rPr>
              <a:t>Non-structured programming  (Assembly language programs)</a:t>
            </a:r>
          </a:p>
          <a:p>
            <a:pPr lvl="1">
              <a:buClr>
                <a:srgbClr val="DADADA"/>
              </a:buClr>
            </a:pPr>
            <a:r>
              <a:rPr lang="en-US" sz="2600" dirty="0">
                <a:ln>
                  <a:solidFill>
                    <a:prstClr val="black">
                      <a:lumMod val="75000"/>
                      <a:lumOff val="25000"/>
                      <a:alpha val="10000"/>
                    </a:prstClr>
                  </a:solidFill>
                </a:ln>
                <a:solidFill>
                  <a:prstClr val="white"/>
                </a:solidFill>
                <a:effectLst/>
                <a:latin typeface="Arial Rounded MT Bold" panose="020F0704030504030204" pitchFamily="34" charset="0"/>
              </a:rPr>
              <a:t>A program usually consists of sequentially ordered commands, or statements, usually one in each line. </a:t>
            </a:r>
            <a:endParaRPr lang="lv-LV" sz="2600" dirty="0">
              <a:ln>
                <a:solidFill>
                  <a:prstClr val="black">
                    <a:lumMod val="75000"/>
                    <a:lumOff val="25000"/>
                    <a:alpha val="10000"/>
                  </a:prstClr>
                </a:solidFill>
              </a:ln>
              <a:solidFill>
                <a:prstClr val="white"/>
              </a:solidFill>
              <a:effectLst/>
              <a:latin typeface="Arial Rounded MT Bold" panose="020F0704030504030204" pitchFamily="34" charset="0"/>
            </a:endParaRPr>
          </a:p>
          <a:p>
            <a:pPr lvl="1">
              <a:buClr>
                <a:srgbClr val="DADADA"/>
              </a:buClr>
            </a:pPr>
            <a:r>
              <a:rPr lang="en-US" sz="2600" dirty="0">
                <a:ln>
                  <a:solidFill>
                    <a:prstClr val="black">
                      <a:lumMod val="75000"/>
                      <a:lumOff val="25000"/>
                      <a:alpha val="10000"/>
                    </a:prstClr>
                  </a:solidFill>
                </a:ln>
                <a:solidFill>
                  <a:prstClr val="white"/>
                </a:solidFill>
                <a:effectLst/>
                <a:latin typeface="Arial Rounded MT Bold" panose="020F0704030504030204" pitchFamily="34" charset="0"/>
              </a:rPr>
              <a:t>A program introduces basic control flow concepts such as loops, branches and jumps</a:t>
            </a:r>
            <a:endParaRPr lang="lv-LV" sz="2600" dirty="0">
              <a:ln>
                <a:solidFill>
                  <a:prstClr val="black">
                    <a:lumMod val="75000"/>
                    <a:lumOff val="25000"/>
                    <a:alpha val="10000"/>
                  </a:prstClr>
                </a:solidFill>
              </a:ln>
              <a:solidFill>
                <a:prstClr val="white"/>
              </a:solidFill>
              <a:effectLst/>
              <a:latin typeface="Arial Rounded MT Bold" panose="020F0704030504030204" pitchFamily="34" charset="0"/>
            </a:endParaRPr>
          </a:p>
          <a:p>
            <a:pPr lvl="1">
              <a:buClr>
                <a:srgbClr val="DADADA"/>
              </a:buClr>
            </a:pPr>
            <a:r>
              <a:rPr lang="en-US" sz="2600" dirty="0">
                <a:ln>
                  <a:solidFill>
                    <a:prstClr val="black">
                      <a:lumMod val="75000"/>
                      <a:lumOff val="25000"/>
                      <a:alpha val="10000"/>
                    </a:prstClr>
                  </a:solidFill>
                </a:ln>
                <a:solidFill>
                  <a:prstClr val="white"/>
                </a:solidFill>
                <a:effectLst/>
                <a:latin typeface="Arial Rounded MT Bold" panose="020F0704030504030204" pitchFamily="34" charset="0"/>
              </a:rPr>
              <a:t>Non-structured languages allow only basic data types, such as numbers, strings and arrays</a:t>
            </a:r>
            <a:endParaRPr lang="lv-LV" sz="2600" dirty="0">
              <a:ln>
                <a:solidFill>
                  <a:prstClr val="black">
                    <a:lumMod val="75000"/>
                    <a:lumOff val="25000"/>
                    <a:alpha val="10000"/>
                  </a:prstClr>
                </a:solidFill>
              </a:ln>
              <a:solidFill>
                <a:prstClr val="white"/>
              </a:solidFill>
              <a:effectLst/>
              <a:latin typeface="Arial Rounded MT Bold" panose="020F0704030504030204" pitchFamily="34" charset="0"/>
            </a:endParaRPr>
          </a:p>
          <a:p>
            <a:pPr lvl="1">
              <a:buClr>
                <a:srgbClr val="DADADA"/>
              </a:buClr>
            </a:pPr>
            <a:r>
              <a:rPr lang="lv-LV" sz="2600" dirty="0">
                <a:ln>
                  <a:solidFill>
                    <a:prstClr val="black">
                      <a:lumMod val="75000"/>
                      <a:lumOff val="25000"/>
                      <a:alpha val="10000"/>
                    </a:prstClr>
                  </a:solidFill>
                </a:ln>
                <a:solidFill>
                  <a:prstClr val="white"/>
                </a:solidFill>
                <a:effectLst/>
                <a:latin typeface="Arial Rounded MT Bold" panose="020F0704030504030204" pitchFamily="34" charset="0"/>
              </a:rPr>
              <a:t>No local variables concept exists</a:t>
            </a:r>
          </a:p>
          <a:p>
            <a:pPr lvl="1">
              <a:buClr>
                <a:srgbClr val="DADADA"/>
              </a:buClr>
            </a:pPr>
            <a:r>
              <a:rPr lang="lv-LV" sz="2600" dirty="0">
                <a:ln>
                  <a:solidFill>
                    <a:prstClr val="black">
                      <a:lumMod val="75000"/>
                      <a:lumOff val="25000"/>
                      <a:alpha val="10000"/>
                    </a:prstClr>
                  </a:solidFill>
                </a:ln>
                <a:solidFill>
                  <a:prstClr val="white"/>
                </a:solidFill>
                <a:effectLst/>
                <a:latin typeface="Arial Rounded MT Bold" panose="020F0704030504030204" pitchFamily="34" charset="0"/>
              </a:rPr>
              <a:t>Code maitanence is poor, reusability of code is not supported</a:t>
            </a:r>
          </a:p>
        </p:txBody>
      </p:sp>
    </p:spTree>
    <p:extLst>
      <p:ext uri="{BB962C8B-B14F-4D97-AF65-F5344CB8AC3E}">
        <p14:creationId xmlns:p14="http://schemas.microsoft.com/office/powerpoint/2010/main" val="1450244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Software development techniques II</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5" y="1732449"/>
            <a:ext cx="6058505" cy="4058751"/>
          </a:xfrm>
        </p:spPr>
        <p:txBody>
          <a:bodyPr>
            <a:normAutofit fontScale="92500"/>
          </a:bodyPr>
          <a:lstStyle/>
          <a:p>
            <a:pPr lvl="0">
              <a:buClr>
                <a:srgbClr val="DADADA"/>
              </a:buClr>
            </a:pPr>
            <a:r>
              <a:rPr lang="lv-LV" sz="2800" dirty="0">
                <a:ln>
                  <a:solidFill>
                    <a:prstClr val="black">
                      <a:lumMod val="75000"/>
                      <a:lumOff val="25000"/>
                      <a:alpha val="10000"/>
                    </a:prstClr>
                  </a:solidFill>
                </a:ln>
                <a:solidFill>
                  <a:srgbClr val="92D050"/>
                </a:solidFill>
                <a:effectLst/>
                <a:latin typeface="Arial Rounded MT Bold" panose="020F0704030504030204" pitchFamily="34" charset="0"/>
              </a:rPr>
              <a:t>Procedural programming</a:t>
            </a:r>
          </a:p>
          <a:p>
            <a:pPr lvl="1">
              <a:buClr>
                <a:srgbClr val="DADADA"/>
              </a:buClr>
            </a:pPr>
            <a:r>
              <a:rPr lang="lv-LV" sz="2600" dirty="0">
                <a:ln>
                  <a:solidFill>
                    <a:prstClr val="black">
                      <a:lumMod val="75000"/>
                      <a:lumOff val="25000"/>
                      <a:alpha val="10000"/>
                    </a:prstClr>
                  </a:solidFill>
                </a:ln>
                <a:solidFill>
                  <a:schemeClr val="tx1"/>
                </a:solidFill>
                <a:effectLst/>
                <a:latin typeface="Arial Rounded MT Bold" panose="020F0704030504030204" pitchFamily="34" charset="0"/>
              </a:rPr>
              <a:t>Represent</a:t>
            </a:r>
            <a:r>
              <a:rPr lang="lv-LV" sz="2600" dirty="0">
                <a:ln>
                  <a:solidFill>
                    <a:prstClr val="black">
                      <a:lumMod val="75000"/>
                      <a:lumOff val="25000"/>
                      <a:alpha val="10000"/>
                    </a:prstClr>
                  </a:solidFill>
                </a:ln>
                <a:solidFill>
                  <a:srgbClr val="92D050"/>
                </a:solidFill>
                <a:effectLst/>
                <a:latin typeface="Arial Rounded MT Bold" panose="020F0704030504030204" pitchFamily="34" charset="0"/>
              </a:rPr>
              <a:t> </a:t>
            </a:r>
            <a:r>
              <a:rPr lang="lv-LV" sz="2600" dirty="0">
                <a:ln>
                  <a:solidFill>
                    <a:prstClr val="black">
                      <a:lumMod val="75000"/>
                      <a:lumOff val="25000"/>
                      <a:alpha val="10000"/>
                    </a:prstClr>
                  </a:solidFill>
                </a:ln>
                <a:solidFill>
                  <a:schemeClr val="tx1"/>
                </a:solidFill>
                <a:effectLst/>
                <a:latin typeface="Arial Rounded MT Bold" panose="020F0704030504030204" pitchFamily="34" charset="0"/>
              </a:rPr>
              <a:t>«sets of procedures» or «sets of functions»</a:t>
            </a:r>
          </a:p>
          <a:p>
            <a:pPr lvl="1">
              <a:buClr>
                <a:srgbClr val="DADADA"/>
              </a:buClr>
            </a:pPr>
            <a:r>
              <a:rPr lang="lv-LV" sz="2600" dirty="0">
                <a:ln>
                  <a:solidFill>
                    <a:prstClr val="black">
                      <a:lumMod val="75000"/>
                      <a:lumOff val="25000"/>
                      <a:alpha val="10000"/>
                    </a:prstClr>
                  </a:solidFill>
                </a:ln>
                <a:solidFill>
                  <a:schemeClr val="tx1"/>
                </a:solidFill>
                <a:effectLst/>
                <a:latin typeface="Arial Rounded MT Bold" panose="020F0704030504030204" pitchFamily="34" charset="0"/>
              </a:rPr>
              <a:t>Function are called repeatedly in a program to execute tasks performed by them.</a:t>
            </a:r>
          </a:p>
          <a:p>
            <a:pPr lvl="1">
              <a:buClr>
                <a:srgbClr val="DADADA"/>
              </a:buClr>
            </a:pPr>
            <a:r>
              <a:rPr lang="en-US" sz="2600" dirty="0">
                <a:ln>
                  <a:solidFill>
                    <a:prstClr val="black">
                      <a:lumMod val="75000"/>
                      <a:lumOff val="25000"/>
                      <a:alpha val="10000"/>
                    </a:prstClr>
                  </a:solidFill>
                </a:ln>
                <a:solidFill>
                  <a:schemeClr val="tx1"/>
                </a:solidFill>
                <a:effectLst/>
                <a:latin typeface="Arial Rounded MT Bold" panose="020F0704030504030204" pitchFamily="34" charset="0"/>
              </a:rPr>
              <a:t>Any given procedure might be called at any point during a program's execution</a:t>
            </a:r>
            <a:endParaRPr lang="lv-LV" sz="2600" dirty="0">
              <a:ln>
                <a:solidFill>
                  <a:prstClr val="black">
                    <a:lumMod val="75000"/>
                    <a:lumOff val="25000"/>
                    <a:alpha val="10000"/>
                  </a:prstClr>
                </a:solidFill>
              </a:ln>
              <a:solidFill>
                <a:schemeClr val="tx1"/>
              </a:solidFill>
              <a:effectLst/>
              <a:latin typeface="Arial Rounded MT Bold" panose="020F0704030504030204" pitchFamily="34" charset="0"/>
            </a:endParaRPr>
          </a:p>
          <a:p>
            <a:pPr lvl="1">
              <a:buClr>
                <a:srgbClr val="DADADA"/>
              </a:buClr>
            </a:pPr>
            <a:endParaRPr lang="lv-LV" sz="2600" dirty="0">
              <a:ln>
                <a:solidFill>
                  <a:prstClr val="black">
                    <a:lumMod val="75000"/>
                    <a:lumOff val="25000"/>
                    <a:alpha val="10000"/>
                  </a:prstClr>
                </a:solidFill>
              </a:ln>
              <a:solidFill>
                <a:schemeClr val="tx1"/>
              </a:solidFill>
              <a:effectLst/>
              <a:latin typeface="Arial Rounded MT Bold" panose="020F0704030504030204" pitchFamily="34" charset="0"/>
            </a:endParaRPr>
          </a:p>
        </p:txBody>
      </p:sp>
      <p:sp>
        <p:nvSpPr>
          <p:cNvPr id="4" name="Rectangle 3">
            <a:extLst>
              <a:ext uri="{FF2B5EF4-FFF2-40B4-BE49-F238E27FC236}">
                <a16:creationId xmlns:a16="http://schemas.microsoft.com/office/drawing/2014/main" id="{8FCA6390-3019-46A2-91BB-BA65967EB898}"/>
              </a:ext>
            </a:extLst>
          </p:cNvPr>
          <p:cNvSpPr/>
          <p:nvPr/>
        </p:nvSpPr>
        <p:spPr>
          <a:xfrm>
            <a:off x="8580665" y="1944721"/>
            <a:ext cx="1845128" cy="718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v-LV" dirty="0">
                <a:latin typeface="Arial Rounded MT Bold" panose="020F0704030504030204" pitchFamily="34" charset="0"/>
              </a:rPr>
              <a:t>Main Program</a:t>
            </a:r>
          </a:p>
        </p:txBody>
      </p:sp>
      <p:sp>
        <p:nvSpPr>
          <p:cNvPr id="5" name="Rectangle 4">
            <a:extLst>
              <a:ext uri="{FF2B5EF4-FFF2-40B4-BE49-F238E27FC236}">
                <a16:creationId xmlns:a16="http://schemas.microsoft.com/office/drawing/2014/main" id="{DC91A162-6640-49A9-B6E3-3679911B6930}"/>
              </a:ext>
            </a:extLst>
          </p:cNvPr>
          <p:cNvSpPr/>
          <p:nvPr/>
        </p:nvSpPr>
        <p:spPr>
          <a:xfrm>
            <a:off x="9862458" y="4351040"/>
            <a:ext cx="1845128" cy="718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v-LV" dirty="0">
                <a:latin typeface="Arial Rounded MT Bold" panose="020F0704030504030204" pitchFamily="34" charset="0"/>
              </a:rPr>
              <a:t>Func 4</a:t>
            </a:r>
          </a:p>
        </p:txBody>
      </p:sp>
      <p:sp>
        <p:nvSpPr>
          <p:cNvPr id="6" name="Rectangle 5">
            <a:extLst>
              <a:ext uri="{FF2B5EF4-FFF2-40B4-BE49-F238E27FC236}">
                <a16:creationId xmlns:a16="http://schemas.microsoft.com/office/drawing/2014/main" id="{4687D603-1729-443A-B727-D6D2CD226B21}"/>
              </a:ext>
            </a:extLst>
          </p:cNvPr>
          <p:cNvSpPr/>
          <p:nvPr/>
        </p:nvSpPr>
        <p:spPr>
          <a:xfrm>
            <a:off x="7715253" y="4351040"/>
            <a:ext cx="1224641" cy="718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v-LV" dirty="0">
                <a:latin typeface="Arial Rounded MT Bold" panose="020F0704030504030204" pitchFamily="34" charset="0"/>
              </a:rPr>
              <a:t>Func 3</a:t>
            </a:r>
          </a:p>
        </p:txBody>
      </p:sp>
      <p:sp>
        <p:nvSpPr>
          <p:cNvPr id="7" name="Rectangle 6">
            <a:extLst>
              <a:ext uri="{FF2B5EF4-FFF2-40B4-BE49-F238E27FC236}">
                <a16:creationId xmlns:a16="http://schemas.microsoft.com/office/drawing/2014/main" id="{458D1D93-6288-4B43-803C-C4466D7577A9}"/>
              </a:ext>
            </a:extLst>
          </p:cNvPr>
          <p:cNvSpPr/>
          <p:nvPr/>
        </p:nvSpPr>
        <p:spPr>
          <a:xfrm>
            <a:off x="9862458" y="3124199"/>
            <a:ext cx="1845128" cy="718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v-LV" dirty="0">
                <a:latin typeface="Arial Rounded MT Bold" panose="020F0704030504030204" pitchFamily="34" charset="0"/>
              </a:rPr>
              <a:t>Func 2</a:t>
            </a:r>
          </a:p>
        </p:txBody>
      </p:sp>
      <p:sp>
        <p:nvSpPr>
          <p:cNvPr id="8" name="Rectangle 7">
            <a:extLst>
              <a:ext uri="{FF2B5EF4-FFF2-40B4-BE49-F238E27FC236}">
                <a16:creationId xmlns:a16="http://schemas.microsoft.com/office/drawing/2014/main" id="{3F01AF1F-B37F-4A77-AA39-C246756962C7}"/>
              </a:ext>
            </a:extLst>
          </p:cNvPr>
          <p:cNvSpPr/>
          <p:nvPr/>
        </p:nvSpPr>
        <p:spPr>
          <a:xfrm>
            <a:off x="7429501" y="3124199"/>
            <a:ext cx="1845128" cy="718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v-LV" dirty="0">
                <a:latin typeface="Arial Rounded MT Bold" panose="020F0704030504030204" pitchFamily="34" charset="0"/>
              </a:rPr>
              <a:t>Func 1</a:t>
            </a:r>
          </a:p>
        </p:txBody>
      </p:sp>
      <p:sp>
        <p:nvSpPr>
          <p:cNvPr id="9" name="Rectangle 8">
            <a:extLst>
              <a:ext uri="{FF2B5EF4-FFF2-40B4-BE49-F238E27FC236}">
                <a16:creationId xmlns:a16="http://schemas.microsoft.com/office/drawing/2014/main" id="{27828F36-55F1-4632-85A9-AB7FDD28A0EF}"/>
              </a:ext>
            </a:extLst>
          </p:cNvPr>
          <p:cNvSpPr/>
          <p:nvPr/>
        </p:nvSpPr>
        <p:spPr>
          <a:xfrm>
            <a:off x="6335488" y="5577881"/>
            <a:ext cx="1845128" cy="718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v-LV" dirty="0">
                <a:latin typeface="Arial Rounded MT Bold" panose="020F0704030504030204" pitchFamily="34" charset="0"/>
              </a:rPr>
              <a:t>Func 5</a:t>
            </a:r>
          </a:p>
        </p:txBody>
      </p:sp>
      <p:sp>
        <p:nvSpPr>
          <p:cNvPr id="10" name="Rectangle 9">
            <a:extLst>
              <a:ext uri="{FF2B5EF4-FFF2-40B4-BE49-F238E27FC236}">
                <a16:creationId xmlns:a16="http://schemas.microsoft.com/office/drawing/2014/main" id="{FE3E34CF-D1BF-4B7C-9906-60C78E7B813C}"/>
              </a:ext>
            </a:extLst>
          </p:cNvPr>
          <p:cNvSpPr/>
          <p:nvPr/>
        </p:nvSpPr>
        <p:spPr>
          <a:xfrm>
            <a:off x="8580665" y="5577881"/>
            <a:ext cx="1845128" cy="718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v-LV" dirty="0">
                <a:latin typeface="Arial Rounded MT Bold" panose="020F0704030504030204" pitchFamily="34" charset="0"/>
              </a:rPr>
              <a:t>Func 6</a:t>
            </a:r>
          </a:p>
        </p:txBody>
      </p:sp>
      <p:cxnSp>
        <p:nvCxnSpPr>
          <p:cNvPr id="12" name="Straight Connector 11">
            <a:extLst>
              <a:ext uri="{FF2B5EF4-FFF2-40B4-BE49-F238E27FC236}">
                <a16:creationId xmlns:a16="http://schemas.microsoft.com/office/drawing/2014/main" id="{D6B80547-9901-41EF-B501-028BF68CA9C0}"/>
              </a:ext>
            </a:extLst>
          </p:cNvPr>
          <p:cNvCxnSpPr>
            <a:cxnSpLocks/>
            <a:stCxn id="4" idx="2"/>
            <a:endCxn id="7" idx="0"/>
          </p:cNvCxnSpPr>
          <p:nvPr/>
        </p:nvCxnSpPr>
        <p:spPr>
          <a:xfrm>
            <a:off x="9503229" y="2663178"/>
            <a:ext cx="1281793" cy="461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D92F5C-BC67-4877-82FE-14AFFA00ABDA}"/>
              </a:ext>
            </a:extLst>
          </p:cNvPr>
          <p:cNvCxnSpPr>
            <a:cxnSpLocks/>
            <a:stCxn id="4" idx="2"/>
            <a:endCxn id="8" idx="0"/>
          </p:cNvCxnSpPr>
          <p:nvPr/>
        </p:nvCxnSpPr>
        <p:spPr>
          <a:xfrm flipH="1">
            <a:off x="8352065" y="2663178"/>
            <a:ext cx="1151164" cy="461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AC5207D-FFEB-4A30-878F-2DCBE310ACE2}"/>
              </a:ext>
            </a:extLst>
          </p:cNvPr>
          <p:cNvCxnSpPr>
            <a:cxnSpLocks/>
            <a:stCxn id="8" idx="2"/>
            <a:endCxn id="6" idx="0"/>
          </p:cNvCxnSpPr>
          <p:nvPr/>
        </p:nvCxnSpPr>
        <p:spPr>
          <a:xfrm flipH="1">
            <a:off x="8327574" y="3842656"/>
            <a:ext cx="24491" cy="508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6382DC6-9BBA-4241-9B68-344BC6193E52}"/>
              </a:ext>
            </a:extLst>
          </p:cNvPr>
          <p:cNvCxnSpPr>
            <a:cxnSpLocks/>
            <a:stCxn id="7" idx="2"/>
            <a:endCxn id="5" idx="0"/>
          </p:cNvCxnSpPr>
          <p:nvPr/>
        </p:nvCxnSpPr>
        <p:spPr>
          <a:xfrm>
            <a:off x="10785022" y="3842656"/>
            <a:ext cx="0" cy="508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EED8365-BDD2-43E9-B4FC-1EAD4C134429}"/>
              </a:ext>
            </a:extLst>
          </p:cNvPr>
          <p:cNvCxnSpPr>
            <a:cxnSpLocks/>
            <a:stCxn id="6" idx="2"/>
            <a:endCxn id="9" idx="0"/>
          </p:cNvCxnSpPr>
          <p:nvPr/>
        </p:nvCxnSpPr>
        <p:spPr>
          <a:xfrm flipH="1">
            <a:off x="7258052" y="5069497"/>
            <a:ext cx="1069522" cy="508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7991026-ED31-440A-9871-6E0FDE6BCDC7}"/>
              </a:ext>
            </a:extLst>
          </p:cNvPr>
          <p:cNvCxnSpPr>
            <a:cxnSpLocks/>
            <a:stCxn id="10" idx="0"/>
            <a:endCxn id="6" idx="2"/>
          </p:cNvCxnSpPr>
          <p:nvPr/>
        </p:nvCxnSpPr>
        <p:spPr>
          <a:xfrm flipH="1" flipV="1">
            <a:off x="8327574" y="5069497"/>
            <a:ext cx="1175655" cy="508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9427B38-AAD2-46A3-AA0E-63A1A9100D10}"/>
              </a:ext>
            </a:extLst>
          </p:cNvPr>
          <p:cNvCxnSpPr>
            <a:cxnSpLocks/>
            <a:stCxn id="6" idx="0"/>
            <a:endCxn id="7" idx="2"/>
          </p:cNvCxnSpPr>
          <p:nvPr/>
        </p:nvCxnSpPr>
        <p:spPr>
          <a:xfrm flipV="1">
            <a:off x="8327574" y="3842656"/>
            <a:ext cx="2457448" cy="508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3197FC7-8F3A-40DC-90DD-DEF4FE4F853D}"/>
              </a:ext>
            </a:extLst>
          </p:cNvPr>
          <p:cNvCxnSpPr>
            <a:cxnSpLocks/>
            <a:stCxn id="5" idx="2"/>
            <a:endCxn id="10" idx="0"/>
          </p:cNvCxnSpPr>
          <p:nvPr/>
        </p:nvCxnSpPr>
        <p:spPr>
          <a:xfrm flipH="1">
            <a:off x="9503229" y="5069497"/>
            <a:ext cx="1281793" cy="508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D010E42-CB2B-4EFD-BAF6-027E49441C8E}"/>
              </a:ext>
            </a:extLst>
          </p:cNvPr>
          <p:cNvCxnSpPr>
            <a:cxnSpLocks/>
            <a:endCxn id="8" idx="1"/>
          </p:cNvCxnSpPr>
          <p:nvPr/>
        </p:nvCxnSpPr>
        <p:spPr>
          <a:xfrm flipV="1">
            <a:off x="7258052" y="3483428"/>
            <a:ext cx="171449" cy="2094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8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Software development techniques III</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5" y="1732449"/>
            <a:ext cx="10353762" cy="4058751"/>
          </a:xfrm>
        </p:spPr>
        <p:txBody>
          <a:bodyPr>
            <a:normAutofit/>
          </a:bodyPr>
          <a:lstStyle/>
          <a:p>
            <a:pPr lvl="0">
              <a:buClr>
                <a:srgbClr val="DADADA"/>
              </a:buClr>
            </a:pPr>
            <a:r>
              <a:rPr lang="lv-LV" sz="2800" dirty="0">
                <a:ln>
                  <a:solidFill>
                    <a:prstClr val="black">
                      <a:lumMod val="75000"/>
                      <a:lumOff val="25000"/>
                      <a:alpha val="10000"/>
                    </a:prstClr>
                  </a:solidFill>
                </a:ln>
                <a:solidFill>
                  <a:srgbClr val="92D050"/>
                </a:solidFill>
                <a:effectLst/>
                <a:latin typeface="Arial Rounded MT Bold" panose="020F0704030504030204" pitchFamily="34" charset="0"/>
              </a:rPr>
              <a:t>Object Oriented Programming</a:t>
            </a:r>
          </a:p>
          <a:p>
            <a:pPr lvl="1">
              <a:buClr>
                <a:srgbClr val="DADADA"/>
              </a:buClr>
            </a:pPr>
            <a:endParaRPr lang="lv-LV" sz="2600" dirty="0">
              <a:ln>
                <a:solidFill>
                  <a:prstClr val="black">
                    <a:lumMod val="75000"/>
                    <a:lumOff val="25000"/>
                    <a:alpha val="10000"/>
                  </a:prstClr>
                </a:solidFill>
              </a:ln>
              <a:solidFill>
                <a:schemeClr val="tx1"/>
              </a:solidFill>
              <a:effectLst/>
              <a:latin typeface="Arial Rounded MT Bold" panose="020F0704030504030204" pitchFamily="34" charset="0"/>
            </a:endParaRPr>
          </a:p>
          <a:p>
            <a:pPr lvl="1">
              <a:buClr>
                <a:srgbClr val="DADADA"/>
              </a:buClr>
            </a:pPr>
            <a:r>
              <a:rPr lang="lv-LV" sz="2600" dirty="0">
                <a:ln>
                  <a:solidFill>
                    <a:prstClr val="black">
                      <a:lumMod val="75000"/>
                      <a:lumOff val="25000"/>
                      <a:alpha val="10000"/>
                    </a:prstClr>
                  </a:solidFill>
                </a:ln>
                <a:solidFill>
                  <a:schemeClr val="tx1"/>
                </a:solidFill>
                <a:effectLst/>
                <a:latin typeface="Arial Rounded MT Bold" panose="020F0704030504030204" pitchFamily="34" charset="0"/>
              </a:rPr>
              <a:t>I</a:t>
            </a:r>
            <a:r>
              <a:rPr lang="en-US" sz="2600" dirty="0">
                <a:ln>
                  <a:solidFill>
                    <a:prstClr val="black">
                      <a:lumMod val="75000"/>
                      <a:lumOff val="25000"/>
                      <a:alpha val="10000"/>
                    </a:prstClr>
                  </a:solidFill>
                </a:ln>
                <a:solidFill>
                  <a:schemeClr val="tx1"/>
                </a:solidFill>
                <a:effectLst/>
                <a:latin typeface="Arial Rounded MT Bold" panose="020F0704030504030204" pitchFamily="34" charset="0"/>
              </a:rPr>
              <a:t>s a programming model where programs are organized around objects and data rather than action and logic</a:t>
            </a:r>
            <a:r>
              <a:rPr lang="lv-LV" sz="2600" dirty="0">
                <a:ln>
                  <a:solidFill>
                    <a:prstClr val="black">
                      <a:lumMod val="75000"/>
                      <a:lumOff val="25000"/>
                      <a:alpha val="10000"/>
                    </a:prstClr>
                  </a:solidFill>
                </a:ln>
                <a:solidFill>
                  <a:schemeClr val="tx1"/>
                </a:solidFill>
                <a:effectLst/>
                <a:latin typeface="Arial Rounded MT Bold" panose="020F0704030504030204" pitchFamily="34" charset="0"/>
              </a:rPr>
              <a:t>.</a:t>
            </a:r>
          </a:p>
          <a:p>
            <a:pPr marL="450000" lvl="1" indent="0">
              <a:buClr>
                <a:srgbClr val="DADADA"/>
              </a:buClr>
              <a:buNone/>
            </a:pPr>
            <a:endParaRPr lang="lv-LV" sz="2600" dirty="0">
              <a:ln>
                <a:solidFill>
                  <a:prstClr val="black">
                    <a:lumMod val="75000"/>
                    <a:lumOff val="25000"/>
                    <a:alpha val="10000"/>
                  </a:prstClr>
                </a:solidFill>
              </a:ln>
              <a:solidFill>
                <a:schemeClr val="tx1"/>
              </a:solidFill>
              <a:effectLst/>
              <a:latin typeface="Arial Rounded MT Bold" panose="020F0704030504030204" pitchFamily="34" charset="0"/>
            </a:endParaRPr>
          </a:p>
          <a:p>
            <a:pPr lvl="1">
              <a:buClr>
                <a:srgbClr val="DADADA"/>
              </a:buClr>
            </a:pPr>
            <a:r>
              <a:rPr lang="lv-LV" sz="2600" dirty="0">
                <a:ln>
                  <a:solidFill>
                    <a:prstClr val="black">
                      <a:lumMod val="75000"/>
                      <a:lumOff val="25000"/>
                      <a:alpha val="10000"/>
                    </a:prstClr>
                  </a:solidFill>
                </a:ln>
                <a:solidFill>
                  <a:schemeClr val="tx1"/>
                </a:solidFill>
                <a:effectLst/>
                <a:latin typeface="Arial Rounded MT Bold" panose="020F0704030504030204" pitchFamily="34" charset="0"/>
              </a:rPr>
              <a:t>The goal of OOP is to achieve software system that are </a:t>
            </a:r>
            <a:r>
              <a:rPr lang="lv-LV" sz="2600" u="sng" dirty="0">
                <a:ln>
                  <a:solidFill>
                    <a:prstClr val="black">
                      <a:lumMod val="75000"/>
                      <a:lumOff val="25000"/>
                      <a:alpha val="10000"/>
                    </a:prstClr>
                  </a:solidFill>
                </a:ln>
                <a:solidFill>
                  <a:schemeClr val="tx1"/>
                </a:solidFill>
                <a:effectLst/>
                <a:latin typeface="Arial Rounded MT Bold" panose="020F0704030504030204" pitchFamily="34" charset="0"/>
              </a:rPr>
              <a:t>reusable</a:t>
            </a:r>
            <a:r>
              <a:rPr lang="lv-LV" sz="2600" dirty="0">
                <a:ln>
                  <a:solidFill>
                    <a:prstClr val="black">
                      <a:lumMod val="75000"/>
                      <a:lumOff val="25000"/>
                      <a:alpha val="10000"/>
                    </a:prstClr>
                  </a:solidFill>
                </a:ln>
                <a:solidFill>
                  <a:schemeClr val="tx1"/>
                </a:solidFill>
                <a:effectLst/>
                <a:latin typeface="Arial Rounded MT Bold" panose="020F0704030504030204" pitchFamily="34" charset="0"/>
              </a:rPr>
              <a:t>, </a:t>
            </a:r>
            <a:r>
              <a:rPr lang="lv-LV" sz="2600" u="sng" dirty="0">
                <a:ln>
                  <a:solidFill>
                    <a:prstClr val="black">
                      <a:lumMod val="75000"/>
                      <a:lumOff val="25000"/>
                      <a:alpha val="10000"/>
                    </a:prstClr>
                  </a:solidFill>
                </a:ln>
                <a:solidFill>
                  <a:schemeClr val="tx1"/>
                </a:solidFill>
                <a:effectLst/>
                <a:latin typeface="Arial Rounded MT Bold" panose="020F0704030504030204" pitchFamily="34" charset="0"/>
              </a:rPr>
              <a:t>reliable</a:t>
            </a:r>
            <a:r>
              <a:rPr lang="lv-LV" sz="2600" dirty="0">
                <a:ln>
                  <a:solidFill>
                    <a:prstClr val="black">
                      <a:lumMod val="75000"/>
                      <a:lumOff val="25000"/>
                      <a:alpha val="10000"/>
                    </a:prstClr>
                  </a:solidFill>
                </a:ln>
                <a:solidFill>
                  <a:schemeClr val="tx1"/>
                </a:solidFill>
                <a:effectLst/>
                <a:latin typeface="Arial Rounded MT Bold" panose="020F0704030504030204" pitchFamily="34" charset="0"/>
              </a:rPr>
              <a:t>, </a:t>
            </a:r>
            <a:r>
              <a:rPr lang="lv-LV" sz="2600" u="sng" dirty="0">
                <a:ln>
                  <a:solidFill>
                    <a:prstClr val="black">
                      <a:lumMod val="75000"/>
                      <a:lumOff val="25000"/>
                      <a:alpha val="10000"/>
                    </a:prstClr>
                  </a:solidFill>
                </a:ln>
                <a:solidFill>
                  <a:schemeClr val="tx1"/>
                </a:solidFill>
                <a:effectLst/>
                <a:latin typeface="Arial Rounded MT Bold" panose="020F0704030504030204" pitchFamily="34" charset="0"/>
              </a:rPr>
              <a:t>extensible</a:t>
            </a:r>
            <a:r>
              <a:rPr lang="lv-LV" sz="2600" dirty="0">
                <a:ln>
                  <a:solidFill>
                    <a:prstClr val="black">
                      <a:lumMod val="75000"/>
                      <a:lumOff val="25000"/>
                      <a:alpha val="10000"/>
                    </a:prstClr>
                  </a:solidFill>
                </a:ln>
                <a:solidFill>
                  <a:schemeClr val="tx1"/>
                </a:solidFill>
                <a:effectLst/>
                <a:latin typeface="Arial Rounded MT Bold" panose="020F0704030504030204" pitchFamily="34" charset="0"/>
              </a:rPr>
              <a:t>, more </a:t>
            </a:r>
            <a:r>
              <a:rPr lang="lv-LV" sz="2600" u="sng" dirty="0">
                <a:ln>
                  <a:solidFill>
                    <a:prstClr val="black">
                      <a:lumMod val="75000"/>
                      <a:lumOff val="25000"/>
                      <a:alpha val="10000"/>
                    </a:prstClr>
                  </a:solidFill>
                </a:ln>
                <a:solidFill>
                  <a:schemeClr val="tx1"/>
                </a:solidFill>
                <a:effectLst/>
                <a:latin typeface="Arial Rounded MT Bold" panose="020F0704030504030204" pitchFamily="34" charset="0"/>
              </a:rPr>
              <a:t>useful in the long run</a:t>
            </a:r>
          </a:p>
          <a:p>
            <a:pPr lvl="1">
              <a:buClr>
                <a:srgbClr val="DADADA"/>
              </a:buClr>
            </a:pPr>
            <a:endParaRPr lang="lv-LV" sz="2600" u="sng" dirty="0">
              <a:ln>
                <a:solidFill>
                  <a:prstClr val="black">
                    <a:lumMod val="75000"/>
                    <a:lumOff val="25000"/>
                    <a:alpha val="10000"/>
                  </a:prstClr>
                </a:solidFill>
              </a:ln>
              <a:solidFill>
                <a:schemeClr val="tx1"/>
              </a:solidFill>
              <a:effectLst/>
              <a:latin typeface="Arial Rounded MT Bold" panose="020F0704030504030204" pitchFamily="34" charset="0"/>
            </a:endParaRPr>
          </a:p>
          <a:p>
            <a:pPr lvl="1">
              <a:buClr>
                <a:srgbClr val="DADADA"/>
              </a:buClr>
            </a:pPr>
            <a:endParaRPr lang="en-US" sz="2600" dirty="0">
              <a:ln>
                <a:solidFill>
                  <a:prstClr val="black">
                    <a:lumMod val="75000"/>
                    <a:lumOff val="25000"/>
                    <a:alpha val="10000"/>
                  </a:prstClr>
                </a:solidFill>
              </a:ln>
              <a:solidFill>
                <a:schemeClr val="tx1"/>
              </a:solidFill>
              <a:effectLst/>
              <a:latin typeface="Arial Rounded MT Bold" panose="020F0704030504030204" pitchFamily="34" charset="0"/>
            </a:endParaRPr>
          </a:p>
          <a:p>
            <a:pPr lvl="1">
              <a:buClr>
                <a:srgbClr val="DADADA"/>
              </a:buClr>
            </a:pPr>
            <a:endParaRPr lang="lv-LV" sz="2600" dirty="0">
              <a:ln>
                <a:solidFill>
                  <a:prstClr val="black">
                    <a:lumMod val="75000"/>
                    <a:lumOff val="25000"/>
                    <a:alpha val="10000"/>
                  </a:prstClr>
                </a:solidFill>
              </a:ln>
              <a:solidFill>
                <a:srgbClr val="92D050"/>
              </a:solidFill>
              <a:effectLst/>
              <a:latin typeface="Arial Rounded MT Bold" panose="020F0704030504030204" pitchFamily="34" charset="0"/>
            </a:endParaRPr>
          </a:p>
        </p:txBody>
      </p:sp>
    </p:spTree>
    <p:extLst>
      <p:ext uri="{BB962C8B-B14F-4D97-AF65-F5344CB8AC3E}">
        <p14:creationId xmlns:p14="http://schemas.microsoft.com/office/powerpoint/2010/main" val="1128789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Real Life example</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4" y="1732449"/>
            <a:ext cx="10565191" cy="4782651"/>
          </a:xfrm>
        </p:spPr>
        <p:txBody>
          <a:bodyPr>
            <a:normAutofit/>
          </a:bodyPr>
          <a:lstStyle/>
          <a:p>
            <a:pPr lvl="0">
              <a:buClr>
                <a:srgbClr val="DADADA"/>
              </a:buClr>
            </a:pPr>
            <a:r>
              <a:rPr lang="lv-LV" sz="2800" dirty="0">
                <a:ln>
                  <a:solidFill>
                    <a:prstClr val="black">
                      <a:lumMod val="75000"/>
                      <a:lumOff val="25000"/>
                      <a:alpha val="10000"/>
                    </a:prstClr>
                  </a:solidFill>
                </a:ln>
                <a:solidFill>
                  <a:schemeClr val="tx1"/>
                </a:solidFill>
                <a:effectLst/>
                <a:latin typeface="Arial Rounded MT Bold" panose="020F0704030504030204" pitchFamily="34" charset="0"/>
              </a:rPr>
              <a:t>Imagine you are working for mobile device manufacturer and your task is to mantain online inventory system. Your lead tells you to create two similar but separate web forms to process info about </a:t>
            </a:r>
            <a:r>
              <a:rPr lang="lv-LV" sz="2800" u="sng" dirty="0">
                <a:ln>
                  <a:solidFill>
                    <a:prstClr val="black">
                      <a:lumMod val="75000"/>
                      <a:lumOff val="25000"/>
                      <a:alpha val="10000"/>
                    </a:prstClr>
                  </a:solidFill>
                </a:ln>
                <a:solidFill>
                  <a:schemeClr val="tx1"/>
                </a:solidFill>
                <a:effectLst/>
                <a:latin typeface="Arial Rounded MT Bold" panose="020F0704030504030204" pitchFamily="34" charset="0"/>
              </a:rPr>
              <a:t>mobile phones </a:t>
            </a:r>
            <a:r>
              <a:rPr lang="lv-LV" sz="2800" dirty="0">
                <a:ln>
                  <a:solidFill>
                    <a:prstClr val="black">
                      <a:lumMod val="75000"/>
                      <a:lumOff val="25000"/>
                      <a:alpha val="10000"/>
                    </a:prstClr>
                  </a:solidFill>
                </a:ln>
                <a:solidFill>
                  <a:schemeClr val="tx1"/>
                </a:solidFill>
                <a:effectLst/>
                <a:latin typeface="Arial Rounded MT Bold" panose="020F0704030504030204" pitchFamily="34" charset="0"/>
              </a:rPr>
              <a:t>and </a:t>
            </a:r>
            <a:r>
              <a:rPr lang="lv-LV" sz="2800" u="sng" dirty="0">
                <a:ln>
                  <a:solidFill>
                    <a:prstClr val="black">
                      <a:lumMod val="75000"/>
                      <a:lumOff val="25000"/>
                      <a:alpha val="10000"/>
                    </a:prstClr>
                  </a:solidFill>
                </a:ln>
                <a:solidFill>
                  <a:schemeClr val="tx1"/>
                </a:solidFill>
                <a:effectLst/>
                <a:latin typeface="Arial Rounded MT Bold" panose="020F0704030504030204" pitchFamily="34" charset="0"/>
              </a:rPr>
              <a:t>tablets</a:t>
            </a:r>
            <a:r>
              <a:rPr lang="lv-LV" sz="2800" dirty="0">
                <a:ln>
                  <a:solidFill>
                    <a:prstClr val="black">
                      <a:lumMod val="75000"/>
                      <a:lumOff val="25000"/>
                      <a:alpha val="10000"/>
                    </a:prstClr>
                  </a:solidFill>
                </a:ln>
                <a:solidFill>
                  <a:schemeClr val="tx1"/>
                </a:solidFill>
                <a:effectLst/>
                <a:latin typeface="Arial Rounded MT Bold" panose="020F0704030504030204" pitchFamily="34" charset="0"/>
              </a:rPr>
              <a:t>.</a:t>
            </a:r>
          </a:p>
          <a:p>
            <a:pPr lvl="0">
              <a:buClr>
                <a:srgbClr val="DADADA"/>
              </a:buClr>
            </a:pPr>
            <a:r>
              <a:rPr lang="lv-LV" sz="2800" dirty="0">
                <a:ln>
                  <a:solidFill>
                    <a:prstClr val="black">
                      <a:lumMod val="75000"/>
                      <a:lumOff val="25000"/>
                      <a:alpha val="10000"/>
                    </a:prstClr>
                  </a:solidFill>
                </a:ln>
                <a:solidFill>
                  <a:schemeClr val="tx1"/>
                </a:solidFill>
                <a:effectLst/>
                <a:latin typeface="Arial Rounded MT Bold" panose="020F0704030504030204" pitchFamily="34" charset="0"/>
              </a:rPr>
              <a:t>Followig info should be recorded:</a:t>
            </a:r>
          </a:p>
          <a:p>
            <a:pPr lvl="1">
              <a:buClr>
                <a:srgbClr val="DADADA"/>
              </a:buClr>
            </a:pPr>
            <a:r>
              <a:rPr lang="lv-LV" sz="2600" dirty="0">
                <a:ln>
                  <a:solidFill>
                    <a:prstClr val="black">
                      <a:lumMod val="75000"/>
                      <a:lumOff val="25000"/>
                      <a:alpha val="10000"/>
                    </a:prstClr>
                  </a:solidFill>
                </a:ln>
                <a:solidFill>
                  <a:schemeClr val="tx1"/>
                </a:solidFill>
                <a:effectLst/>
                <a:latin typeface="Arial Rounded MT Bold" panose="020F0704030504030204" pitchFamily="34" charset="0"/>
              </a:rPr>
              <a:t>Mobile phones: Screen size, color, storage, </a:t>
            </a:r>
            <a:r>
              <a:rPr lang="lv-LV" sz="2600" dirty="0">
                <a:ln>
                  <a:solidFill>
                    <a:prstClr val="black">
                      <a:lumMod val="75000"/>
                      <a:lumOff val="25000"/>
                      <a:alpha val="10000"/>
                    </a:prstClr>
                  </a:solidFill>
                </a:ln>
                <a:solidFill>
                  <a:schemeClr val="accent3">
                    <a:lumMod val="75000"/>
                  </a:schemeClr>
                </a:solidFill>
                <a:effectLst/>
                <a:latin typeface="Arial Rounded MT Bold" panose="020F0704030504030204" pitchFamily="34" charset="0"/>
              </a:rPr>
              <a:t>number of sim cards</a:t>
            </a:r>
          </a:p>
          <a:p>
            <a:pPr lvl="1">
              <a:buClr>
                <a:srgbClr val="DADADA"/>
              </a:buClr>
            </a:pPr>
            <a:r>
              <a:rPr lang="lv-LV" sz="2600" dirty="0">
                <a:ln>
                  <a:solidFill>
                    <a:prstClr val="black">
                      <a:lumMod val="75000"/>
                      <a:lumOff val="25000"/>
                      <a:alpha val="10000"/>
                    </a:prstClr>
                  </a:solidFill>
                </a:ln>
                <a:solidFill>
                  <a:schemeClr val="tx1"/>
                </a:solidFill>
                <a:effectLst/>
                <a:latin typeface="Arial Rounded MT Bold" panose="020F0704030504030204" pitchFamily="34" charset="0"/>
              </a:rPr>
              <a:t>Tablets: Screen size, color, storage, </a:t>
            </a:r>
            <a:r>
              <a:rPr lang="lv-LV" sz="2600" dirty="0">
                <a:ln>
                  <a:solidFill>
                    <a:prstClr val="black">
                      <a:lumMod val="75000"/>
                      <a:lumOff val="25000"/>
                      <a:alpha val="10000"/>
                    </a:prstClr>
                  </a:solidFill>
                </a:ln>
                <a:solidFill>
                  <a:schemeClr val="accent3">
                    <a:lumMod val="75000"/>
                  </a:schemeClr>
                </a:solidFill>
                <a:effectLst/>
                <a:latin typeface="Arial Rounded MT Bold" panose="020F0704030504030204" pitchFamily="34" charset="0"/>
              </a:rPr>
              <a:t>keyboard support, Real ink support</a:t>
            </a:r>
          </a:p>
        </p:txBody>
      </p:sp>
    </p:spTree>
    <p:extLst>
      <p:ext uri="{BB962C8B-B14F-4D97-AF65-F5344CB8AC3E}">
        <p14:creationId xmlns:p14="http://schemas.microsoft.com/office/powerpoint/2010/main" val="3641504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14407</TotalTime>
  <Words>937</Words>
  <Application>Microsoft Office PowerPoint</Application>
  <PresentationFormat>Widescreen</PresentationFormat>
  <Paragraphs>239</Paragraphs>
  <Slides>22</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 Rounded MT Bold</vt:lpstr>
      <vt:lpstr>Calibri</vt:lpstr>
      <vt:lpstr>Calisto MT</vt:lpstr>
      <vt:lpstr>Wingdings 2</vt:lpstr>
      <vt:lpstr>Slate</vt:lpstr>
      <vt:lpstr>Software Development  using C#  1 lesson</vt:lpstr>
      <vt:lpstr>Agenda</vt:lpstr>
      <vt:lpstr>Introduction</vt:lpstr>
      <vt:lpstr>About Olga</vt:lpstr>
      <vt:lpstr>Object-oriented programming</vt:lpstr>
      <vt:lpstr>Software development techniques I</vt:lpstr>
      <vt:lpstr>Software development techniques II</vt:lpstr>
      <vt:lpstr>Software development techniques III</vt:lpstr>
      <vt:lpstr>Real Life example</vt:lpstr>
      <vt:lpstr>Real Life example – scenario 1</vt:lpstr>
      <vt:lpstr>Real Life example – scenario 1</vt:lpstr>
      <vt:lpstr>Real Life example – scenario 2</vt:lpstr>
      <vt:lpstr>Real Life example – scenario 2</vt:lpstr>
      <vt:lpstr>Real Life example – scenario 3</vt:lpstr>
      <vt:lpstr>Real Life example – scenario 3</vt:lpstr>
      <vt:lpstr>Real Life example – scenario 3</vt:lpstr>
      <vt:lpstr>Real Life example – scenario 4</vt:lpstr>
      <vt:lpstr>Procedural vs. OOP</vt:lpstr>
      <vt:lpstr>Object-Orientation and Models</vt:lpstr>
      <vt:lpstr>Models examples</vt:lpstr>
      <vt:lpstr>OOP advantages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For Begginers  1 lesson</dc:title>
  <dc:creator>oljka.b@gmail.com</dc:creator>
  <cp:lastModifiedBy>Olga</cp:lastModifiedBy>
  <cp:revision>237</cp:revision>
  <dcterms:created xsi:type="dcterms:W3CDTF">2018-01-08T19:51:36Z</dcterms:created>
  <dcterms:modified xsi:type="dcterms:W3CDTF">2019-09-02T10:47:37Z</dcterms:modified>
</cp:coreProperties>
</file>