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sldIdLst>
    <p:sldId id="283" r:id="rId2"/>
    <p:sldId id="270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8" r:id="rId13"/>
    <p:sldId id="315" r:id="rId14"/>
    <p:sldId id="316" r:id="rId15"/>
    <p:sldId id="317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181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390-60AD-4229-A0CF-1925E046AC4D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187C-F578-4C74-AF80-9F5E11B4ABB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1050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227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01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5575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2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8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236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215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7660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75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31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4239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65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353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66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3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193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8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F5133E-DAF3-4EED-8E43-A2A9BD8E1C5C}" type="datetimeFigureOut">
              <a:rPr lang="lv-LV" smtClean="0"/>
              <a:t>01.10.2019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680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ACB4-FF32-44BD-A078-6462ECEED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2753474"/>
          </a:xfrm>
        </p:spPr>
        <p:txBody>
          <a:bodyPr>
            <a:normAutofit fontScale="9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Software Development </a:t>
            </a: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dirty="0">
                <a:latin typeface="Arial Rounded MT Bold" panose="020F0704030504030204" pitchFamily="34" charset="0"/>
              </a:rPr>
              <a:t>using C#</a:t>
            </a:r>
            <a:br>
              <a:rPr lang="lv-LV" dirty="0">
                <a:latin typeface="Arial Rounded MT Bold" panose="020F0704030504030204" pitchFamily="34" charset="0"/>
              </a:rPr>
            </a:br>
            <a:br>
              <a:rPr lang="lv-LV" dirty="0">
                <a:latin typeface="Arial Rounded MT Bold" panose="020F0704030504030204" pitchFamily="34" charset="0"/>
              </a:rPr>
            </a:br>
            <a:r>
              <a:rPr lang="en-GB" sz="3600" dirty="0">
                <a:latin typeface="Arial Rounded MT Bold" panose="020F0704030504030204" pitchFamily="34" charset="0"/>
              </a:rPr>
              <a:t>8</a:t>
            </a:r>
            <a:r>
              <a:rPr lang="lv-LV" sz="3600" dirty="0">
                <a:latin typeface="Arial Rounded MT Bold" panose="020F0704030504030204" pitchFamily="34" charset="0"/>
              </a:rPr>
              <a:t>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DD38-32C3-49D3-A6C7-9B6825CC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33243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Olga </a:t>
            </a:r>
            <a:r>
              <a:rPr lang="en-GB" dirty="0" err="1">
                <a:latin typeface="Arial Rounded MT Bold" panose="020F0704030504030204" pitchFamily="34" charset="0"/>
              </a:rPr>
              <a:t>Jepifanova</a:t>
            </a: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olga.bikova@inbox.lv</a:t>
            </a:r>
            <a:endParaRPr lang="lv-LV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03</a:t>
            </a:r>
            <a:r>
              <a:rPr lang="lv-LV" dirty="0">
                <a:latin typeface="Arial Rounded MT Bold" panose="020F0704030504030204" pitchFamily="34" charset="0"/>
              </a:rPr>
              <a:t>.</a:t>
            </a:r>
            <a:r>
              <a:rPr lang="en-GB" dirty="0">
                <a:latin typeface="Arial Rounded MT Bold" panose="020F0704030504030204" pitchFamily="34" charset="0"/>
              </a:rPr>
              <a:t>10</a:t>
            </a:r>
            <a:r>
              <a:rPr lang="lv-LV" dirty="0">
                <a:latin typeface="Arial Rounded MT Bold" panose="020F0704030504030204" pitchFamily="34" charset="0"/>
              </a:rPr>
              <a:t>.201</a:t>
            </a:r>
            <a:r>
              <a:rPr lang="en-GB" dirty="0">
                <a:latin typeface="Arial Rounded MT Bold" panose="020F0704030504030204" pitchFamily="34" charset="0"/>
              </a:rPr>
              <a:t>9</a:t>
            </a:r>
            <a:endParaRPr lang="lv-LV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2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Web </a:t>
            </a:r>
            <a:r>
              <a:rPr lang="lv-LV" dirty="0" err="1">
                <a:latin typeface="Arial Rounded MT Bold" panose="020F0704030504030204" pitchFamily="34" charset="0"/>
              </a:rPr>
              <a:t>APIs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732449"/>
            <a:ext cx="10635916" cy="45159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ASP.NET Web API is a framework that makes it easy to build HTTP services that reach a broad range of clients, including browsers and mobile devices. ASP.NET Web API is an ideal platform for building RESTful applications on the .NET Framework.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API 1.0 </a:t>
            </a:r>
            <a:r>
              <a:rPr lang="lv-LV" sz="25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was</a:t>
            </a: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5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introduced</a:t>
            </a: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5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.NET </a:t>
            </a:r>
            <a:r>
              <a:rPr lang="lv-LV" sz="25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Framework</a:t>
            </a: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4.5</a:t>
            </a:r>
          </a:p>
          <a:p>
            <a:pPr marL="36900" indent="0">
              <a:buNone/>
            </a:pP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API 2.0 </a:t>
            </a:r>
            <a:r>
              <a:rPr lang="lv-LV" sz="25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was</a:t>
            </a: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5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introduced</a:t>
            </a: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5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.NET </a:t>
            </a:r>
            <a:r>
              <a:rPr lang="lv-LV" sz="25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Framework</a:t>
            </a: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4.5.1 </a:t>
            </a:r>
            <a:r>
              <a:rPr lang="lv-LV" sz="25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5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MVC 5</a:t>
            </a:r>
          </a:p>
          <a:p>
            <a:pPr marL="36900" indent="0">
              <a:buNone/>
            </a:pP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8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REST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732449"/>
            <a:ext cx="10635916" cy="4515951"/>
          </a:xfrm>
        </p:spPr>
        <p:txBody>
          <a:bodyPr anchor="t">
            <a:normAutofit/>
          </a:bodyPr>
          <a:lstStyle/>
          <a:p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REST (Representation State Transfer) - 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 is an architectural pattern which is based on HTTP and uses HTTP requests, responses, verbs and status codes to communicate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fact that REST services use HTTP means they can be consumed by almost any ‘online’ device or application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API in .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NET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is the way 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to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write REST APIs services in .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NET</a:t>
            </a:r>
          </a:p>
          <a:p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9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REST Concept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732449"/>
            <a:ext cx="10635916" cy="4515951"/>
          </a:xfrm>
        </p:spPr>
        <p:txBody>
          <a:bodyPr anchor="ctr">
            <a:normAutofit/>
          </a:bodyPr>
          <a:lstStyle/>
          <a:p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Client-Server – different responsibilities </a:t>
            </a:r>
          </a:p>
          <a:p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Stateless – no state information is kept </a:t>
            </a:r>
          </a:p>
          <a:p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Cacheable – client can cache response data</a:t>
            </a:r>
          </a:p>
          <a:p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Layered System – client doesnt know is request sent directly to the server or through proxy.</a:t>
            </a:r>
          </a:p>
          <a:p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Uniform Interface – unified interface for client and server communication</a:t>
            </a:r>
          </a:p>
          <a:p>
            <a:pPr marL="36900" indent="0">
              <a:buNone/>
            </a:pP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5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HTTP key implementation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732449"/>
            <a:ext cx="10635916" cy="4515951"/>
          </a:xfrm>
        </p:spPr>
        <p:txBody>
          <a:bodyPr anchor="t">
            <a:normAutofit lnSpcReduction="10000"/>
          </a:bodyPr>
          <a:lstStyle/>
          <a:p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REST uses addressable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resources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define the structure of the API. These are the URLs you use to get to pages on the web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Request verbs 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describe what to do with the resource</a:t>
            </a:r>
          </a:p>
          <a:p>
            <a:r>
              <a:rPr lang="lv-LV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Request Headers 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are 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additional instructions that are sent with the request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Usually data is sent within </a:t>
            </a:r>
            <a:r>
              <a:rPr lang="lv-LV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request body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Response Body 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– This is the main body of the response.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Response Status codes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– These codes are issues with the response and give the client details on the status of the request.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REST verbs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732449"/>
            <a:ext cx="10635916" cy="4515951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GET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requests to retrieve resource representation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/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information only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POST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create new subordinate resources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PUT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primarily to update existing resource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DELETE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delete resources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</a:t>
            </a:r>
            <a:r>
              <a:rPr lang="en-US" sz="2600" dirty="0">
                <a:solidFill>
                  <a:srgbClr val="00B0F0"/>
                </a:solidFill>
                <a:effectLst/>
                <a:latin typeface="Arial Rounded MT Bold" panose="020F0704030504030204" pitchFamily="34" charset="0"/>
              </a:rPr>
              <a:t>PATCH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requests to make partial update on a resource.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1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Summary of HTTP Methods for RESTful APIs</a:t>
            </a:r>
            <a:endParaRPr lang="lv-LV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5EB852-205A-4C44-A479-C9683558B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037285"/>
              </p:ext>
            </p:extLst>
          </p:nvPr>
        </p:nvGraphicFramePr>
        <p:xfrm>
          <a:off x="371060" y="1731963"/>
          <a:ext cx="1152939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3">
                  <a:extLst>
                    <a:ext uri="{9D8B030D-6E8A-4147-A177-3AD203B41FA5}">
                      <a16:colId xmlns:a16="http://schemas.microsoft.com/office/drawing/2014/main" val="21088091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42077389"/>
                    </a:ext>
                  </a:extLst>
                </a:gridCol>
                <a:gridCol w="4108174">
                  <a:extLst>
                    <a:ext uri="{9D8B030D-6E8A-4147-A177-3AD203B41FA5}">
                      <a16:colId xmlns:a16="http://schemas.microsoft.com/office/drawing/2014/main" val="1593098467"/>
                    </a:ext>
                  </a:extLst>
                </a:gridCol>
                <a:gridCol w="4240695">
                  <a:extLst>
                    <a:ext uri="{9D8B030D-6E8A-4147-A177-3AD203B41FA5}">
                      <a16:colId xmlns:a16="http://schemas.microsoft.com/office/drawing/2014/main" val="2248568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cap="all" dirty="0">
                          <a:solidFill>
                            <a:schemeClr val="tx1"/>
                          </a:solidFill>
                          <a:effectLst/>
                        </a:rPr>
                        <a:t>HTTP METHOD</a:t>
                      </a:r>
                      <a:endParaRPr lang="lv-LV" b="0" cap="al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b="1" cap="all">
                          <a:solidFill>
                            <a:schemeClr val="tx1"/>
                          </a:solidFill>
                          <a:effectLst/>
                        </a:rPr>
                        <a:t>CRUD</a:t>
                      </a:r>
                      <a:endParaRPr lang="lv-LV" b="0" cap="al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b="1" cap="all">
                          <a:solidFill>
                            <a:schemeClr val="tx1"/>
                          </a:solidFill>
                          <a:effectLst/>
                        </a:rPr>
                        <a:t>ENTIRE COLLECTION (E.G. /USERS)</a:t>
                      </a:r>
                      <a:endParaRPr lang="lv-LV" b="0" cap="all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all" dirty="0">
                          <a:solidFill>
                            <a:schemeClr val="tx1"/>
                          </a:solidFill>
                          <a:effectLst/>
                        </a:rPr>
                        <a:t>SPECIFIC ITEM (E.G. /USERS/123)</a:t>
                      </a:r>
                      <a:endParaRPr lang="en-US" b="0" cap="all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66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lv-LV" dirty="0">
                          <a:effectLst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v-LV" dirty="0">
                          <a:effectLst/>
                        </a:rPr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201 (Created), ‘Location’ header with link to /users/{id} containing new 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Avoid using POST on single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49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lv-LV">
                          <a:effectLst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v-LV">
                          <a:effectLst/>
                        </a:rPr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200 (OK), list of users. Use pagination, sorting and filtering to navigate big lists.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200 (OK), single user. 404 (Not Found), if ID not found or invalid.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95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lv-LV">
                          <a:effectLst/>
                        </a:rPr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v-LV">
                          <a:effectLst/>
                        </a:rPr>
                        <a:t>Update/Replace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404 (Not Found), unless you want to update every resource in the entire collection of resource.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200 (OK) or 204 (No Content). Use 404 (Not Found), if ID not found or invalid.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7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lv-LV">
                          <a:effectLst/>
                        </a:rPr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v-LV">
                          <a:effectLst/>
                        </a:rPr>
                        <a:t>Partial Update/Modify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404 (Not Found), unless you want to modify the collection itself.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200 (OK) or 204 (No Content). Use 404 (Not Found), if ID not found or invalid.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50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lv-LV">
                          <a:effectLst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v-LV">
                          <a:effectLst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404 (Not Found), unless you want to delete the whole collection — use with caution.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200 (OK). 404 (Not Found), if ID not found or invalid.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21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8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C190-7FAE-4408-AF4A-5A30C8B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>
                <a:latin typeface="Arial Rounded MT Bold" panose="020F0704030504030204" pitchFamily="34" charset="0"/>
              </a:rPr>
              <a:t>Thank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you</a:t>
            </a:r>
            <a:endParaRPr lang="lv-LV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99B09-BA75-4F8D-A642-9EBC4854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099" y="1362074"/>
            <a:ext cx="9324457" cy="5286375"/>
          </a:xfrm>
        </p:spPr>
        <p:txBody>
          <a:bodyPr>
            <a:normAutofit fontScale="6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if</a:t>
            </a:r>
            <a:r>
              <a:rPr lang="lv-LV" sz="3200" b="1" dirty="0">
                <a:latin typeface="Arial Rounded MT Bold" panose="020F0704030504030204" pitchFamily="34" charset="0"/>
              </a:rPr>
              <a:t>(</a:t>
            </a:r>
            <a:r>
              <a:rPr lang="lv-LV" sz="3200" b="1" dirty="0" err="1">
                <a:latin typeface="Arial Rounded MT Bold" panose="020F0704030504030204" pitchFamily="34" charset="0"/>
              </a:rPr>
              <a:t>anyQuestions</a:t>
            </a:r>
            <a:r>
              <a:rPr lang="lv-LV" sz="3200" b="1" dirty="0">
                <a:latin typeface="Arial Rounded MT Bold" panose="020F0704030504030204" pitchFamily="34" charset="0"/>
              </a:rPr>
              <a:t>)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</a:t>
            </a:r>
            <a:r>
              <a:rPr lang="lv-LV" sz="3200" b="1" dirty="0" err="1">
                <a:latin typeface="Arial Rounded MT Bold" panose="020F0704030504030204" pitchFamily="34" charset="0"/>
              </a:rPr>
              <a:t>AskPresenter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else</a:t>
            </a:r>
            <a:r>
              <a:rPr lang="lv-LV" sz="3200" b="1" dirty="0">
                <a:latin typeface="Arial Rounded MT Bold" panose="020F0704030504030204" pitchFamily="34" charset="0"/>
              </a:rPr>
              <a:t>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//</a:t>
            </a:r>
            <a:r>
              <a:rPr lang="lv-LV" sz="3200" b="1" dirty="0" err="1">
                <a:latin typeface="Arial Rounded MT Bold" panose="020F0704030504030204" pitchFamily="34" charset="0"/>
              </a:rPr>
              <a:t>LoveCats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AttendNextLesson();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endParaRPr lang="lv-LV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E754B-6DDD-4365-8993-64FE7882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580050"/>
            <a:ext cx="3961881" cy="39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Agenda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API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7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lv-LV" sz="6000" dirty="0">
                <a:latin typeface="Arial Rounded MT Bold" panose="020F0704030504030204" pitchFamily="34" charset="0"/>
              </a:rPr>
              <a:t>Web </a:t>
            </a:r>
            <a:r>
              <a:rPr lang="lv-LV" sz="6000" dirty="0" err="1">
                <a:latin typeface="Arial Rounded MT Bold" panose="020F0704030504030204" pitchFamily="34" charset="0"/>
              </a:rPr>
              <a:t>Applications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Web </a:t>
            </a:r>
            <a:r>
              <a:rPr lang="lv-LV" dirty="0" err="1">
                <a:latin typeface="Arial Rounded MT Bold" panose="020F0704030504030204" pitchFamily="34" charset="0"/>
              </a:rPr>
              <a:t>Application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 web application is a computer program that utilizes web browsers and web technology to perform tasks over the Internet.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Since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Internet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is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a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cost-effective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communication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channel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millions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of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business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can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it to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exchange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information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with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their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target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market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make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fast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secure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transactions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Such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kind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of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effective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engagement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is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possible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when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business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necessary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data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is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captured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stored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processed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and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presented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proper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way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user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1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Web </a:t>
            </a:r>
            <a:r>
              <a:rPr lang="lv-LV" dirty="0" err="1">
                <a:latin typeface="Arial Rounded MT Bold" panose="020F0704030504030204" pitchFamily="34" charset="0"/>
              </a:rPr>
              <a:t>Application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applications use a combination of</a:t>
            </a:r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server-side scripts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lv-LV" sz="26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code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)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handle the storage and retrieval of the information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client-side scripts (JavaScript and HTML) to present information to users. 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This allows users to interact with the others using online forms, content management systems, shopping carts and more. 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applications allow users to create documents, share information, collaborate on projects, and work on common documents regardless of location or device.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2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Web </a:t>
            </a:r>
            <a:r>
              <a:rPr lang="lv-LV" dirty="0" err="1">
                <a:latin typeface="Arial Rounded MT Bold" panose="020F0704030504030204" pitchFamily="34" charset="0"/>
              </a:rPr>
              <a:t>Application</a:t>
            </a:r>
            <a:endParaRPr lang="lv-LV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692871-9A28-4189-8C30-280A1F23E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17" y="1737068"/>
            <a:ext cx="7316518" cy="4414350"/>
          </a:xfrm>
        </p:spPr>
      </p:pic>
    </p:spTree>
    <p:extLst>
      <p:ext uri="{BB962C8B-B14F-4D97-AF65-F5344CB8AC3E}">
        <p14:creationId xmlns:p14="http://schemas.microsoft.com/office/powerpoint/2010/main" val="234760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ASP.NET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ASP.NET is a .NET Framework technology for creating web apps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ASP.NET offers </a:t>
            </a:r>
            <a:r>
              <a:rPr lang="lv-LV" sz="28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different</a:t>
            </a:r>
            <a:r>
              <a:rPr lang="en-US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frameworks for creating web applications: 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Forms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ASP.NET MVC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ASP.NET Web Pages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9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ASP.NET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lv-LV" sz="2600" u="sng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</a:t>
            </a:r>
            <a:r>
              <a:rPr lang="lv-LV" sz="2600" u="sng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Forms</a:t>
            </a:r>
            <a:r>
              <a:rPr lang="lv-LV" sz="2600" u="sng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- 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you can build dynamic websites using a familiar drag-and-drop, event-driven model.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600" u="sng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MVC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- 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gives you a powerful, patterns-based way to build dynamic websites that enables a clean separation of concerns and that gives you full control over markup for enjoyable, agile development. 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lv-LV" sz="2600" u="sng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Web Pages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a</a:t>
            </a:r>
            <a:r>
              <a:rPr lang="en-US" sz="26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nd</a:t>
            </a:r>
            <a:r>
              <a:rPr lang="en-US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the Razor syntax provide a fast, approachable, and lightweight way to combine server code with HTML to create dynamic web content.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endParaRPr lang="lv-LV" sz="26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4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ASP.NET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lv-LV" sz="26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All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mentioned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frameworks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6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are</a:t>
            </a:r>
            <a:r>
              <a:rPr lang="lv-LV" sz="26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:</a:t>
            </a:r>
          </a:p>
          <a:p>
            <a:pPr lvl="1"/>
            <a:r>
              <a:rPr lang="lv-LV" sz="24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based</a:t>
            </a:r>
            <a:r>
              <a:rPr lang="lv-LV" sz="24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lv-LV" sz="2400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on</a:t>
            </a:r>
            <a:r>
              <a:rPr lang="lv-LV" sz="24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.NET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share core functionality of .NET and of ASP.NET</a:t>
            </a:r>
            <a:endParaRPr lang="lv-LV" sz="24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share the same facilities for managing requests, handling sessions</a:t>
            </a:r>
            <a:endParaRPr lang="lv-LV" sz="24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offer a login security model based around membership</a:t>
            </a:r>
            <a:endParaRPr lang="lv-LV" sz="24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are not entirely independent, and choosing one does not preclude using another.</a:t>
            </a:r>
            <a:endParaRPr lang="lv-LV" sz="24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/>
            <a:endParaRPr lang="lv-LV" sz="24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6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23117</TotalTime>
  <Words>910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Rounded MT Bold</vt:lpstr>
      <vt:lpstr>Calibri</vt:lpstr>
      <vt:lpstr>Calisto MT</vt:lpstr>
      <vt:lpstr>Wingdings 2</vt:lpstr>
      <vt:lpstr>Slate</vt:lpstr>
      <vt:lpstr>Software Development  using C#  8 lesson</vt:lpstr>
      <vt:lpstr>Agenda</vt:lpstr>
      <vt:lpstr>Web Applications</vt:lpstr>
      <vt:lpstr>Web Application</vt:lpstr>
      <vt:lpstr>Web Application</vt:lpstr>
      <vt:lpstr>Web Application</vt:lpstr>
      <vt:lpstr>ASP.NET</vt:lpstr>
      <vt:lpstr>ASP.NET</vt:lpstr>
      <vt:lpstr>ASP.NET</vt:lpstr>
      <vt:lpstr>Web APIs</vt:lpstr>
      <vt:lpstr>REST</vt:lpstr>
      <vt:lpstr>REST Concept</vt:lpstr>
      <vt:lpstr>HTTP key implementation</vt:lpstr>
      <vt:lpstr>REST verbs</vt:lpstr>
      <vt:lpstr>Summary of HTTP Methods for RESTful APIs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For Begginers  1 lesson</dc:title>
  <dc:creator>oljka.b@gmail.com</dc:creator>
  <cp:lastModifiedBy>Olga</cp:lastModifiedBy>
  <cp:revision>407</cp:revision>
  <dcterms:created xsi:type="dcterms:W3CDTF">2018-01-08T19:51:36Z</dcterms:created>
  <dcterms:modified xsi:type="dcterms:W3CDTF">2019-10-01T19:47:24Z</dcterms:modified>
</cp:coreProperties>
</file>