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66"/>
  </p:notesMasterIdLst>
  <p:sldIdLst>
    <p:sldId id="256" r:id="rId2"/>
    <p:sldId id="270" r:id="rId3"/>
    <p:sldId id="436" r:id="rId4"/>
    <p:sldId id="404" r:id="rId5"/>
    <p:sldId id="405" r:id="rId6"/>
    <p:sldId id="406" r:id="rId7"/>
    <p:sldId id="333" r:id="rId8"/>
    <p:sldId id="334" r:id="rId9"/>
    <p:sldId id="335" r:id="rId10"/>
    <p:sldId id="336" r:id="rId11"/>
    <p:sldId id="337" r:id="rId12"/>
    <p:sldId id="338" r:id="rId13"/>
    <p:sldId id="339" r:id="rId14"/>
    <p:sldId id="316" r:id="rId15"/>
    <p:sldId id="415" r:id="rId16"/>
    <p:sldId id="416" r:id="rId17"/>
    <p:sldId id="417" r:id="rId18"/>
    <p:sldId id="419" r:id="rId19"/>
    <p:sldId id="420" r:id="rId20"/>
    <p:sldId id="421" r:id="rId21"/>
    <p:sldId id="422" r:id="rId22"/>
    <p:sldId id="423" r:id="rId23"/>
    <p:sldId id="424" r:id="rId24"/>
    <p:sldId id="425" r:id="rId25"/>
    <p:sldId id="426" r:id="rId26"/>
    <p:sldId id="427" r:id="rId27"/>
    <p:sldId id="428" r:id="rId28"/>
    <p:sldId id="429" r:id="rId29"/>
    <p:sldId id="430" r:id="rId30"/>
    <p:sldId id="431" r:id="rId31"/>
    <p:sldId id="432" r:id="rId32"/>
    <p:sldId id="433" r:id="rId33"/>
    <p:sldId id="434" r:id="rId34"/>
    <p:sldId id="435" r:id="rId35"/>
    <p:sldId id="271" r:id="rId36"/>
    <p:sldId id="323" r:id="rId37"/>
    <p:sldId id="324" r:id="rId38"/>
    <p:sldId id="325" r:id="rId39"/>
    <p:sldId id="327" r:id="rId40"/>
    <p:sldId id="326" r:id="rId41"/>
    <p:sldId id="328" r:id="rId42"/>
    <p:sldId id="330" r:id="rId43"/>
    <p:sldId id="329" r:id="rId44"/>
    <p:sldId id="331" r:id="rId45"/>
    <p:sldId id="332" r:id="rId46"/>
    <p:sldId id="438" r:id="rId47"/>
    <p:sldId id="439" r:id="rId48"/>
    <p:sldId id="440" r:id="rId49"/>
    <p:sldId id="441" r:id="rId50"/>
    <p:sldId id="442" r:id="rId51"/>
    <p:sldId id="342" r:id="rId52"/>
    <p:sldId id="443" r:id="rId53"/>
    <p:sldId id="340" r:id="rId54"/>
    <p:sldId id="341" r:id="rId55"/>
    <p:sldId id="343" r:id="rId56"/>
    <p:sldId id="444" r:id="rId57"/>
    <p:sldId id="345" r:id="rId58"/>
    <p:sldId id="344" r:id="rId59"/>
    <p:sldId id="346" r:id="rId60"/>
    <p:sldId id="347" r:id="rId61"/>
    <p:sldId id="348" r:id="rId62"/>
    <p:sldId id="349" r:id="rId63"/>
    <p:sldId id="350" r:id="rId64"/>
    <p:sldId id="437"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3" autoAdjust="0"/>
    <p:restoredTop sz="81818" autoAdjust="0"/>
  </p:normalViewPr>
  <p:slideViewPr>
    <p:cSldViewPr snapToGrid="0">
      <p:cViewPr varScale="1">
        <p:scale>
          <a:sx n="59" d="100"/>
          <a:sy n="59" d="100"/>
        </p:scale>
        <p:origin x="11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3A1390-60AD-4229-A0CF-1925E046AC4D}" type="datetimeFigureOut">
              <a:rPr lang="lv-LV" smtClean="0"/>
              <a:t>02.09.2019</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187C-F578-4C74-AF80-9F5E11B4ABB4}" type="slidenum">
              <a:rPr lang="lv-LV" smtClean="0"/>
              <a:t>‹#›</a:t>
            </a:fld>
            <a:endParaRPr lang="lv-LV"/>
          </a:p>
        </p:txBody>
      </p:sp>
    </p:spTree>
    <p:extLst>
      <p:ext uri="{BB962C8B-B14F-4D97-AF65-F5344CB8AC3E}">
        <p14:creationId xmlns:p14="http://schemas.microsoft.com/office/powerpoint/2010/main" val="4010505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4</a:t>
            </a:fld>
            <a:endParaRPr lang="lv-LV"/>
          </a:p>
        </p:txBody>
      </p:sp>
    </p:spTree>
    <p:extLst>
      <p:ext uri="{BB962C8B-B14F-4D97-AF65-F5344CB8AC3E}">
        <p14:creationId xmlns:p14="http://schemas.microsoft.com/office/powerpoint/2010/main" val="1678687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15</a:t>
            </a:fld>
            <a:endParaRPr lang="lv-LV"/>
          </a:p>
        </p:txBody>
      </p:sp>
    </p:spTree>
    <p:extLst>
      <p:ext uri="{BB962C8B-B14F-4D97-AF65-F5344CB8AC3E}">
        <p14:creationId xmlns:p14="http://schemas.microsoft.com/office/powerpoint/2010/main" val="3890529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16</a:t>
            </a:fld>
            <a:endParaRPr lang="lv-LV"/>
          </a:p>
        </p:txBody>
      </p:sp>
    </p:spTree>
    <p:extLst>
      <p:ext uri="{BB962C8B-B14F-4D97-AF65-F5344CB8AC3E}">
        <p14:creationId xmlns:p14="http://schemas.microsoft.com/office/powerpoint/2010/main" val="403160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17</a:t>
            </a:fld>
            <a:endParaRPr lang="lv-LV"/>
          </a:p>
        </p:txBody>
      </p:sp>
    </p:spTree>
    <p:extLst>
      <p:ext uri="{BB962C8B-B14F-4D97-AF65-F5344CB8AC3E}">
        <p14:creationId xmlns:p14="http://schemas.microsoft.com/office/powerpoint/2010/main" val="3250682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19</a:t>
            </a:fld>
            <a:endParaRPr lang="lv-LV"/>
          </a:p>
        </p:txBody>
      </p:sp>
    </p:spTree>
    <p:extLst>
      <p:ext uri="{BB962C8B-B14F-4D97-AF65-F5344CB8AC3E}">
        <p14:creationId xmlns:p14="http://schemas.microsoft.com/office/powerpoint/2010/main" val="815927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20</a:t>
            </a:fld>
            <a:endParaRPr lang="lv-LV"/>
          </a:p>
        </p:txBody>
      </p:sp>
    </p:spTree>
    <p:extLst>
      <p:ext uri="{BB962C8B-B14F-4D97-AF65-F5344CB8AC3E}">
        <p14:creationId xmlns:p14="http://schemas.microsoft.com/office/powerpoint/2010/main" val="1878204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21</a:t>
            </a:fld>
            <a:endParaRPr lang="lv-LV"/>
          </a:p>
        </p:txBody>
      </p:sp>
    </p:spTree>
    <p:extLst>
      <p:ext uri="{BB962C8B-B14F-4D97-AF65-F5344CB8AC3E}">
        <p14:creationId xmlns:p14="http://schemas.microsoft.com/office/powerpoint/2010/main" val="3985846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22</a:t>
            </a:fld>
            <a:endParaRPr lang="lv-LV"/>
          </a:p>
        </p:txBody>
      </p:sp>
    </p:spTree>
    <p:extLst>
      <p:ext uri="{BB962C8B-B14F-4D97-AF65-F5344CB8AC3E}">
        <p14:creationId xmlns:p14="http://schemas.microsoft.com/office/powerpoint/2010/main" val="4069955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23</a:t>
            </a:fld>
            <a:endParaRPr lang="lv-LV"/>
          </a:p>
        </p:txBody>
      </p:sp>
    </p:spTree>
    <p:extLst>
      <p:ext uri="{BB962C8B-B14F-4D97-AF65-F5344CB8AC3E}">
        <p14:creationId xmlns:p14="http://schemas.microsoft.com/office/powerpoint/2010/main" val="3105174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24</a:t>
            </a:fld>
            <a:endParaRPr lang="lv-LV"/>
          </a:p>
        </p:txBody>
      </p:sp>
    </p:spTree>
    <p:extLst>
      <p:ext uri="{BB962C8B-B14F-4D97-AF65-F5344CB8AC3E}">
        <p14:creationId xmlns:p14="http://schemas.microsoft.com/office/powerpoint/2010/main" val="3036042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25</a:t>
            </a:fld>
            <a:endParaRPr lang="lv-LV"/>
          </a:p>
        </p:txBody>
      </p:sp>
    </p:spTree>
    <p:extLst>
      <p:ext uri="{BB962C8B-B14F-4D97-AF65-F5344CB8AC3E}">
        <p14:creationId xmlns:p14="http://schemas.microsoft.com/office/powerpoint/2010/main" val="3649615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5</a:t>
            </a:fld>
            <a:endParaRPr lang="lv-LV"/>
          </a:p>
        </p:txBody>
      </p:sp>
    </p:spTree>
    <p:extLst>
      <p:ext uri="{BB962C8B-B14F-4D97-AF65-F5344CB8AC3E}">
        <p14:creationId xmlns:p14="http://schemas.microsoft.com/office/powerpoint/2010/main" val="24118883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26</a:t>
            </a:fld>
            <a:endParaRPr lang="lv-LV"/>
          </a:p>
        </p:txBody>
      </p:sp>
    </p:spTree>
    <p:extLst>
      <p:ext uri="{BB962C8B-B14F-4D97-AF65-F5344CB8AC3E}">
        <p14:creationId xmlns:p14="http://schemas.microsoft.com/office/powerpoint/2010/main" val="3243908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27</a:t>
            </a:fld>
            <a:endParaRPr lang="lv-LV"/>
          </a:p>
        </p:txBody>
      </p:sp>
    </p:spTree>
    <p:extLst>
      <p:ext uri="{BB962C8B-B14F-4D97-AF65-F5344CB8AC3E}">
        <p14:creationId xmlns:p14="http://schemas.microsoft.com/office/powerpoint/2010/main" val="3311389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29</a:t>
            </a:fld>
            <a:endParaRPr lang="lv-LV"/>
          </a:p>
        </p:txBody>
      </p:sp>
    </p:spTree>
    <p:extLst>
      <p:ext uri="{BB962C8B-B14F-4D97-AF65-F5344CB8AC3E}">
        <p14:creationId xmlns:p14="http://schemas.microsoft.com/office/powerpoint/2010/main" val="1671327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30</a:t>
            </a:fld>
            <a:endParaRPr lang="lv-LV"/>
          </a:p>
        </p:txBody>
      </p:sp>
    </p:spTree>
    <p:extLst>
      <p:ext uri="{BB962C8B-B14F-4D97-AF65-F5344CB8AC3E}">
        <p14:creationId xmlns:p14="http://schemas.microsoft.com/office/powerpoint/2010/main" val="3174519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31</a:t>
            </a:fld>
            <a:endParaRPr lang="lv-LV"/>
          </a:p>
        </p:txBody>
      </p:sp>
    </p:spTree>
    <p:extLst>
      <p:ext uri="{BB962C8B-B14F-4D97-AF65-F5344CB8AC3E}">
        <p14:creationId xmlns:p14="http://schemas.microsoft.com/office/powerpoint/2010/main" val="6156405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32</a:t>
            </a:fld>
            <a:endParaRPr lang="lv-LV"/>
          </a:p>
        </p:txBody>
      </p:sp>
    </p:spTree>
    <p:extLst>
      <p:ext uri="{BB962C8B-B14F-4D97-AF65-F5344CB8AC3E}">
        <p14:creationId xmlns:p14="http://schemas.microsoft.com/office/powerpoint/2010/main" val="27137175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33</a:t>
            </a:fld>
            <a:endParaRPr lang="lv-LV"/>
          </a:p>
        </p:txBody>
      </p:sp>
    </p:spTree>
    <p:extLst>
      <p:ext uri="{BB962C8B-B14F-4D97-AF65-F5344CB8AC3E}">
        <p14:creationId xmlns:p14="http://schemas.microsoft.com/office/powerpoint/2010/main" val="30479529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34</a:t>
            </a:fld>
            <a:endParaRPr lang="lv-LV"/>
          </a:p>
        </p:txBody>
      </p:sp>
    </p:spTree>
    <p:extLst>
      <p:ext uri="{BB962C8B-B14F-4D97-AF65-F5344CB8AC3E}">
        <p14:creationId xmlns:p14="http://schemas.microsoft.com/office/powerpoint/2010/main" val="883100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36</a:t>
            </a:fld>
            <a:endParaRPr lang="lv-LV"/>
          </a:p>
        </p:txBody>
      </p:sp>
    </p:spTree>
    <p:extLst>
      <p:ext uri="{BB962C8B-B14F-4D97-AF65-F5344CB8AC3E}">
        <p14:creationId xmlns:p14="http://schemas.microsoft.com/office/powerpoint/2010/main" val="1906638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37</a:t>
            </a:fld>
            <a:endParaRPr lang="lv-LV"/>
          </a:p>
        </p:txBody>
      </p:sp>
    </p:spTree>
    <p:extLst>
      <p:ext uri="{BB962C8B-B14F-4D97-AF65-F5344CB8AC3E}">
        <p14:creationId xmlns:p14="http://schemas.microsoft.com/office/powerpoint/2010/main" val="415556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6</a:t>
            </a:fld>
            <a:endParaRPr lang="lv-LV"/>
          </a:p>
        </p:txBody>
      </p:sp>
    </p:spTree>
    <p:extLst>
      <p:ext uri="{BB962C8B-B14F-4D97-AF65-F5344CB8AC3E}">
        <p14:creationId xmlns:p14="http://schemas.microsoft.com/office/powerpoint/2010/main" val="2756001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38</a:t>
            </a:fld>
            <a:endParaRPr lang="lv-LV"/>
          </a:p>
        </p:txBody>
      </p:sp>
    </p:spTree>
    <p:extLst>
      <p:ext uri="{BB962C8B-B14F-4D97-AF65-F5344CB8AC3E}">
        <p14:creationId xmlns:p14="http://schemas.microsoft.com/office/powerpoint/2010/main" val="2133783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39</a:t>
            </a:fld>
            <a:endParaRPr lang="lv-LV"/>
          </a:p>
        </p:txBody>
      </p:sp>
    </p:spTree>
    <p:extLst>
      <p:ext uri="{BB962C8B-B14F-4D97-AF65-F5344CB8AC3E}">
        <p14:creationId xmlns:p14="http://schemas.microsoft.com/office/powerpoint/2010/main" val="15864075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40</a:t>
            </a:fld>
            <a:endParaRPr lang="lv-LV"/>
          </a:p>
        </p:txBody>
      </p:sp>
    </p:spTree>
    <p:extLst>
      <p:ext uri="{BB962C8B-B14F-4D97-AF65-F5344CB8AC3E}">
        <p14:creationId xmlns:p14="http://schemas.microsoft.com/office/powerpoint/2010/main" val="26130327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41</a:t>
            </a:fld>
            <a:endParaRPr lang="lv-LV"/>
          </a:p>
        </p:txBody>
      </p:sp>
    </p:spTree>
    <p:extLst>
      <p:ext uri="{BB962C8B-B14F-4D97-AF65-F5344CB8AC3E}">
        <p14:creationId xmlns:p14="http://schemas.microsoft.com/office/powerpoint/2010/main" val="7617074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43</a:t>
            </a:fld>
            <a:endParaRPr lang="lv-LV"/>
          </a:p>
        </p:txBody>
      </p:sp>
    </p:spTree>
    <p:extLst>
      <p:ext uri="{BB962C8B-B14F-4D97-AF65-F5344CB8AC3E}">
        <p14:creationId xmlns:p14="http://schemas.microsoft.com/office/powerpoint/2010/main" val="15909980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44</a:t>
            </a:fld>
            <a:endParaRPr lang="lv-LV"/>
          </a:p>
        </p:txBody>
      </p:sp>
    </p:spTree>
    <p:extLst>
      <p:ext uri="{BB962C8B-B14F-4D97-AF65-F5344CB8AC3E}">
        <p14:creationId xmlns:p14="http://schemas.microsoft.com/office/powerpoint/2010/main" val="38229757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45</a:t>
            </a:fld>
            <a:endParaRPr lang="lv-LV"/>
          </a:p>
        </p:txBody>
      </p:sp>
    </p:spTree>
    <p:extLst>
      <p:ext uri="{BB962C8B-B14F-4D97-AF65-F5344CB8AC3E}">
        <p14:creationId xmlns:p14="http://schemas.microsoft.com/office/powerpoint/2010/main" val="11548865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46</a:t>
            </a:fld>
            <a:endParaRPr lang="lv-LV"/>
          </a:p>
        </p:txBody>
      </p:sp>
    </p:spTree>
    <p:extLst>
      <p:ext uri="{BB962C8B-B14F-4D97-AF65-F5344CB8AC3E}">
        <p14:creationId xmlns:p14="http://schemas.microsoft.com/office/powerpoint/2010/main" val="38640080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47</a:t>
            </a:fld>
            <a:endParaRPr lang="lv-LV"/>
          </a:p>
        </p:txBody>
      </p:sp>
    </p:spTree>
    <p:extLst>
      <p:ext uri="{BB962C8B-B14F-4D97-AF65-F5344CB8AC3E}">
        <p14:creationId xmlns:p14="http://schemas.microsoft.com/office/powerpoint/2010/main" val="2590238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48</a:t>
            </a:fld>
            <a:endParaRPr lang="lv-LV"/>
          </a:p>
        </p:txBody>
      </p:sp>
    </p:spTree>
    <p:extLst>
      <p:ext uri="{BB962C8B-B14F-4D97-AF65-F5344CB8AC3E}">
        <p14:creationId xmlns:p14="http://schemas.microsoft.com/office/powerpoint/2010/main" val="1953750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8</a:t>
            </a:fld>
            <a:endParaRPr lang="lv-LV"/>
          </a:p>
        </p:txBody>
      </p:sp>
    </p:spTree>
    <p:extLst>
      <p:ext uri="{BB962C8B-B14F-4D97-AF65-F5344CB8AC3E}">
        <p14:creationId xmlns:p14="http://schemas.microsoft.com/office/powerpoint/2010/main" val="37310415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49</a:t>
            </a:fld>
            <a:endParaRPr lang="lv-LV"/>
          </a:p>
        </p:txBody>
      </p:sp>
    </p:spTree>
    <p:extLst>
      <p:ext uri="{BB962C8B-B14F-4D97-AF65-F5344CB8AC3E}">
        <p14:creationId xmlns:p14="http://schemas.microsoft.com/office/powerpoint/2010/main" val="24109584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50</a:t>
            </a:fld>
            <a:endParaRPr lang="lv-LV"/>
          </a:p>
        </p:txBody>
      </p:sp>
    </p:spTree>
    <p:extLst>
      <p:ext uri="{BB962C8B-B14F-4D97-AF65-F5344CB8AC3E}">
        <p14:creationId xmlns:p14="http://schemas.microsoft.com/office/powerpoint/2010/main" val="4138486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52</a:t>
            </a:fld>
            <a:endParaRPr lang="lv-LV"/>
          </a:p>
        </p:txBody>
      </p:sp>
    </p:spTree>
    <p:extLst>
      <p:ext uri="{BB962C8B-B14F-4D97-AF65-F5344CB8AC3E}">
        <p14:creationId xmlns:p14="http://schemas.microsoft.com/office/powerpoint/2010/main" val="33634227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53</a:t>
            </a:fld>
            <a:endParaRPr lang="lv-LV"/>
          </a:p>
        </p:txBody>
      </p:sp>
    </p:spTree>
    <p:extLst>
      <p:ext uri="{BB962C8B-B14F-4D97-AF65-F5344CB8AC3E}">
        <p14:creationId xmlns:p14="http://schemas.microsoft.com/office/powerpoint/2010/main" val="4159302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54</a:t>
            </a:fld>
            <a:endParaRPr lang="lv-LV"/>
          </a:p>
        </p:txBody>
      </p:sp>
    </p:spTree>
    <p:extLst>
      <p:ext uri="{BB962C8B-B14F-4D97-AF65-F5344CB8AC3E}">
        <p14:creationId xmlns:p14="http://schemas.microsoft.com/office/powerpoint/2010/main" val="3070914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56</a:t>
            </a:fld>
            <a:endParaRPr lang="lv-LV"/>
          </a:p>
        </p:txBody>
      </p:sp>
    </p:spTree>
    <p:extLst>
      <p:ext uri="{BB962C8B-B14F-4D97-AF65-F5344CB8AC3E}">
        <p14:creationId xmlns:p14="http://schemas.microsoft.com/office/powerpoint/2010/main" val="42057600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57</a:t>
            </a:fld>
            <a:endParaRPr lang="lv-LV"/>
          </a:p>
        </p:txBody>
      </p:sp>
    </p:spTree>
    <p:extLst>
      <p:ext uri="{BB962C8B-B14F-4D97-AF65-F5344CB8AC3E}">
        <p14:creationId xmlns:p14="http://schemas.microsoft.com/office/powerpoint/2010/main" val="11197702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58</a:t>
            </a:fld>
            <a:endParaRPr lang="lv-LV"/>
          </a:p>
        </p:txBody>
      </p:sp>
    </p:spTree>
    <p:extLst>
      <p:ext uri="{BB962C8B-B14F-4D97-AF65-F5344CB8AC3E}">
        <p14:creationId xmlns:p14="http://schemas.microsoft.com/office/powerpoint/2010/main" val="31846716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59</a:t>
            </a:fld>
            <a:endParaRPr lang="lv-LV"/>
          </a:p>
        </p:txBody>
      </p:sp>
    </p:spTree>
    <p:extLst>
      <p:ext uri="{BB962C8B-B14F-4D97-AF65-F5344CB8AC3E}">
        <p14:creationId xmlns:p14="http://schemas.microsoft.com/office/powerpoint/2010/main" val="19371829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60</a:t>
            </a:fld>
            <a:endParaRPr lang="lv-LV"/>
          </a:p>
        </p:txBody>
      </p:sp>
    </p:spTree>
    <p:extLst>
      <p:ext uri="{BB962C8B-B14F-4D97-AF65-F5344CB8AC3E}">
        <p14:creationId xmlns:p14="http://schemas.microsoft.com/office/powerpoint/2010/main" val="2064656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9</a:t>
            </a:fld>
            <a:endParaRPr lang="lv-LV"/>
          </a:p>
        </p:txBody>
      </p:sp>
    </p:spTree>
    <p:extLst>
      <p:ext uri="{BB962C8B-B14F-4D97-AF65-F5344CB8AC3E}">
        <p14:creationId xmlns:p14="http://schemas.microsoft.com/office/powerpoint/2010/main" val="12481854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62</a:t>
            </a:fld>
            <a:endParaRPr lang="lv-LV"/>
          </a:p>
        </p:txBody>
      </p:sp>
    </p:spTree>
    <p:extLst>
      <p:ext uri="{BB962C8B-B14F-4D97-AF65-F5344CB8AC3E}">
        <p14:creationId xmlns:p14="http://schemas.microsoft.com/office/powerpoint/2010/main" val="3385270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63</a:t>
            </a:fld>
            <a:endParaRPr lang="lv-LV"/>
          </a:p>
        </p:txBody>
      </p:sp>
    </p:spTree>
    <p:extLst>
      <p:ext uri="{BB962C8B-B14F-4D97-AF65-F5344CB8AC3E}">
        <p14:creationId xmlns:p14="http://schemas.microsoft.com/office/powerpoint/2010/main" val="1197045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10</a:t>
            </a:fld>
            <a:endParaRPr lang="lv-LV"/>
          </a:p>
        </p:txBody>
      </p:sp>
    </p:spTree>
    <p:extLst>
      <p:ext uri="{BB962C8B-B14F-4D97-AF65-F5344CB8AC3E}">
        <p14:creationId xmlns:p14="http://schemas.microsoft.com/office/powerpoint/2010/main" val="4217430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11</a:t>
            </a:fld>
            <a:endParaRPr lang="lv-LV"/>
          </a:p>
        </p:txBody>
      </p:sp>
    </p:spTree>
    <p:extLst>
      <p:ext uri="{BB962C8B-B14F-4D97-AF65-F5344CB8AC3E}">
        <p14:creationId xmlns:p14="http://schemas.microsoft.com/office/powerpoint/2010/main" val="5263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12</a:t>
            </a:fld>
            <a:endParaRPr lang="lv-LV"/>
          </a:p>
        </p:txBody>
      </p:sp>
    </p:spTree>
    <p:extLst>
      <p:ext uri="{BB962C8B-B14F-4D97-AF65-F5344CB8AC3E}">
        <p14:creationId xmlns:p14="http://schemas.microsoft.com/office/powerpoint/2010/main" val="4244010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FC8B187C-F578-4C74-AF80-9F5E11B4ABB4}" type="slidenum">
              <a:rPr lang="lv-LV" smtClean="0"/>
              <a:t>13</a:t>
            </a:fld>
            <a:endParaRPr lang="lv-LV"/>
          </a:p>
        </p:txBody>
      </p:sp>
    </p:spTree>
    <p:extLst>
      <p:ext uri="{BB962C8B-B14F-4D97-AF65-F5344CB8AC3E}">
        <p14:creationId xmlns:p14="http://schemas.microsoft.com/office/powerpoint/2010/main" val="1861727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F5133E-DAF3-4EED-8E43-A2A9BD8E1C5C}" type="datetimeFigureOut">
              <a:rPr lang="lv-LV" smtClean="0"/>
              <a:t>02.09.2019</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422277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F5133E-DAF3-4EED-8E43-A2A9BD8E1C5C}" type="datetimeFigureOut">
              <a:rPr lang="lv-LV" smtClean="0"/>
              <a:t>02.09.2019</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2760183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F5133E-DAF3-4EED-8E43-A2A9BD8E1C5C}" type="datetimeFigureOut">
              <a:rPr lang="lv-LV" smtClean="0"/>
              <a:t>02.09.2019</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2855754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F5133E-DAF3-4EED-8E43-A2A9BD8E1C5C}" type="datetimeFigureOut">
              <a:rPr lang="lv-LV" smtClean="0"/>
              <a:t>02.09.2019</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916E3AE2-BFCD-49A6-8763-1C6704C7D3C8}" type="slidenum">
              <a:rPr lang="lv-LV" smtClean="0"/>
              <a:t>‹#›</a:t>
            </a:fld>
            <a:endParaRPr lang="lv-LV"/>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82025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F5133E-DAF3-4EED-8E43-A2A9BD8E1C5C}" type="datetimeFigureOut">
              <a:rPr lang="lv-LV" smtClean="0"/>
              <a:t>02.09.2019</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106868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BF5133E-DAF3-4EED-8E43-A2A9BD8E1C5C}" type="datetimeFigureOut">
              <a:rPr lang="lv-LV" smtClean="0"/>
              <a:t>02.09.2019</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2442365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BF5133E-DAF3-4EED-8E43-A2A9BD8E1C5C}" type="datetimeFigureOut">
              <a:rPr lang="lv-LV" smtClean="0"/>
              <a:t>02.09.2019</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1022157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F5133E-DAF3-4EED-8E43-A2A9BD8E1C5C}" type="datetimeFigureOut">
              <a:rPr lang="lv-LV" smtClean="0"/>
              <a:t>02.09.2019</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1676603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F5133E-DAF3-4EED-8E43-A2A9BD8E1C5C}" type="datetimeFigureOut">
              <a:rPr lang="lv-LV" smtClean="0"/>
              <a:t>02.09.2019</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229751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F5133E-DAF3-4EED-8E43-A2A9BD8E1C5C}" type="datetimeFigureOut">
              <a:rPr lang="lv-LV" smtClean="0"/>
              <a:t>02.09.2019</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1743179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F5133E-DAF3-4EED-8E43-A2A9BD8E1C5C}" type="datetimeFigureOut">
              <a:rPr lang="lv-LV" smtClean="0"/>
              <a:t>02.09.2019</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74239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F5133E-DAF3-4EED-8E43-A2A9BD8E1C5C}" type="datetimeFigureOut">
              <a:rPr lang="lv-LV" smtClean="0"/>
              <a:t>02.09.2019</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3356553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F5133E-DAF3-4EED-8E43-A2A9BD8E1C5C}" type="datetimeFigureOut">
              <a:rPr lang="lv-LV" smtClean="0"/>
              <a:t>02.09.2019</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2073534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F5133E-DAF3-4EED-8E43-A2A9BD8E1C5C}" type="datetimeFigureOut">
              <a:rPr lang="lv-LV" smtClean="0"/>
              <a:t>02.09.2019</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346675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5133E-DAF3-4EED-8E43-A2A9BD8E1C5C}" type="datetimeFigureOut">
              <a:rPr lang="lv-LV" smtClean="0"/>
              <a:t>02.09.2019</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158306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F5133E-DAF3-4EED-8E43-A2A9BD8E1C5C}" type="datetimeFigureOut">
              <a:rPr lang="lv-LV" smtClean="0"/>
              <a:t>02.09.2019</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3719399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F5133E-DAF3-4EED-8E43-A2A9BD8E1C5C}" type="datetimeFigureOut">
              <a:rPr lang="lv-LV" smtClean="0"/>
              <a:t>02.09.2019</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916E3AE2-BFCD-49A6-8763-1C6704C7D3C8}" type="slidenum">
              <a:rPr lang="lv-LV" smtClean="0"/>
              <a:t>‹#›</a:t>
            </a:fld>
            <a:endParaRPr lang="lv-LV"/>
          </a:p>
        </p:txBody>
      </p:sp>
    </p:spTree>
    <p:extLst>
      <p:ext uri="{BB962C8B-B14F-4D97-AF65-F5344CB8AC3E}">
        <p14:creationId xmlns:p14="http://schemas.microsoft.com/office/powerpoint/2010/main" val="2229899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BF5133E-DAF3-4EED-8E43-A2A9BD8E1C5C}" type="datetimeFigureOut">
              <a:rPr lang="lv-LV" smtClean="0"/>
              <a:t>02.09.2019</a:t>
            </a:fld>
            <a:endParaRPr lang="lv-LV"/>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lv-LV"/>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16E3AE2-BFCD-49A6-8763-1C6704C7D3C8}" type="slidenum">
              <a:rPr lang="lv-LV" smtClean="0"/>
              <a:t>‹#›</a:t>
            </a:fld>
            <a:endParaRPr lang="lv-LV"/>
          </a:p>
        </p:txBody>
      </p:sp>
    </p:spTree>
    <p:extLst>
      <p:ext uri="{BB962C8B-B14F-4D97-AF65-F5344CB8AC3E}">
        <p14:creationId xmlns:p14="http://schemas.microsoft.com/office/powerpoint/2010/main" val="3556802567"/>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regexr.com/"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hyperlink" Target="https://regex101.com/"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ACB4-FF32-44BD-A078-6462ECEEDBE1}"/>
              </a:ext>
            </a:extLst>
          </p:cNvPr>
          <p:cNvSpPr>
            <a:spLocks noGrp="1"/>
          </p:cNvSpPr>
          <p:nvPr>
            <p:ph type="ctrTitle"/>
          </p:nvPr>
        </p:nvSpPr>
        <p:spPr>
          <a:xfrm>
            <a:off x="1370693" y="1769540"/>
            <a:ext cx="9440034" cy="2753474"/>
          </a:xfrm>
        </p:spPr>
        <p:txBody>
          <a:bodyPr>
            <a:normAutofit fontScale="90000"/>
          </a:bodyPr>
          <a:lstStyle/>
          <a:p>
            <a:r>
              <a:rPr lang="lv-LV" dirty="0">
                <a:latin typeface="Arial Rounded MT Bold" panose="020F0704030504030204" pitchFamily="34" charset="0"/>
              </a:rPr>
              <a:t>Software Development </a:t>
            </a:r>
            <a:br>
              <a:rPr lang="lv-LV" dirty="0">
                <a:latin typeface="Arial Rounded MT Bold" panose="020F0704030504030204" pitchFamily="34" charset="0"/>
              </a:rPr>
            </a:br>
            <a:r>
              <a:rPr lang="lv-LV" dirty="0">
                <a:latin typeface="Arial Rounded MT Bold" panose="020F0704030504030204" pitchFamily="34" charset="0"/>
              </a:rPr>
              <a:t>using C#</a:t>
            </a:r>
            <a:br>
              <a:rPr lang="lv-LV" dirty="0">
                <a:latin typeface="Arial Rounded MT Bold" panose="020F0704030504030204" pitchFamily="34" charset="0"/>
              </a:rPr>
            </a:br>
            <a:br>
              <a:rPr lang="lv-LV" dirty="0">
                <a:latin typeface="Arial Rounded MT Bold" panose="020F0704030504030204" pitchFamily="34" charset="0"/>
              </a:rPr>
            </a:br>
            <a:r>
              <a:rPr lang="lv-LV" sz="3600" dirty="0">
                <a:latin typeface="Arial Rounded MT Bold" panose="020F0704030504030204" pitchFamily="34" charset="0"/>
              </a:rPr>
              <a:t>2 lesson</a:t>
            </a:r>
          </a:p>
        </p:txBody>
      </p:sp>
      <p:sp>
        <p:nvSpPr>
          <p:cNvPr id="3" name="Subtitle 2">
            <a:extLst>
              <a:ext uri="{FF2B5EF4-FFF2-40B4-BE49-F238E27FC236}">
                <a16:creationId xmlns:a16="http://schemas.microsoft.com/office/drawing/2014/main" id="{7EF4DD38-32C3-49D3-A6C7-9B6825CCAE8B}"/>
              </a:ext>
            </a:extLst>
          </p:cNvPr>
          <p:cNvSpPr>
            <a:spLocks noGrp="1"/>
          </p:cNvSpPr>
          <p:nvPr>
            <p:ph type="subTitle" idx="1"/>
          </p:nvPr>
        </p:nvSpPr>
        <p:spPr>
          <a:xfrm>
            <a:off x="1370693" y="5033243"/>
            <a:ext cx="9440034" cy="1049867"/>
          </a:xfrm>
        </p:spPr>
        <p:txBody>
          <a:bodyPr>
            <a:normAutofit fontScale="85000" lnSpcReduction="10000"/>
          </a:bodyPr>
          <a:lstStyle/>
          <a:p>
            <a:r>
              <a:rPr lang="lv-LV" dirty="0">
                <a:latin typeface="Arial Rounded MT Bold" panose="020F0704030504030204" pitchFamily="34" charset="0"/>
              </a:rPr>
              <a:t>Olga </a:t>
            </a:r>
            <a:r>
              <a:rPr lang="lv-LV" dirty="0" err="1">
                <a:latin typeface="Arial Rounded MT Bold" panose="020F0704030504030204" pitchFamily="34" charset="0"/>
              </a:rPr>
              <a:t>Jepifanova</a:t>
            </a:r>
            <a:endParaRPr lang="en-GB" dirty="0">
              <a:latin typeface="Arial Rounded MT Bold" panose="020F0704030504030204" pitchFamily="34" charset="0"/>
            </a:endParaRPr>
          </a:p>
          <a:p>
            <a:r>
              <a:rPr lang="en-GB" dirty="0">
                <a:latin typeface="Arial Rounded MT Bold" panose="020F0704030504030204" pitchFamily="34" charset="0"/>
              </a:rPr>
              <a:t>olga.bikova@inbox.lv</a:t>
            </a:r>
            <a:endParaRPr lang="lv-LV" dirty="0">
              <a:latin typeface="Arial Rounded MT Bold" panose="020F0704030504030204" pitchFamily="34" charset="0"/>
            </a:endParaRPr>
          </a:p>
          <a:p>
            <a:r>
              <a:rPr lang="lv-LV">
                <a:latin typeface="Arial Rounded MT Bold" panose="020F0704030504030204" pitchFamily="34" charset="0"/>
              </a:rPr>
              <a:t>12.09.2019</a:t>
            </a:r>
            <a:endParaRPr lang="lv-LV" dirty="0">
              <a:latin typeface="Arial Rounded MT Bold" panose="020F0704030504030204" pitchFamily="34" charset="0"/>
            </a:endParaRPr>
          </a:p>
        </p:txBody>
      </p:sp>
    </p:spTree>
    <p:extLst>
      <p:ext uri="{BB962C8B-B14F-4D97-AF65-F5344CB8AC3E}">
        <p14:creationId xmlns:p14="http://schemas.microsoft.com/office/powerpoint/2010/main" val="911127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en-GB" dirty="0">
                <a:latin typeface="Arial Rounded MT Bold" panose="020F0704030504030204" pitchFamily="34" charset="0"/>
              </a:rPr>
              <a:t>Boolean logic operators - NOT</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rmAutofit/>
          </a:bodyPr>
          <a:lstStyle/>
          <a:p>
            <a:pPr>
              <a:buClr>
                <a:srgbClr val="DADADA"/>
              </a:buClr>
            </a:pPr>
            <a:r>
              <a:rPr lang="en-US" sz="2700" b="1" dirty="0">
                <a:ln>
                  <a:solidFill>
                    <a:prstClr val="black">
                      <a:lumMod val="75000"/>
                      <a:lumOff val="25000"/>
                      <a:alpha val="10000"/>
                    </a:prstClr>
                  </a:solidFill>
                </a:ln>
                <a:solidFill>
                  <a:schemeClr val="tx1"/>
                </a:solidFill>
                <a:effectLst/>
                <a:latin typeface="Arial Rounded MT Bold" panose="020F0704030504030204" pitchFamily="34" charset="0"/>
              </a:rPr>
              <a:t>The operator symbol is an exclamation mark </a:t>
            </a:r>
            <a:r>
              <a:rPr lang="en-US" sz="28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p>
          <a:p>
            <a:pPr marL="36900" indent="0" algn="ctr">
              <a:buClr>
                <a:srgbClr val="DADADA"/>
              </a:buClr>
              <a:buNone/>
            </a:pPr>
            <a:r>
              <a:rPr lang="en-US" sz="2800" b="1" dirty="0">
                <a:ln>
                  <a:solidFill>
                    <a:prstClr val="black">
                      <a:lumMod val="75000"/>
                      <a:lumOff val="25000"/>
                      <a:alpha val="10000"/>
                    </a:prstClr>
                  </a:solidFill>
                </a:ln>
                <a:solidFill>
                  <a:srgbClr val="92D050"/>
                </a:solidFill>
                <a:effectLst/>
                <a:latin typeface="Arial Rounded MT Bold" panose="020F0704030504030204" pitchFamily="34" charset="0"/>
              </a:rPr>
              <a:t>!</a:t>
            </a:r>
          </a:p>
          <a:p>
            <a:pPr>
              <a:buClr>
                <a:srgbClr val="DADADA"/>
              </a:buClr>
            </a:pPr>
            <a:r>
              <a:rPr lang="en-US" sz="2800" b="1" dirty="0">
                <a:ln>
                  <a:solidFill>
                    <a:prstClr val="black">
                      <a:lumMod val="75000"/>
                      <a:lumOff val="25000"/>
                      <a:alpha val="10000"/>
                    </a:prstClr>
                  </a:solidFill>
                </a:ln>
                <a:solidFill>
                  <a:schemeClr val="tx1"/>
                </a:solidFill>
                <a:effectLst/>
                <a:latin typeface="Arial Rounded MT Bold" panose="020F0704030504030204" pitchFamily="34" charset="0"/>
              </a:rPr>
              <a:t>Inverts the value of a Boolean value</a:t>
            </a:r>
          </a:p>
          <a:p>
            <a:pPr>
              <a:buClr>
                <a:srgbClr val="DADADA"/>
              </a:buClr>
            </a:pPr>
            <a:endParaRPr lang="en-US" sz="28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endParaRPr>
          </a:p>
        </p:txBody>
      </p:sp>
      <p:pic>
        <p:nvPicPr>
          <p:cNvPr id="6" name="Picture 5">
            <a:extLst>
              <a:ext uri="{FF2B5EF4-FFF2-40B4-BE49-F238E27FC236}">
                <a16:creationId xmlns:a16="http://schemas.microsoft.com/office/drawing/2014/main" id="{77F9073B-2736-44DF-8895-909269E9570E}"/>
              </a:ext>
            </a:extLst>
          </p:cNvPr>
          <p:cNvPicPr>
            <a:picLocks noChangeAspect="1"/>
          </p:cNvPicPr>
          <p:nvPr/>
        </p:nvPicPr>
        <p:blipFill>
          <a:blip r:embed="rId3"/>
          <a:stretch>
            <a:fillRect/>
          </a:stretch>
        </p:blipFill>
        <p:spPr>
          <a:xfrm>
            <a:off x="3075893" y="3576767"/>
            <a:ext cx="6040214" cy="2671633"/>
          </a:xfrm>
          <a:prstGeom prst="rect">
            <a:avLst/>
          </a:prstGeom>
        </p:spPr>
      </p:pic>
    </p:spTree>
    <p:extLst>
      <p:ext uri="{BB962C8B-B14F-4D97-AF65-F5344CB8AC3E}">
        <p14:creationId xmlns:p14="http://schemas.microsoft.com/office/powerpoint/2010/main" val="1042171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en-GB" dirty="0">
                <a:latin typeface="Arial Rounded MT Bold" panose="020F0704030504030204" pitchFamily="34" charset="0"/>
              </a:rPr>
              <a:t>Boolean logic operators - AND</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rmAutofit/>
          </a:bodyPr>
          <a:lstStyle/>
          <a:p>
            <a:pPr>
              <a:buClr>
                <a:srgbClr val="DADADA"/>
              </a:buClr>
            </a:pPr>
            <a:r>
              <a:rPr lang="en-US" sz="2700" b="1" dirty="0">
                <a:ln>
                  <a:solidFill>
                    <a:prstClr val="black">
                      <a:lumMod val="75000"/>
                      <a:lumOff val="25000"/>
                      <a:alpha val="10000"/>
                    </a:prstClr>
                  </a:solidFill>
                </a:ln>
                <a:solidFill>
                  <a:schemeClr val="tx1"/>
                </a:solidFill>
                <a:effectLst/>
                <a:latin typeface="Arial Rounded MT Bold" panose="020F0704030504030204" pitchFamily="34" charset="0"/>
              </a:rPr>
              <a:t>The operator symbol is ampersand character </a:t>
            </a:r>
            <a:r>
              <a:rPr lang="en-US" sz="28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p>
          <a:p>
            <a:pPr marL="36900" indent="0" algn="ctr">
              <a:buClr>
                <a:srgbClr val="DADADA"/>
              </a:buClr>
              <a:buNone/>
            </a:pPr>
            <a:r>
              <a:rPr lang="en-US" sz="2800" b="1" dirty="0">
                <a:ln>
                  <a:solidFill>
                    <a:prstClr val="black">
                      <a:lumMod val="75000"/>
                      <a:lumOff val="25000"/>
                      <a:alpha val="10000"/>
                    </a:prstClr>
                  </a:solidFill>
                </a:ln>
                <a:solidFill>
                  <a:srgbClr val="92D050"/>
                </a:solidFill>
                <a:effectLst/>
                <a:latin typeface="Arial Rounded MT Bold" panose="020F0704030504030204" pitchFamily="34" charset="0"/>
              </a:rPr>
              <a:t>&amp;</a:t>
            </a:r>
            <a:r>
              <a:rPr lang="lv-LV" sz="2800" b="1" dirty="0">
                <a:ln>
                  <a:solidFill>
                    <a:prstClr val="black">
                      <a:lumMod val="75000"/>
                      <a:lumOff val="25000"/>
                      <a:alpha val="10000"/>
                    </a:prstClr>
                  </a:solidFill>
                </a:ln>
                <a:solidFill>
                  <a:srgbClr val="92D050"/>
                </a:solidFill>
                <a:effectLst/>
                <a:latin typeface="Arial Rounded MT Bold" panose="020F0704030504030204" pitchFamily="34" charset="0"/>
              </a:rPr>
              <a:t> (&amp;&amp;)</a:t>
            </a:r>
            <a:endParaRPr lang="en-US" sz="2800" b="1" dirty="0">
              <a:ln>
                <a:solidFill>
                  <a:prstClr val="black">
                    <a:lumMod val="75000"/>
                    <a:lumOff val="25000"/>
                    <a:alpha val="10000"/>
                  </a:prstClr>
                </a:solidFill>
              </a:ln>
              <a:solidFill>
                <a:srgbClr val="92D050"/>
              </a:solidFill>
              <a:effectLst/>
              <a:latin typeface="Arial Rounded MT Bold" panose="020F0704030504030204" pitchFamily="34" charset="0"/>
            </a:endParaRPr>
          </a:p>
          <a:p>
            <a:pPr>
              <a:buClr>
                <a:srgbClr val="DADADA"/>
              </a:buClr>
            </a:pPr>
            <a:r>
              <a:rPr lang="lv-LV" sz="2800" b="1" dirty="0">
                <a:ln>
                  <a:solidFill>
                    <a:prstClr val="black">
                      <a:lumMod val="75000"/>
                      <a:lumOff val="25000"/>
                      <a:alpha val="10000"/>
                    </a:prstClr>
                  </a:solidFill>
                </a:ln>
                <a:solidFill>
                  <a:schemeClr val="tx1"/>
                </a:solidFill>
                <a:effectLst/>
                <a:latin typeface="Arial Rounded MT Bold" panose="020F0704030504030204" pitchFamily="34" charset="0"/>
              </a:rPr>
              <a:t>R</a:t>
            </a:r>
            <a:r>
              <a:rPr lang="en-US" sz="2800" b="1" dirty="0">
                <a:ln>
                  <a:solidFill>
                    <a:prstClr val="black">
                      <a:lumMod val="75000"/>
                      <a:lumOff val="25000"/>
                      <a:alpha val="10000"/>
                    </a:prstClr>
                  </a:solidFill>
                </a:ln>
                <a:solidFill>
                  <a:schemeClr val="tx1"/>
                </a:solidFill>
                <a:effectLst/>
                <a:latin typeface="Arial Rounded MT Bold" panose="020F0704030504030204" pitchFamily="34" charset="0"/>
              </a:rPr>
              <a:t>eturns true if both of the operands are true</a:t>
            </a:r>
            <a:endParaRPr lang="en-US" sz="28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endParaRPr>
          </a:p>
        </p:txBody>
      </p:sp>
      <p:pic>
        <p:nvPicPr>
          <p:cNvPr id="4" name="Picture 3">
            <a:extLst>
              <a:ext uri="{FF2B5EF4-FFF2-40B4-BE49-F238E27FC236}">
                <a16:creationId xmlns:a16="http://schemas.microsoft.com/office/drawing/2014/main" id="{D0A74F21-CE42-4C4F-938C-48500F625784}"/>
              </a:ext>
            </a:extLst>
          </p:cNvPr>
          <p:cNvPicPr>
            <a:picLocks noChangeAspect="1"/>
          </p:cNvPicPr>
          <p:nvPr/>
        </p:nvPicPr>
        <p:blipFill>
          <a:blip r:embed="rId3"/>
          <a:stretch>
            <a:fillRect/>
          </a:stretch>
        </p:blipFill>
        <p:spPr>
          <a:xfrm>
            <a:off x="728495" y="3526970"/>
            <a:ext cx="5040393" cy="2721429"/>
          </a:xfrm>
          <a:prstGeom prst="rect">
            <a:avLst/>
          </a:prstGeom>
        </p:spPr>
      </p:pic>
      <p:pic>
        <p:nvPicPr>
          <p:cNvPr id="5" name="Picture 4">
            <a:extLst>
              <a:ext uri="{FF2B5EF4-FFF2-40B4-BE49-F238E27FC236}">
                <a16:creationId xmlns:a16="http://schemas.microsoft.com/office/drawing/2014/main" id="{1E2921E7-6470-469E-B418-8C96F9AE5A9E}"/>
              </a:ext>
            </a:extLst>
          </p:cNvPr>
          <p:cNvPicPr>
            <a:picLocks noChangeAspect="1"/>
          </p:cNvPicPr>
          <p:nvPr/>
        </p:nvPicPr>
        <p:blipFill>
          <a:blip r:embed="rId4"/>
          <a:stretch>
            <a:fillRect/>
          </a:stretch>
        </p:blipFill>
        <p:spPr>
          <a:xfrm>
            <a:off x="6031218" y="3526971"/>
            <a:ext cx="5425298" cy="2721428"/>
          </a:xfrm>
          <a:prstGeom prst="rect">
            <a:avLst/>
          </a:prstGeom>
        </p:spPr>
      </p:pic>
    </p:spTree>
    <p:extLst>
      <p:ext uri="{BB962C8B-B14F-4D97-AF65-F5344CB8AC3E}">
        <p14:creationId xmlns:p14="http://schemas.microsoft.com/office/powerpoint/2010/main" val="3986256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en-GB" dirty="0">
                <a:latin typeface="Arial Rounded MT Bold" panose="020F0704030504030204" pitchFamily="34" charset="0"/>
              </a:rPr>
              <a:t>Boolean logic operators - </a:t>
            </a:r>
            <a:r>
              <a:rPr lang="lv-LV" dirty="0">
                <a:latin typeface="Arial Rounded MT Bold" panose="020F0704030504030204" pitchFamily="34" charset="0"/>
              </a:rPr>
              <a:t>OR</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rmAutofit/>
          </a:bodyPr>
          <a:lstStyle/>
          <a:p>
            <a:pPr>
              <a:buClr>
                <a:srgbClr val="DADADA"/>
              </a:buClr>
            </a:pPr>
            <a:r>
              <a:rPr lang="en-US" sz="2700" b="1" dirty="0">
                <a:ln>
                  <a:solidFill>
                    <a:prstClr val="black">
                      <a:lumMod val="75000"/>
                      <a:lumOff val="25000"/>
                      <a:alpha val="10000"/>
                    </a:prstClr>
                  </a:solidFill>
                </a:ln>
                <a:solidFill>
                  <a:schemeClr val="tx1"/>
                </a:solidFill>
                <a:effectLst/>
                <a:latin typeface="Arial Rounded MT Bold" panose="020F0704030504030204" pitchFamily="34" charset="0"/>
              </a:rPr>
              <a:t>The operator symbol is ampersand character </a:t>
            </a:r>
            <a:r>
              <a:rPr lang="en-US" sz="28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p>
          <a:p>
            <a:pPr marL="36900" indent="0" algn="ctr">
              <a:buClr>
                <a:srgbClr val="DADADA"/>
              </a:buClr>
              <a:buNone/>
            </a:pPr>
            <a:r>
              <a:rPr lang="lv-LV" sz="2800" b="1" dirty="0">
                <a:ln>
                  <a:solidFill>
                    <a:prstClr val="black">
                      <a:lumMod val="75000"/>
                      <a:lumOff val="25000"/>
                      <a:alpha val="10000"/>
                    </a:prstClr>
                  </a:solidFill>
                </a:ln>
                <a:solidFill>
                  <a:srgbClr val="92D050"/>
                </a:solidFill>
                <a:effectLst/>
                <a:latin typeface="Arial Rounded MT Bold" panose="020F0704030504030204" pitchFamily="34" charset="0"/>
              </a:rPr>
              <a:t>| (||)</a:t>
            </a:r>
            <a:endParaRPr lang="en-US" sz="2800" b="1" dirty="0">
              <a:ln>
                <a:solidFill>
                  <a:prstClr val="black">
                    <a:lumMod val="75000"/>
                    <a:lumOff val="25000"/>
                    <a:alpha val="10000"/>
                  </a:prstClr>
                </a:solidFill>
              </a:ln>
              <a:solidFill>
                <a:srgbClr val="92D050"/>
              </a:solidFill>
              <a:effectLst/>
              <a:latin typeface="Arial Rounded MT Bold" panose="020F0704030504030204" pitchFamily="34" charset="0"/>
            </a:endParaRPr>
          </a:p>
          <a:p>
            <a:pPr>
              <a:buClr>
                <a:srgbClr val="DADADA"/>
              </a:buClr>
            </a:pPr>
            <a:r>
              <a:rPr lang="lv-LV" sz="2800" b="1" dirty="0">
                <a:ln>
                  <a:solidFill>
                    <a:prstClr val="black">
                      <a:lumMod val="75000"/>
                      <a:lumOff val="25000"/>
                      <a:alpha val="10000"/>
                    </a:prstClr>
                  </a:solidFill>
                </a:ln>
                <a:solidFill>
                  <a:schemeClr val="tx1"/>
                </a:solidFill>
                <a:effectLst/>
                <a:latin typeface="Arial Rounded MT Bold" panose="020F0704030504030204" pitchFamily="34" charset="0"/>
              </a:rPr>
              <a:t>R</a:t>
            </a:r>
            <a:r>
              <a:rPr lang="en-US" sz="2800" b="1" dirty="0">
                <a:ln>
                  <a:solidFill>
                    <a:prstClr val="black">
                      <a:lumMod val="75000"/>
                      <a:lumOff val="25000"/>
                      <a:alpha val="10000"/>
                    </a:prstClr>
                  </a:solidFill>
                </a:ln>
                <a:solidFill>
                  <a:schemeClr val="tx1"/>
                </a:solidFill>
                <a:effectLst/>
                <a:latin typeface="Arial Rounded MT Bold" panose="020F0704030504030204" pitchFamily="34" charset="0"/>
              </a:rPr>
              <a:t>eturns true if either of the operands are true</a:t>
            </a:r>
            <a:endParaRPr lang="en-US" sz="28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endParaRPr>
          </a:p>
        </p:txBody>
      </p:sp>
      <p:pic>
        <p:nvPicPr>
          <p:cNvPr id="6" name="Picture 5">
            <a:extLst>
              <a:ext uri="{FF2B5EF4-FFF2-40B4-BE49-F238E27FC236}">
                <a16:creationId xmlns:a16="http://schemas.microsoft.com/office/drawing/2014/main" id="{671C3D04-E9DA-431E-831D-0E5F2CCD5445}"/>
              </a:ext>
            </a:extLst>
          </p:cNvPr>
          <p:cNvPicPr>
            <a:picLocks noChangeAspect="1"/>
          </p:cNvPicPr>
          <p:nvPr/>
        </p:nvPicPr>
        <p:blipFill>
          <a:blip r:embed="rId3"/>
          <a:stretch>
            <a:fillRect/>
          </a:stretch>
        </p:blipFill>
        <p:spPr>
          <a:xfrm>
            <a:off x="913795" y="3563710"/>
            <a:ext cx="4886520" cy="2684689"/>
          </a:xfrm>
          <a:prstGeom prst="rect">
            <a:avLst/>
          </a:prstGeom>
        </p:spPr>
      </p:pic>
      <p:pic>
        <p:nvPicPr>
          <p:cNvPr id="7" name="Picture 6">
            <a:extLst>
              <a:ext uri="{FF2B5EF4-FFF2-40B4-BE49-F238E27FC236}">
                <a16:creationId xmlns:a16="http://schemas.microsoft.com/office/drawing/2014/main" id="{C86A4CA3-E37E-4FCB-8E56-59677CCF74B4}"/>
              </a:ext>
            </a:extLst>
          </p:cNvPr>
          <p:cNvPicPr>
            <a:picLocks noChangeAspect="1"/>
          </p:cNvPicPr>
          <p:nvPr/>
        </p:nvPicPr>
        <p:blipFill>
          <a:blip r:embed="rId4"/>
          <a:stretch>
            <a:fillRect/>
          </a:stretch>
        </p:blipFill>
        <p:spPr>
          <a:xfrm>
            <a:off x="6090676" y="3563710"/>
            <a:ext cx="5334956" cy="2684688"/>
          </a:xfrm>
          <a:prstGeom prst="rect">
            <a:avLst/>
          </a:prstGeom>
        </p:spPr>
      </p:pic>
    </p:spTree>
    <p:extLst>
      <p:ext uri="{BB962C8B-B14F-4D97-AF65-F5344CB8AC3E}">
        <p14:creationId xmlns:p14="http://schemas.microsoft.com/office/powerpoint/2010/main" val="2241629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normAutofit/>
          </a:bodyPr>
          <a:lstStyle/>
          <a:p>
            <a:pPr algn="l"/>
            <a:r>
              <a:rPr lang="lv-LV" dirty="0">
                <a:latin typeface="Arial Rounded MT Bold" panose="020F0704030504030204" pitchFamily="34" charset="0"/>
              </a:rPr>
              <a:t>Bitwise operators</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rmAutofit/>
          </a:bodyPr>
          <a:lstStyle/>
          <a:p>
            <a:pPr>
              <a:buClr>
                <a:srgbClr val="DADADA"/>
              </a:buClr>
            </a:pPr>
            <a:r>
              <a:rPr lang="lv-LV" sz="2800" b="1" dirty="0">
                <a:ln>
                  <a:solidFill>
                    <a:prstClr val="black">
                      <a:lumMod val="75000"/>
                      <a:lumOff val="25000"/>
                      <a:alpha val="10000"/>
                    </a:prstClr>
                  </a:solidFill>
                </a:ln>
                <a:solidFill>
                  <a:schemeClr val="tx1"/>
                </a:solidFill>
                <a:effectLst/>
                <a:latin typeface="Arial Rounded MT Bold" panose="020F0704030504030204" pitchFamily="34" charset="0"/>
              </a:rPr>
              <a:t>Bit contain either 0(false) or 1(true)</a:t>
            </a:r>
          </a:p>
          <a:p>
            <a:pPr>
              <a:buClr>
                <a:srgbClr val="DADADA"/>
              </a:buClr>
            </a:pPr>
            <a:r>
              <a:rPr lang="lv-LV" sz="2700" b="1" dirty="0">
                <a:ln>
                  <a:solidFill>
                    <a:prstClr val="black">
                      <a:lumMod val="75000"/>
                      <a:lumOff val="25000"/>
                      <a:alpha val="10000"/>
                    </a:prstClr>
                  </a:solidFill>
                </a:ln>
                <a:solidFill>
                  <a:schemeClr val="tx1"/>
                </a:solidFill>
                <a:effectLst/>
                <a:latin typeface="Arial Rounded MT Bold" panose="020F0704030504030204" pitchFamily="34" charset="0"/>
              </a:rPr>
              <a:t>And (&amp;) 							exp &amp; exp</a:t>
            </a:r>
          </a:p>
          <a:p>
            <a:pPr>
              <a:buClr>
                <a:srgbClr val="DADADA"/>
              </a:buClr>
            </a:pPr>
            <a:r>
              <a:rPr lang="lv-LV" sz="2800" b="1" dirty="0">
                <a:ln>
                  <a:solidFill>
                    <a:prstClr val="black">
                      <a:lumMod val="75000"/>
                      <a:lumOff val="25000"/>
                      <a:alpha val="10000"/>
                    </a:prstClr>
                  </a:solidFill>
                </a:ln>
                <a:solidFill>
                  <a:schemeClr val="tx1"/>
                </a:solidFill>
                <a:effectLst/>
                <a:latin typeface="Arial Rounded MT Bold" panose="020F0704030504030204" pitchFamily="34" charset="0"/>
              </a:rPr>
              <a:t>Exclusive OR (^) 			exp ^ exp</a:t>
            </a:r>
          </a:p>
          <a:p>
            <a:pPr>
              <a:buClr>
                <a:srgbClr val="DADADA"/>
              </a:buClr>
            </a:pPr>
            <a:r>
              <a:rPr lang="lv-LV" sz="2800" b="1" dirty="0">
                <a:ln>
                  <a:solidFill>
                    <a:prstClr val="black">
                      <a:lumMod val="75000"/>
                      <a:lumOff val="25000"/>
                      <a:alpha val="10000"/>
                    </a:prstClr>
                  </a:solidFill>
                </a:ln>
                <a:solidFill>
                  <a:schemeClr val="tx1"/>
                </a:solidFill>
                <a:effectLst/>
                <a:latin typeface="Arial Rounded MT Bold" panose="020F0704030504030204" pitchFamily="34" charset="0"/>
              </a:rPr>
              <a:t>Inclusive OR (|)				exp | exp</a:t>
            </a:r>
          </a:p>
          <a:p>
            <a:pPr>
              <a:buClr>
                <a:srgbClr val="DADADA"/>
              </a:buClr>
            </a:pPr>
            <a:r>
              <a:rPr lang="lv-LV" sz="2800" b="1" dirty="0">
                <a:ln>
                  <a:solidFill>
                    <a:prstClr val="black">
                      <a:lumMod val="75000"/>
                      <a:lumOff val="25000"/>
                      <a:alpha val="10000"/>
                    </a:prstClr>
                  </a:solidFill>
                </a:ln>
                <a:solidFill>
                  <a:srgbClr val="92D050"/>
                </a:solidFill>
                <a:effectLst/>
                <a:latin typeface="Arial Rounded MT Bold" panose="020F0704030504030204" pitchFamily="34" charset="0"/>
              </a:rPr>
              <a:t>Bitwise operators </a:t>
            </a:r>
            <a:r>
              <a:rPr lang="en-US" sz="2800" b="1" dirty="0">
                <a:ln>
                  <a:solidFill>
                    <a:prstClr val="black">
                      <a:lumMod val="75000"/>
                      <a:lumOff val="25000"/>
                      <a:alpha val="10000"/>
                    </a:prstClr>
                  </a:solidFill>
                </a:ln>
                <a:solidFill>
                  <a:srgbClr val="92D050"/>
                </a:solidFill>
                <a:effectLst/>
                <a:latin typeface="Arial Rounded MT Bold" panose="020F0704030504030204" pitchFamily="34" charset="0"/>
              </a:rPr>
              <a:t>compares each bit of the first operand to the corresponding bit of the second operand</a:t>
            </a:r>
          </a:p>
          <a:p>
            <a:pPr marL="36900" indent="0" algn="ctr">
              <a:buClr>
                <a:srgbClr val="DADADA"/>
              </a:buClr>
              <a:buNone/>
            </a:pPr>
            <a:r>
              <a:rPr lang="lv-LV" sz="28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5 &amp; 4</a:t>
            </a:r>
          </a:p>
          <a:p>
            <a:pPr marL="36900" indent="0" algn="ctr">
              <a:buClr>
                <a:srgbClr val="DADADA"/>
              </a:buClr>
              <a:buNone/>
            </a:pPr>
            <a:r>
              <a:rPr lang="en-US" sz="2800" b="1" u="sng"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0101</a:t>
            </a:r>
            <a:r>
              <a:rPr lang="lv-LV" sz="2800" b="1" u="sng"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&amp; 0100</a:t>
            </a:r>
            <a:endParaRPr lang="en-US" sz="2800" b="1" u="sng"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endParaRPr>
          </a:p>
        </p:txBody>
      </p:sp>
    </p:spTree>
    <p:extLst>
      <p:ext uri="{BB962C8B-B14F-4D97-AF65-F5344CB8AC3E}">
        <p14:creationId xmlns:p14="http://schemas.microsoft.com/office/powerpoint/2010/main" val="556768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a:xfrm>
            <a:off x="913795" y="2874493"/>
            <a:ext cx="10353762" cy="970450"/>
          </a:xfrm>
        </p:spPr>
        <p:txBody>
          <a:bodyPr>
            <a:noAutofit/>
          </a:bodyPr>
          <a:lstStyle/>
          <a:p>
            <a:r>
              <a:rPr lang="lv-LV" sz="6000" dirty="0">
                <a:latin typeface="Arial Rounded MT Bold" panose="020F0704030504030204" pitchFamily="34" charset="0"/>
              </a:rPr>
              <a:t>Switch</a:t>
            </a:r>
            <a:endParaRPr lang="lv-LV" sz="6000" dirty="0"/>
          </a:p>
        </p:txBody>
      </p:sp>
    </p:spTree>
    <p:extLst>
      <p:ext uri="{BB962C8B-B14F-4D97-AF65-F5344CB8AC3E}">
        <p14:creationId xmlns:p14="http://schemas.microsoft.com/office/powerpoint/2010/main" val="859756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Switch condition</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p:txBody>
          <a:bodyPr>
            <a:normAutofit/>
          </a:bodyPr>
          <a:lstStyle/>
          <a:p>
            <a:pPr lvl="0">
              <a:buClr>
                <a:srgbClr val="DADADA"/>
              </a:buClr>
            </a:pPr>
            <a:endParaRPr lang="lv-LV" sz="28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0">
              <a:buClr>
                <a:srgbClr val="DADADA"/>
              </a:buClr>
            </a:pPr>
            <a:endParaRPr lang="lv-LV" sz="2800" dirty="0">
              <a:ln>
                <a:solidFill>
                  <a:prstClr val="black">
                    <a:lumMod val="75000"/>
                    <a:lumOff val="25000"/>
                    <a:alpha val="10000"/>
                  </a:prstClr>
                </a:solidFill>
              </a:ln>
              <a:solidFill>
                <a:prstClr val="white"/>
              </a:solidFill>
              <a:effectLst/>
              <a:latin typeface="Arial Rounded MT Bold" panose="020F0704030504030204" pitchFamily="34" charset="0"/>
            </a:endParaRPr>
          </a:p>
        </p:txBody>
      </p:sp>
      <p:sp>
        <p:nvSpPr>
          <p:cNvPr id="5" name="Content Placeholder 2">
            <a:extLst>
              <a:ext uri="{FF2B5EF4-FFF2-40B4-BE49-F238E27FC236}">
                <a16:creationId xmlns:a16="http://schemas.microsoft.com/office/drawing/2014/main" id="{D8E1BF27-05B2-42ED-9ABC-A3CDAFCAB987}"/>
              </a:ext>
            </a:extLst>
          </p:cNvPr>
          <p:cNvSpPr txBox="1">
            <a:spLocks/>
          </p:cNvSpPr>
          <p:nvPr/>
        </p:nvSpPr>
        <p:spPr>
          <a:xfrm>
            <a:off x="1066195" y="1884849"/>
            <a:ext cx="5203976" cy="4363551"/>
          </a:xfrm>
          <a:prstGeom prst="rect">
            <a:avLst/>
          </a:prstGeom>
          <a:effectLst>
            <a:outerShdw blurRad="25400" dir="17880000">
              <a:srgbClr val="000000">
                <a:alpha val="46000"/>
              </a:srgbClr>
            </a:outerShdw>
          </a:effectLst>
        </p:spPr>
        <p:txBody>
          <a:bodyPr vert="horz" lIns="91440" tIns="45720" rIns="91440" bIns="45720" rtlCol="0" anchor="t">
            <a:normAutofit fontScale="77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Clr>
                <a:srgbClr val="DADADA"/>
              </a:buClr>
              <a:buNone/>
            </a:pPr>
            <a:r>
              <a:rPr lang="lv-LV" sz="28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switch (expression)</a:t>
            </a:r>
          </a:p>
          <a:p>
            <a:pPr marL="36900" indent="0">
              <a:buClr>
                <a:srgbClr val="DADADA"/>
              </a:buClr>
              <a:buNone/>
            </a:pPr>
            <a:r>
              <a:rPr lang="lv-LV" sz="28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a:t>
            </a:r>
          </a:p>
          <a:p>
            <a:pPr marL="450000" lvl="1" indent="0">
              <a:buClr>
                <a:srgbClr val="DADADA"/>
              </a:buClr>
              <a:buNone/>
            </a:pPr>
            <a:r>
              <a:rPr lang="lv-LV" sz="26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case constant-expression1  :</a:t>
            </a:r>
          </a:p>
          <a:p>
            <a:pPr marL="450000" lvl="1" indent="0">
              <a:buClr>
                <a:srgbClr val="DADADA"/>
              </a:buClr>
              <a:buNone/>
            </a:pPr>
            <a:r>
              <a:rPr lang="lv-LV" sz="26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statement(s);</a:t>
            </a:r>
          </a:p>
          <a:p>
            <a:pPr marL="450000" lvl="1" indent="0">
              <a:buClr>
                <a:srgbClr val="DADADA"/>
              </a:buClr>
              <a:buNone/>
            </a:pPr>
            <a:r>
              <a:rPr lang="lv-LV" sz="26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break;</a:t>
            </a:r>
          </a:p>
          <a:p>
            <a:pPr marL="450000" lvl="1" indent="0">
              <a:buClr>
                <a:srgbClr val="DADADA"/>
              </a:buClr>
              <a:buNone/>
            </a:pPr>
            <a:r>
              <a:rPr lang="lv-LV" sz="26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case constant-expression 2 :</a:t>
            </a:r>
          </a:p>
          <a:p>
            <a:pPr marL="450000" lvl="1" indent="0">
              <a:buClr>
                <a:srgbClr val="DADADA"/>
              </a:buClr>
              <a:buNone/>
            </a:pPr>
            <a:r>
              <a:rPr lang="lv-LV" sz="26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statement(s);</a:t>
            </a:r>
          </a:p>
          <a:p>
            <a:pPr marL="450000" lvl="1" indent="0">
              <a:buClr>
                <a:srgbClr val="DADADA"/>
              </a:buClr>
              <a:buNone/>
            </a:pPr>
            <a:r>
              <a:rPr lang="lv-LV" sz="26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break;</a:t>
            </a:r>
          </a:p>
          <a:p>
            <a:pPr marL="450000" lvl="1" indent="0">
              <a:buClr>
                <a:srgbClr val="DADADA"/>
              </a:buClr>
              <a:buNone/>
            </a:pPr>
            <a:r>
              <a:rPr lang="lv-LV" sz="26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default : </a:t>
            </a:r>
          </a:p>
          <a:p>
            <a:pPr marL="450000" lvl="1" indent="0">
              <a:buClr>
                <a:srgbClr val="DADADA"/>
              </a:buClr>
              <a:buNone/>
            </a:pPr>
            <a:r>
              <a:rPr lang="lv-LV" sz="26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statement(s);</a:t>
            </a:r>
          </a:p>
          <a:p>
            <a:pPr marL="36900" indent="0">
              <a:buClr>
                <a:srgbClr val="DADADA"/>
              </a:buClr>
              <a:buNone/>
            </a:pPr>
            <a:r>
              <a:rPr lang="lv-LV" sz="28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a:t>
            </a:r>
          </a:p>
          <a:p>
            <a:pPr marL="36900" indent="0">
              <a:buClr>
                <a:srgbClr val="DADADA"/>
              </a:buClr>
              <a:buNone/>
            </a:pPr>
            <a:endParaRPr lang="lv-LV" sz="2800" dirty="0">
              <a:ln>
                <a:solidFill>
                  <a:prstClr val="black">
                    <a:lumMod val="75000"/>
                    <a:lumOff val="25000"/>
                    <a:alpha val="10000"/>
                  </a:prstClr>
                </a:solidFill>
              </a:ln>
              <a:solidFill>
                <a:prstClr val="white"/>
              </a:solidFill>
              <a:effectLst/>
              <a:latin typeface="Arial Rounded MT Bold" panose="020F0704030504030204" pitchFamily="34" charset="0"/>
            </a:endParaRPr>
          </a:p>
        </p:txBody>
      </p:sp>
      <p:pic>
        <p:nvPicPr>
          <p:cNvPr id="6" name="Picture 5">
            <a:extLst>
              <a:ext uri="{FF2B5EF4-FFF2-40B4-BE49-F238E27FC236}">
                <a16:creationId xmlns:a16="http://schemas.microsoft.com/office/drawing/2014/main" id="{188128C6-767B-4748-B2C5-609D848A3B8F}"/>
              </a:ext>
            </a:extLst>
          </p:cNvPr>
          <p:cNvPicPr>
            <a:picLocks noChangeAspect="1"/>
          </p:cNvPicPr>
          <p:nvPr/>
        </p:nvPicPr>
        <p:blipFill>
          <a:blip r:embed="rId3"/>
          <a:stretch>
            <a:fillRect/>
          </a:stretch>
        </p:blipFill>
        <p:spPr>
          <a:xfrm>
            <a:off x="6727371" y="1400463"/>
            <a:ext cx="3788229" cy="4850349"/>
          </a:xfrm>
          <a:prstGeom prst="rect">
            <a:avLst/>
          </a:prstGeom>
        </p:spPr>
      </p:pic>
    </p:spTree>
    <p:extLst>
      <p:ext uri="{BB962C8B-B14F-4D97-AF65-F5344CB8AC3E}">
        <p14:creationId xmlns:p14="http://schemas.microsoft.com/office/powerpoint/2010/main" val="4129529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Switch</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580051"/>
            <a:ext cx="10353762" cy="4668350"/>
          </a:xfrm>
        </p:spPr>
        <p:txBody>
          <a:bodyPr>
            <a:noAutofit/>
          </a:bodyPr>
          <a:lstStyle/>
          <a:p>
            <a:pPr lvl="0">
              <a:buClr>
                <a:srgbClr val="DADADA"/>
              </a:buClr>
            </a:pP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The expression used in a switch statement must have an integral or enumerated type</a:t>
            </a: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There can be </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any number of case statements within a switch</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The constant-expression for a case must be the same data type as the variable in the switch, and it must be a constant or a literal</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When the variable being switched on is equal to a case, the statements following that case will execute until a break statement is reached.</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1095168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Switch</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580051"/>
            <a:ext cx="10353762" cy="4668350"/>
          </a:xfrm>
        </p:spPr>
        <p:txBody>
          <a:bodyPr>
            <a:noAutofit/>
          </a:bodyPr>
          <a:lstStyle/>
          <a:p>
            <a:pPr lvl="0">
              <a:buClr>
                <a:srgbClr val="DADADA"/>
              </a:buClr>
            </a:pP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When a break statement is reached, the switch terminates</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36900" lvl="0" indent="0">
              <a:buClr>
                <a:srgbClr val="DADADA"/>
              </a:buClr>
              <a:buNone/>
            </a:pP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Not every case needs to contain a break. If no break appears, the flow of control will fall through to subsequent cases until a break is reached</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A switch statement can have an optional default case, which must appear at the end of the switch. The default case can be used for performing a task when none of the cases is true. No break is needed in the default case.</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1280630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a:xfrm>
            <a:off x="913795" y="2874493"/>
            <a:ext cx="10353762" cy="970450"/>
          </a:xfrm>
        </p:spPr>
        <p:txBody>
          <a:bodyPr>
            <a:noAutofit/>
          </a:bodyPr>
          <a:lstStyle/>
          <a:p>
            <a:r>
              <a:rPr lang="lv-LV" sz="6000" dirty="0">
                <a:latin typeface="Arial Rounded MT Bold" panose="020F0704030504030204" pitchFamily="34" charset="0"/>
              </a:rPr>
              <a:t>Arrays / Lists / Collections</a:t>
            </a:r>
            <a:endParaRPr lang="lv-LV" sz="6000" dirty="0"/>
          </a:p>
        </p:txBody>
      </p:sp>
    </p:spTree>
    <p:extLst>
      <p:ext uri="{BB962C8B-B14F-4D97-AF65-F5344CB8AC3E}">
        <p14:creationId xmlns:p14="http://schemas.microsoft.com/office/powerpoint/2010/main" val="1379036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en-GB" dirty="0">
                <a:latin typeface="Arial Rounded MT Bold" panose="020F0704030504030204" pitchFamily="34" charset="0"/>
              </a:rPr>
              <a:t>Arrays</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580051"/>
            <a:ext cx="10353762" cy="4668350"/>
          </a:xfrm>
        </p:spPr>
        <p:txBody>
          <a:bodyPr>
            <a:noAutofit/>
          </a:bodyPr>
          <a:lstStyle/>
          <a:p>
            <a:pPr lvl="0">
              <a:buClr>
                <a:srgbClr val="DADADA"/>
              </a:buClr>
            </a:pP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Stores a fixed-size sequential collection of elements of the same type</a:t>
            </a:r>
          </a:p>
          <a:p>
            <a:pPr lvl="0">
              <a:buClr>
                <a:srgbClr val="DADADA"/>
              </a:buClr>
            </a:pP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A specific element in an array is accessed by an index</a:t>
            </a:r>
          </a:p>
          <a:p>
            <a:pPr lvl="0">
              <a:buClr>
                <a:srgbClr val="DADADA"/>
              </a:buClr>
            </a:pPr>
            <a:endParaRPr lang="en-US" sz="2600"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pic>
        <p:nvPicPr>
          <p:cNvPr id="4" name="Picture 3">
            <a:extLst>
              <a:ext uri="{FF2B5EF4-FFF2-40B4-BE49-F238E27FC236}">
                <a16:creationId xmlns:a16="http://schemas.microsoft.com/office/drawing/2014/main" id="{FB5A822D-9438-41B1-A3E6-13DBA641F0E9}"/>
              </a:ext>
            </a:extLst>
          </p:cNvPr>
          <p:cNvPicPr>
            <a:picLocks noChangeAspect="1"/>
          </p:cNvPicPr>
          <p:nvPr/>
        </p:nvPicPr>
        <p:blipFill>
          <a:blip r:embed="rId3"/>
          <a:stretch>
            <a:fillRect/>
          </a:stretch>
        </p:blipFill>
        <p:spPr>
          <a:xfrm>
            <a:off x="2593122" y="3394853"/>
            <a:ext cx="7005756" cy="1883096"/>
          </a:xfrm>
          <a:prstGeom prst="rect">
            <a:avLst/>
          </a:prstGeom>
        </p:spPr>
      </p:pic>
    </p:spTree>
    <p:extLst>
      <p:ext uri="{BB962C8B-B14F-4D97-AF65-F5344CB8AC3E}">
        <p14:creationId xmlns:p14="http://schemas.microsoft.com/office/powerpoint/2010/main" val="49368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Agenda</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rmAutofit fontScale="85000" lnSpcReduction="20000"/>
          </a:bodyPr>
          <a:lstStyle/>
          <a:p>
            <a:r>
              <a:rPr lang="lv-LV" sz="2800" dirty="0">
                <a:solidFill>
                  <a:schemeClr val="tx1"/>
                </a:solidFill>
                <a:effectLst/>
                <a:latin typeface="Arial Rounded MT Bold" panose="020F0704030504030204" pitchFamily="34" charset="0"/>
              </a:rPr>
              <a:t>IF Decision statement</a:t>
            </a:r>
            <a:endParaRPr lang="en-GB" sz="2800" dirty="0">
              <a:solidFill>
                <a:schemeClr val="tx1"/>
              </a:solidFill>
              <a:effectLst/>
              <a:latin typeface="Arial Rounded MT Bold" panose="020F0704030504030204" pitchFamily="34" charset="0"/>
            </a:endParaRPr>
          </a:p>
          <a:p>
            <a:r>
              <a:rPr lang="en-GB" sz="2800" dirty="0">
                <a:solidFill>
                  <a:schemeClr val="tx1"/>
                </a:solidFill>
                <a:effectLst/>
                <a:latin typeface="Arial Rounded MT Bold" panose="020F0704030504030204" pitchFamily="34" charset="0"/>
              </a:rPr>
              <a:t>Boolean logic</a:t>
            </a:r>
            <a:endParaRPr lang="lv-LV" sz="2800" dirty="0">
              <a:solidFill>
                <a:schemeClr val="tx1"/>
              </a:solidFill>
              <a:effectLst/>
              <a:latin typeface="Arial Rounded MT Bold" panose="020F0704030504030204" pitchFamily="34" charset="0"/>
            </a:endParaRPr>
          </a:p>
          <a:p>
            <a:r>
              <a:rPr lang="lv-LV" sz="2800" dirty="0">
                <a:solidFill>
                  <a:schemeClr val="tx1"/>
                </a:solidFill>
                <a:effectLst/>
                <a:latin typeface="Arial Rounded MT Bold" panose="020F0704030504030204" pitchFamily="34" charset="0"/>
              </a:rPr>
              <a:t>Switch</a:t>
            </a:r>
          </a:p>
          <a:p>
            <a:r>
              <a:rPr lang="lv-LV" sz="2800" dirty="0" err="1">
                <a:solidFill>
                  <a:schemeClr val="tx1"/>
                </a:solidFill>
                <a:effectLst/>
                <a:latin typeface="Arial Rounded MT Bold" panose="020F0704030504030204" pitchFamily="34" charset="0"/>
              </a:rPr>
              <a:t>Arrays</a:t>
            </a:r>
            <a:r>
              <a:rPr lang="lv-LV" sz="2800" dirty="0">
                <a:solidFill>
                  <a:schemeClr val="tx1"/>
                </a:solidFill>
                <a:effectLst/>
                <a:latin typeface="Arial Rounded MT Bold" panose="020F0704030504030204" pitchFamily="34" charset="0"/>
              </a:rPr>
              <a:t> / Lists / Collections</a:t>
            </a:r>
          </a:p>
          <a:p>
            <a:r>
              <a:rPr lang="lv-LV" sz="2800" dirty="0">
                <a:solidFill>
                  <a:schemeClr val="tx1"/>
                </a:solidFill>
                <a:effectLst/>
                <a:latin typeface="Arial Rounded MT Bold" panose="020F0704030504030204" pitchFamily="34" charset="0"/>
              </a:rPr>
              <a:t>For / For-each iteration statements</a:t>
            </a:r>
          </a:p>
          <a:p>
            <a:r>
              <a:rPr lang="lv-LV" sz="2800" dirty="0">
                <a:solidFill>
                  <a:schemeClr val="tx1"/>
                </a:solidFill>
                <a:effectLst/>
                <a:latin typeface="Arial Rounded MT Bold" panose="020F0704030504030204" pitchFamily="34" charset="0"/>
              </a:rPr>
              <a:t>While </a:t>
            </a:r>
            <a:r>
              <a:rPr lang="lv-LV" sz="2800" dirty="0" err="1">
                <a:solidFill>
                  <a:schemeClr val="tx1"/>
                </a:solidFill>
                <a:effectLst/>
                <a:latin typeface="Arial Rounded MT Bold" panose="020F0704030504030204" pitchFamily="34" charset="0"/>
              </a:rPr>
              <a:t>iteration</a:t>
            </a:r>
            <a:r>
              <a:rPr lang="lv-LV" sz="2800" dirty="0">
                <a:solidFill>
                  <a:schemeClr val="tx1"/>
                </a:solidFill>
                <a:effectLst/>
                <a:latin typeface="Arial Rounded MT Bold" panose="020F0704030504030204" pitchFamily="34" charset="0"/>
              </a:rPr>
              <a:t> </a:t>
            </a:r>
            <a:r>
              <a:rPr lang="lv-LV" sz="2800" dirty="0" err="1">
                <a:solidFill>
                  <a:schemeClr val="tx1"/>
                </a:solidFill>
                <a:effectLst/>
                <a:latin typeface="Arial Rounded MT Bold" panose="020F0704030504030204" pitchFamily="34" charset="0"/>
              </a:rPr>
              <a:t>statements</a:t>
            </a:r>
            <a:endParaRPr lang="lv-LV" sz="2800" dirty="0">
              <a:solidFill>
                <a:schemeClr val="tx1"/>
              </a:solidFill>
              <a:effectLst/>
              <a:latin typeface="Arial Rounded MT Bold" panose="020F0704030504030204" pitchFamily="34" charset="0"/>
            </a:endParaRPr>
          </a:p>
          <a:p>
            <a:r>
              <a:rPr lang="en-GB" sz="2800" dirty="0">
                <a:solidFill>
                  <a:schemeClr val="tx1"/>
                </a:solidFill>
                <a:effectLst/>
                <a:latin typeface="Arial Rounded MT Bold" panose="020F0704030504030204" pitchFamily="34" charset="0"/>
              </a:rPr>
              <a:t>Enumerators</a:t>
            </a:r>
          </a:p>
          <a:p>
            <a:r>
              <a:rPr lang="en-GB" sz="2800" dirty="0">
                <a:solidFill>
                  <a:schemeClr val="tx1"/>
                </a:solidFill>
                <a:effectLst/>
                <a:latin typeface="Arial Rounded MT Bold" panose="020F0704030504030204" pitchFamily="34" charset="0"/>
              </a:rPr>
              <a:t>String Class</a:t>
            </a:r>
            <a:endParaRPr lang="lv-LV" sz="2800" dirty="0">
              <a:solidFill>
                <a:schemeClr val="tx1"/>
              </a:solidFill>
              <a:effectLst/>
              <a:latin typeface="Arial Rounded MT Bold" panose="020F0704030504030204" pitchFamily="34" charset="0"/>
            </a:endParaRPr>
          </a:p>
          <a:p>
            <a:r>
              <a:rPr lang="lv-LV" sz="2800" dirty="0" err="1">
                <a:solidFill>
                  <a:schemeClr val="tx1"/>
                </a:solidFill>
                <a:effectLst/>
                <a:latin typeface="Arial Rounded MT Bold" panose="020F0704030504030204" pitchFamily="34" charset="0"/>
              </a:rPr>
              <a:t>Regex</a:t>
            </a:r>
            <a:endParaRPr lang="en-GB" sz="2800" dirty="0">
              <a:solidFill>
                <a:schemeClr val="tx1"/>
              </a:solidFill>
              <a:effectLst/>
              <a:latin typeface="Arial Rounded MT Bold" panose="020F0704030504030204" pitchFamily="34" charset="0"/>
            </a:endParaRPr>
          </a:p>
          <a:p>
            <a:r>
              <a:rPr lang="lv-LV" sz="2800" dirty="0" err="1">
                <a:solidFill>
                  <a:schemeClr val="tx1"/>
                </a:solidFill>
                <a:effectLst/>
                <a:latin typeface="Arial Rounded MT Bold" panose="020F0704030504030204" pitchFamily="34" charset="0"/>
              </a:rPr>
              <a:t>Working</a:t>
            </a:r>
            <a:r>
              <a:rPr lang="lv-LV" sz="2800" dirty="0">
                <a:solidFill>
                  <a:schemeClr val="tx1"/>
                </a:solidFill>
                <a:effectLst/>
                <a:latin typeface="Arial Rounded MT Bold" panose="020F0704030504030204" pitchFamily="34" charset="0"/>
              </a:rPr>
              <a:t> </a:t>
            </a:r>
            <a:r>
              <a:rPr lang="lv-LV" sz="2800" dirty="0" err="1">
                <a:solidFill>
                  <a:schemeClr val="tx1"/>
                </a:solidFill>
                <a:effectLst/>
                <a:latin typeface="Arial Rounded MT Bold" panose="020F0704030504030204" pitchFamily="34" charset="0"/>
              </a:rPr>
              <a:t>with</a:t>
            </a:r>
            <a:r>
              <a:rPr lang="lv-LV" sz="2800" dirty="0">
                <a:solidFill>
                  <a:schemeClr val="tx1"/>
                </a:solidFill>
                <a:effectLst/>
                <a:latin typeface="Arial Rounded MT Bold" panose="020F0704030504030204" pitchFamily="34" charset="0"/>
              </a:rPr>
              <a:t> </a:t>
            </a:r>
            <a:r>
              <a:rPr lang="en-GB" sz="2800" dirty="0" err="1">
                <a:solidFill>
                  <a:schemeClr val="tx1"/>
                </a:solidFill>
                <a:effectLst/>
                <a:latin typeface="Arial Rounded MT Bold" panose="020F0704030504030204" pitchFamily="34" charset="0"/>
              </a:rPr>
              <a:t>DateTim</a:t>
            </a:r>
            <a:r>
              <a:rPr lang="lv-LV" sz="2800" dirty="0">
                <a:solidFill>
                  <a:schemeClr val="tx1"/>
                </a:solidFill>
                <a:effectLst/>
                <a:latin typeface="Arial Rounded MT Bold" panose="020F0704030504030204" pitchFamily="34" charset="0"/>
              </a:rPr>
              <a:t>e</a:t>
            </a:r>
          </a:p>
          <a:p>
            <a:endParaRPr lang="lv-LV" sz="2800" dirty="0">
              <a:solidFill>
                <a:schemeClr val="tx1"/>
              </a:solidFill>
              <a:effectLst/>
              <a:latin typeface="Arial Rounded MT Bold" panose="020F0704030504030204" pitchFamily="34" charset="0"/>
            </a:endParaRPr>
          </a:p>
          <a:p>
            <a:endParaRPr lang="lv-LV" sz="2800" dirty="0"/>
          </a:p>
        </p:txBody>
      </p:sp>
    </p:spTree>
    <p:extLst>
      <p:ext uri="{BB962C8B-B14F-4D97-AF65-F5344CB8AC3E}">
        <p14:creationId xmlns:p14="http://schemas.microsoft.com/office/powerpoint/2010/main" val="3156872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en-GB" dirty="0">
                <a:latin typeface="Arial Rounded MT Bold" panose="020F0704030504030204" pitchFamily="34" charset="0"/>
              </a:rPr>
              <a:t>Arrays</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580051"/>
            <a:ext cx="10353762" cy="4668350"/>
          </a:xfrm>
        </p:spPr>
        <p:txBody>
          <a:bodyPr>
            <a:noAutofit/>
          </a:bodyPr>
          <a:lstStyle/>
          <a:p>
            <a:pPr lvl="0">
              <a:buClr>
                <a:srgbClr val="DADADA"/>
              </a:buClr>
            </a:pP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Declaration syntax:</a:t>
            </a:r>
          </a:p>
          <a:p>
            <a:pPr marL="450000" lvl="1" indent="0" algn="ctr">
              <a:buClr>
                <a:srgbClr val="DADADA"/>
              </a:buClr>
              <a:buNone/>
            </a:pPr>
            <a:r>
              <a:rPr lang="en-GB" sz="2400" dirty="0">
                <a:ln>
                  <a:solidFill>
                    <a:prstClr val="black">
                      <a:lumMod val="75000"/>
                      <a:lumOff val="25000"/>
                      <a:alpha val="10000"/>
                    </a:prstClr>
                  </a:solidFill>
                </a:ln>
                <a:solidFill>
                  <a:schemeClr val="accent3">
                    <a:lumMod val="40000"/>
                    <a:lumOff val="60000"/>
                  </a:schemeClr>
                </a:solidFill>
                <a:effectLst/>
                <a:latin typeface="Arial Rounded MT Bold" panose="020F0704030504030204" pitchFamily="34" charset="0"/>
              </a:rPr>
              <a:t>d</a:t>
            </a:r>
            <a:r>
              <a:rPr lang="lv-LV" sz="2400" dirty="0">
                <a:ln>
                  <a:solidFill>
                    <a:prstClr val="black">
                      <a:lumMod val="75000"/>
                      <a:lumOff val="25000"/>
                      <a:alpha val="10000"/>
                    </a:prstClr>
                  </a:solidFill>
                </a:ln>
                <a:solidFill>
                  <a:schemeClr val="accent3">
                    <a:lumMod val="40000"/>
                    <a:lumOff val="60000"/>
                  </a:schemeClr>
                </a:solidFill>
                <a:effectLst/>
                <a:latin typeface="Arial Rounded MT Bold" panose="020F0704030504030204" pitchFamily="34" charset="0"/>
              </a:rPr>
              <a:t>atatype</a:t>
            </a:r>
            <a:r>
              <a:rPr lang="en-GB" sz="2400" dirty="0">
                <a:ln>
                  <a:solidFill>
                    <a:prstClr val="black">
                      <a:lumMod val="75000"/>
                      <a:lumOff val="25000"/>
                      <a:alpha val="10000"/>
                    </a:prstClr>
                  </a:solidFill>
                </a:ln>
                <a:solidFill>
                  <a:schemeClr val="accent3">
                    <a:lumMod val="40000"/>
                    <a:lumOff val="60000"/>
                  </a:schemeClr>
                </a:solidFill>
                <a:effectLst/>
                <a:latin typeface="Arial Rounded MT Bold" panose="020F0704030504030204" pitchFamily="34" charset="0"/>
              </a:rPr>
              <a:t> </a:t>
            </a:r>
            <a:r>
              <a:rPr lang="lv-LV" sz="2400" dirty="0">
                <a:ln>
                  <a:solidFill>
                    <a:prstClr val="black">
                      <a:lumMod val="75000"/>
                      <a:lumOff val="25000"/>
                      <a:alpha val="10000"/>
                    </a:prstClr>
                  </a:solidFill>
                </a:ln>
                <a:solidFill>
                  <a:schemeClr val="accent3">
                    <a:lumMod val="40000"/>
                    <a:lumOff val="60000"/>
                  </a:schemeClr>
                </a:solidFill>
                <a:effectLst/>
                <a:latin typeface="Arial Rounded MT Bold" panose="020F0704030504030204" pitchFamily="34" charset="0"/>
              </a:rPr>
              <a:t>[] </a:t>
            </a:r>
            <a:r>
              <a:rPr lang="en-GB" sz="2400" dirty="0">
                <a:ln>
                  <a:solidFill>
                    <a:prstClr val="black">
                      <a:lumMod val="75000"/>
                      <a:lumOff val="25000"/>
                      <a:alpha val="10000"/>
                    </a:prstClr>
                  </a:solidFill>
                </a:ln>
                <a:solidFill>
                  <a:schemeClr val="accent3">
                    <a:lumMod val="40000"/>
                    <a:lumOff val="60000"/>
                  </a:schemeClr>
                </a:solidFill>
                <a:effectLst/>
                <a:latin typeface="Arial Rounded MT Bold" panose="020F0704030504030204" pitchFamily="34" charset="0"/>
              </a:rPr>
              <a:t> </a:t>
            </a:r>
            <a:r>
              <a:rPr lang="lv-LV" sz="2400" dirty="0">
                <a:ln>
                  <a:solidFill>
                    <a:prstClr val="black">
                      <a:lumMod val="75000"/>
                      <a:lumOff val="25000"/>
                      <a:alpha val="10000"/>
                    </a:prstClr>
                  </a:solidFill>
                </a:ln>
                <a:solidFill>
                  <a:schemeClr val="accent3">
                    <a:lumMod val="40000"/>
                    <a:lumOff val="60000"/>
                  </a:schemeClr>
                </a:solidFill>
                <a:effectLst/>
                <a:latin typeface="Arial Rounded MT Bold" panose="020F0704030504030204" pitchFamily="34" charset="0"/>
              </a:rPr>
              <a:t>arrayName;</a:t>
            </a:r>
            <a:endParaRPr lang="en-GB" sz="2400" dirty="0">
              <a:ln>
                <a:solidFill>
                  <a:prstClr val="black">
                    <a:lumMod val="75000"/>
                    <a:lumOff val="25000"/>
                    <a:alpha val="10000"/>
                  </a:prstClr>
                </a:solidFill>
              </a:ln>
              <a:solidFill>
                <a:schemeClr val="accent3">
                  <a:lumMod val="40000"/>
                  <a:lumOff val="60000"/>
                </a:schemeClr>
              </a:solidFill>
              <a:effectLst/>
              <a:latin typeface="Arial Rounded MT Bold" panose="020F0704030504030204" pitchFamily="34" charset="0"/>
            </a:endParaRPr>
          </a:p>
          <a:p>
            <a:pPr marL="450000" lvl="1" indent="0" algn="ctr">
              <a:buClr>
                <a:srgbClr val="DADADA"/>
              </a:buClr>
              <a:buNone/>
            </a:pPr>
            <a:endParaRPr lang="en-US"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450000" lvl="1" indent="0" algn="ctr">
              <a:buClr>
                <a:srgbClr val="DADADA"/>
              </a:buClr>
              <a:buNone/>
            </a:pPr>
            <a:endParaRPr lang="en-US"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450000" lvl="1" indent="0" algn="ctr">
              <a:buClr>
                <a:srgbClr val="DADADA"/>
              </a:buClr>
              <a:buNone/>
            </a:pPr>
            <a:endParaRPr lang="en-US"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450000" lvl="1" indent="0" algn="ctr">
              <a:buClr>
                <a:srgbClr val="DADADA"/>
              </a:buClr>
              <a:buNone/>
            </a:pPr>
            <a:endParaRPr lang="en-US"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1">
              <a:buClr>
                <a:srgbClr val="DADADA"/>
              </a:buClr>
            </a:pP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Initialization syntax:</a:t>
            </a:r>
          </a:p>
          <a:p>
            <a:pPr marL="450000" lvl="1" indent="0" algn="ctr">
              <a:buClr>
                <a:srgbClr val="DADADA"/>
              </a:buClr>
              <a:buNone/>
            </a:pPr>
            <a:r>
              <a:rPr lang="en-GB" sz="2400" dirty="0">
                <a:ln>
                  <a:solidFill>
                    <a:prstClr val="black">
                      <a:lumMod val="75000"/>
                      <a:lumOff val="25000"/>
                      <a:alpha val="10000"/>
                    </a:prstClr>
                  </a:solidFill>
                </a:ln>
                <a:solidFill>
                  <a:schemeClr val="accent3">
                    <a:lumMod val="40000"/>
                    <a:lumOff val="60000"/>
                  </a:schemeClr>
                </a:solidFill>
                <a:effectLst/>
                <a:latin typeface="Arial Rounded MT Bold" panose="020F0704030504030204" pitchFamily="34" charset="0"/>
              </a:rPr>
              <a:t>double[] </a:t>
            </a:r>
            <a:r>
              <a:rPr lang="en-GB" sz="2400" dirty="0" err="1">
                <a:ln>
                  <a:solidFill>
                    <a:prstClr val="black">
                      <a:lumMod val="75000"/>
                      <a:lumOff val="25000"/>
                      <a:alpha val="10000"/>
                    </a:prstClr>
                  </a:solidFill>
                </a:ln>
                <a:solidFill>
                  <a:schemeClr val="accent3">
                    <a:lumMod val="40000"/>
                    <a:lumOff val="60000"/>
                  </a:schemeClr>
                </a:solidFill>
                <a:effectLst/>
                <a:latin typeface="Arial Rounded MT Bold" panose="020F0704030504030204" pitchFamily="34" charset="0"/>
              </a:rPr>
              <a:t>variableName</a:t>
            </a:r>
            <a:r>
              <a:rPr lang="en-GB" sz="2400" dirty="0">
                <a:ln>
                  <a:solidFill>
                    <a:prstClr val="black">
                      <a:lumMod val="75000"/>
                      <a:lumOff val="25000"/>
                      <a:alpha val="10000"/>
                    </a:prstClr>
                  </a:solidFill>
                </a:ln>
                <a:solidFill>
                  <a:schemeClr val="accent3">
                    <a:lumMod val="40000"/>
                    <a:lumOff val="60000"/>
                  </a:schemeClr>
                </a:solidFill>
                <a:effectLst/>
                <a:latin typeface="Arial Rounded MT Bold" panose="020F0704030504030204" pitchFamily="34" charset="0"/>
              </a:rPr>
              <a:t> = new double[10];</a:t>
            </a:r>
          </a:p>
          <a:p>
            <a:pPr marL="450000" lvl="1" indent="0" algn="ctr">
              <a:buClr>
                <a:srgbClr val="DADADA"/>
              </a:buClr>
              <a:buNone/>
            </a:pPr>
            <a:endParaRPr lang="en-US" sz="2600"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
        <p:nvSpPr>
          <p:cNvPr id="5" name="Rectangle 4">
            <a:extLst>
              <a:ext uri="{FF2B5EF4-FFF2-40B4-BE49-F238E27FC236}">
                <a16:creationId xmlns:a16="http://schemas.microsoft.com/office/drawing/2014/main" id="{2FA53D7D-1DC8-4BD0-B5EA-8EFB6CDC75D8}"/>
              </a:ext>
            </a:extLst>
          </p:cNvPr>
          <p:cNvSpPr/>
          <p:nvPr/>
        </p:nvSpPr>
        <p:spPr>
          <a:xfrm>
            <a:off x="1926768" y="2971800"/>
            <a:ext cx="3216729" cy="75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Rounded MT Bold" panose="020F0704030504030204" pitchFamily="34" charset="0"/>
              </a:rPr>
              <a:t>specify the type of elements in the array</a:t>
            </a:r>
            <a:endParaRPr lang="lv-LV" dirty="0">
              <a:latin typeface="Arial Rounded MT Bold" panose="020F0704030504030204" pitchFamily="34" charset="0"/>
            </a:endParaRPr>
          </a:p>
        </p:txBody>
      </p:sp>
      <p:sp>
        <p:nvSpPr>
          <p:cNvPr id="6" name="Rectangle 5">
            <a:extLst>
              <a:ext uri="{FF2B5EF4-FFF2-40B4-BE49-F238E27FC236}">
                <a16:creationId xmlns:a16="http://schemas.microsoft.com/office/drawing/2014/main" id="{260FE6E3-7D2E-4D44-9865-F6ACE891A745}"/>
              </a:ext>
            </a:extLst>
          </p:cNvPr>
          <p:cNvSpPr/>
          <p:nvPr/>
        </p:nvSpPr>
        <p:spPr>
          <a:xfrm>
            <a:off x="4482311" y="3930555"/>
            <a:ext cx="3216729" cy="75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Rounded MT Bold" panose="020F0704030504030204" pitchFamily="34" charset="0"/>
              </a:rPr>
              <a:t>specifies the rank (size) of the array</a:t>
            </a:r>
            <a:endParaRPr lang="lv-LV" dirty="0">
              <a:latin typeface="Arial Rounded MT Bold" panose="020F0704030504030204" pitchFamily="34" charset="0"/>
            </a:endParaRPr>
          </a:p>
        </p:txBody>
      </p:sp>
      <p:sp>
        <p:nvSpPr>
          <p:cNvPr id="7" name="Rectangle 6">
            <a:extLst>
              <a:ext uri="{FF2B5EF4-FFF2-40B4-BE49-F238E27FC236}">
                <a16:creationId xmlns:a16="http://schemas.microsoft.com/office/drawing/2014/main" id="{AD5D0431-D99A-49AC-9AC2-9100CD455BEB}"/>
              </a:ext>
            </a:extLst>
          </p:cNvPr>
          <p:cNvSpPr/>
          <p:nvPr/>
        </p:nvSpPr>
        <p:spPr>
          <a:xfrm>
            <a:off x="7103648" y="2971799"/>
            <a:ext cx="3216729" cy="75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Rounded MT Bold" panose="020F0704030504030204" pitchFamily="34" charset="0"/>
              </a:rPr>
              <a:t>specifies the name of the array</a:t>
            </a:r>
            <a:endParaRPr lang="lv-LV" dirty="0">
              <a:latin typeface="Arial Rounded MT Bold" panose="020F0704030504030204" pitchFamily="34" charset="0"/>
            </a:endParaRPr>
          </a:p>
        </p:txBody>
      </p:sp>
      <p:cxnSp>
        <p:nvCxnSpPr>
          <p:cNvPr id="9" name="Straight Arrow Connector 8">
            <a:extLst>
              <a:ext uri="{FF2B5EF4-FFF2-40B4-BE49-F238E27FC236}">
                <a16:creationId xmlns:a16="http://schemas.microsoft.com/office/drawing/2014/main" id="{E4A42BF5-0147-4FB6-B567-00D25B757E39}"/>
              </a:ext>
            </a:extLst>
          </p:cNvPr>
          <p:cNvCxnSpPr/>
          <p:nvPr/>
        </p:nvCxnSpPr>
        <p:spPr>
          <a:xfrm flipV="1">
            <a:off x="3477986" y="2530929"/>
            <a:ext cx="1240971" cy="4042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E355A554-781C-48CB-8BA0-896ACCFF0110}"/>
              </a:ext>
            </a:extLst>
          </p:cNvPr>
          <p:cNvCxnSpPr>
            <a:cxnSpLocks/>
          </p:cNvCxnSpPr>
          <p:nvPr/>
        </p:nvCxnSpPr>
        <p:spPr>
          <a:xfrm flipV="1">
            <a:off x="6090675" y="2658954"/>
            <a:ext cx="0" cy="12552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FD492FED-5907-4A69-BE27-A3A340615E68}"/>
              </a:ext>
            </a:extLst>
          </p:cNvPr>
          <p:cNvCxnSpPr>
            <a:cxnSpLocks/>
          </p:cNvCxnSpPr>
          <p:nvPr/>
        </p:nvCxnSpPr>
        <p:spPr>
          <a:xfrm flipH="1" flipV="1">
            <a:off x="7372771" y="2547258"/>
            <a:ext cx="1282095" cy="3785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5489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en-GB" dirty="0">
                <a:latin typeface="Arial Rounded MT Bold" panose="020F0704030504030204" pitchFamily="34" charset="0"/>
              </a:rPr>
              <a:t>Arrays</a:t>
            </a:r>
            <a:r>
              <a:rPr lang="lv-LV" dirty="0">
                <a:latin typeface="Arial Rounded MT Bold" panose="020F0704030504030204" pitchFamily="34" charset="0"/>
              </a:rPr>
              <a:t> - examples</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580051"/>
            <a:ext cx="10353762" cy="4668350"/>
          </a:xfrm>
        </p:spPr>
        <p:txBody>
          <a:bodyPr>
            <a:noAutofit/>
          </a:bodyPr>
          <a:lstStyle/>
          <a:p>
            <a:pPr marL="36900" lvl="0" indent="0">
              <a:buClr>
                <a:srgbClr val="DADADA"/>
              </a:buClr>
              <a:buNone/>
            </a:pP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string[] arr1 = new string[] { "one", "two", "three" };</a:t>
            </a:r>
          </a:p>
          <a:p>
            <a:pPr marL="36900" lvl="0" indent="0">
              <a:buClr>
                <a:srgbClr val="DADADA"/>
              </a:buClr>
              <a:buNone/>
            </a:pP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string[] arr2 = { "one", "two", "three" };</a:t>
            </a:r>
          </a:p>
          <a:p>
            <a:pPr marL="36900" lvl="0" indent="0">
              <a:buClr>
                <a:srgbClr val="DADADA"/>
              </a:buClr>
              <a:buNone/>
            </a:pPr>
            <a:r>
              <a:rPr lang="en-US" sz="2600" dirty="0" err="1">
                <a:ln>
                  <a:solidFill>
                    <a:prstClr val="black">
                      <a:lumMod val="75000"/>
                      <a:lumOff val="25000"/>
                      <a:alpha val="10000"/>
                    </a:prstClr>
                  </a:solidFill>
                </a:ln>
                <a:solidFill>
                  <a:schemeClr val="tx1"/>
                </a:solidFill>
                <a:effectLst/>
                <a:latin typeface="Arial Rounded MT Bold" panose="020F0704030504030204" pitchFamily="34" charset="0"/>
              </a:rPr>
              <a:t>var</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 arr3 = new string[] { "one", "two", "three" };</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36900" lvl="0" indent="0">
              <a:buClr>
                <a:srgbClr val="DADADA"/>
              </a:buClr>
              <a:buNone/>
            </a:pP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36900" lvl="0" indent="0">
              <a:buClr>
                <a:srgbClr val="DADADA"/>
              </a:buClr>
              <a:buNone/>
            </a:pPr>
            <a:r>
              <a:rPr lang="en-US" sz="2600" dirty="0" err="1">
                <a:ln>
                  <a:solidFill>
                    <a:prstClr val="black">
                      <a:lumMod val="75000"/>
                      <a:lumOff val="25000"/>
                      <a:alpha val="10000"/>
                    </a:prstClr>
                  </a:solidFill>
                </a:ln>
                <a:solidFill>
                  <a:schemeClr val="tx1"/>
                </a:solidFill>
                <a:effectLst/>
                <a:latin typeface="Arial Rounded MT Bold" panose="020F0704030504030204" pitchFamily="34" charset="0"/>
              </a:rPr>
              <a:t>int</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 array = { -5, -6, -7 };</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36900" lvl="0" indent="0">
              <a:buClr>
                <a:srgbClr val="DADADA"/>
              </a:buClr>
              <a:buNone/>
            </a:pPr>
            <a:r>
              <a:rPr lang="en-US" sz="2600" dirty="0" err="1">
                <a:ln>
                  <a:solidFill>
                    <a:prstClr val="black">
                      <a:lumMod val="75000"/>
                      <a:lumOff val="25000"/>
                      <a:alpha val="10000"/>
                    </a:prstClr>
                  </a:solidFill>
                </a:ln>
                <a:solidFill>
                  <a:schemeClr val="tx1"/>
                </a:solidFill>
                <a:effectLst/>
                <a:latin typeface="Arial Rounded MT Bold" panose="020F0704030504030204" pitchFamily="34" charset="0"/>
              </a:rPr>
              <a:t>int</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 array = new </a:t>
            </a:r>
            <a:r>
              <a:rPr lang="en-US" sz="2600" dirty="0" err="1">
                <a:ln>
                  <a:solidFill>
                    <a:prstClr val="black">
                      <a:lumMod val="75000"/>
                      <a:lumOff val="25000"/>
                      <a:alpha val="10000"/>
                    </a:prstClr>
                  </a:solidFill>
                </a:ln>
                <a:solidFill>
                  <a:schemeClr val="tx1"/>
                </a:solidFill>
                <a:effectLst/>
                <a:latin typeface="Arial Rounded MT Bold" panose="020F0704030504030204" pitchFamily="34" charset="0"/>
              </a:rPr>
              <a:t>int</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[2]; </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450000" lvl="1" indent="0">
              <a:buClr>
                <a:srgbClr val="DADADA"/>
              </a:buClr>
              <a:buNone/>
            </a:pPr>
            <a:r>
              <a:rPr lang="en-US" sz="2400" dirty="0">
                <a:ln>
                  <a:solidFill>
                    <a:prstClr val="black">
                      <a:lumMod val="75000"/>
                      <a:lumOff val="25000"/>
                      <a:alpha val="10000"/>
                    </a:prstClr>
                  </a:solidFill>
                </a:ln>
                <a:solidFill>
                  <a:schemeClr val="tx1"/>
                </a:solidFill>
                <a:effectLst/>
                <a:latin typeface="Arial Rounded MT Bold" panose="020F0704030504030204" pitchFamily="34" charset="0"/>
              </a:rPr>
              <a:t>array[0] = 10;</a:t>
            </a:r>
          </a:p>
          <a:p>
            <a:pPr marL="36900" lvl="0" indent="0">
              <a:buClr>
                <a:srgbClr val="DADADA"/>
              </a:buClr>
              <a:buNone/>
            </a:pP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	</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array[1] = 3021;</a:t>
            </a:r>
          </a:p>
        </p:txBody>
      </p:sp>
    </p:spTree>
    <p:extLst>
      <p:ext uri="{BB962C8B-B14F-4D97-AF65-F5344CB8AC3E}">
        <p14:creationId xmlns:p14="http://schemas.microsoft.com/office/powerpoint/2010/main" val="2743167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en-GB" dirty="0">
                <a:latin typeface="Arial Rounded MT Bold" panose="020F0704030504030204" pitchFamily="34" charset="0"/>
              </a:rPr>
              <a:t>Multidimensional Arrays</a:t>
            </a:r>
            <a:endParaRPr lang="lv-LV" dirty="0"/>
          </a:p>
        </p:txBody>
      </p:sp>
      <p:pic>
        <p:nvPicPr>
          <p:cNvPr id="5" name="Content Placeholder 4">
            <a:extLst>
              <a:ext uri="{FF2B5EF4-FFF2-40B4-BE49-F238E27FC236}">
                <a16:creationId xmlns:a16="http://schemas.microsoft.com/office/drawing/2014/main" id="{D045917C-0831-460C-B095-50AD557AD566}"/>
              </a:ext>
            </a:extLst>
          </p:cNvPr>
          <p:cNvPicPr>
            <a:picLocks noGrp="1" noChangeAspect="1"/>
          </p:cNvPicPr>
          <p:nvPr>
            <p:ph idx="1"/>
          </p:nvPr>
        </p:nvPicPr>
        <p:blipFill>
          <a:blip r:embed="rId3"/>
          <a:stretch>
            <a:fillRect/>
          </a:stretch>
        </p:blipFill>
        <p:spPr>
          <a:xfrm>
            <a:off x="2062540" y="4216858"/>
            <a:ext cx="8082168" cy="1792055"/>
          </a:xfrm>
          <a:prstGeom prst="rect">
            <a:avLst/>
          </a:prstGeom>
        </p:spPr>
      </p:pic>
      <p:pic>
        <p:nvPicPr>
          <p:cNvPr id="4" name="Picture 3">
            <a:extLst>
              <a:ext uri="{FF2B5EF4-FFF2-40B4-BE49-F238E27FC236}">
                <a16:creationId xmlns:a16="http://schemas.microsoft.com/office/drawing/2014/main" id="{59DAB38A-3592-4B50-AFCE-8164614B376B}"/>
              </a:ext>
            </a:extLst>
          </p:cNvPr>
          <p:cNvPicPr>
            <a:picLocks noChangeAspect="1"/>
          </p:cNvPicPr>
          <p:nvPr/>
        </p:nvPicPr>
        <p:blipFill>
          <a:blip r:embed="rId4"/>
          <a:stretch>
            <a:fillRect/>
          </a:stretch>
        </p:blipFill>
        <p:spPr>
          <a:xfrm>
            <a:off x="2062540" y="1586038"/>
            <a:ext cx="8056271" cy="2328188"/>
          </a:xfrm>
          <a:prstGeom prst="rect">
            <a:avLst/>
          </a:prstGeom>
        </p:spPr>
      </p:pic>
    </p:spTree>
    <p:extLst>
      <p:ext uri="{BB962C8B-B14F-4D97-AF65-F5344CB8AC3E}">
        <p14:creationId xmlns:p14="http://schemas.microsoft.com/office/powerpoint/2010/main" val="909579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Collections</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580051"/>
            <a:ext cx="10353762" cy="4668350"/>
          </a:xfrm>
        </p:spPr>
        <p:txBody>
          <a:bodyPr>
            <a:noAutofit/>
          </a:bodyPr>
          <a:lstStyle/>
          <a:p>
            <a:pPr lvl="0">
              <a:buClr>
                <a:srgbClr val="DADADA"/>
              </a:buClr>
            </a:pP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H</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old many values or objects in a specific series</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There are two types of collections available in C#: </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1">
              <a:buClr>
                <a:srgbClr val="DADADA"/>
              </a:buClr>
            </a:pPr>
            <a:r>
              <a:rPr lang="en-US" sz="2400" dirty="0">
                <a:ln>
                  <a:solidFill>
                    <a:prstClr val="black">
                      <a:lumMod val="75000"/>
                      <a:lumOff val="25000"/>
                      <a:alpha val="10000"/>
                    </a:prstClr>
                  </a:solidFill>
                </a:ln>
                <a:solidFill>
                  <a:schemeClr val="tx1"/>
                </a:solidFill>
                <a:effectLst/>
                <a:latin typeface="Arial Rounded MT Bold" panose="020F0704030504030204" pitchFamily="34" charset="0"/>
              </a:rPr>
              <a:t>non-generic collections</a:t>
            </a:r>
            <a:r>
              <a:rPr lang="lv-LV" sz="2400" dirty="0">
                <a:ln>
                  <a:solidFill>
                    <a:prstClr val="black">
                      <a:lumMod val="75000"/>
                      <a:lumOff val="25000"/>
                      <a:alpha val="10000"/>
                    </a:prstClr>
                  </a:solidFill>
                </a:ln>
                <a:solidFill>
                  <a:schemeClr val="tx1"/>
                </a:solidFill>
                <a:effectLst/>
                <a:latin typeface="Arial Rounded MT Bold" panose="020F0704030504030204" pitchFamily="34" charset="0"/>
              </a:rPr>
              <a:t> </a:t>
            </a:r>
          </a:p>
          <a:p>
            <a:pPr lvl="2">
              <a:buClr>
                <a:srgbClr val="DADADA"/>
              </a:buClr>
            </a:pPr>
            <a:r>
              <a:rPr lang="lv-LV" sz="2200" dirty="0">
                <a:ln>
                  <a:solidFill>
                    <a:prstClr val="black">
                      <a:lumMod val="75000"/>
                      <a:lumOff val="25000"/>
                      <a:alpha val="10000"/>
                    </a:prstClr>
                  </a:solidFill>
                </a:ln>
                <a:solidFill>
                  <a:srgbClr val="92D050"/>
                </a:solidFill>
                <a:effectLst/>
                <a:latin typeface="Arial Rounded MT Bold" panose="020F0704030504030204" pitchFamily="34" charset="0"/>
              </a:rPr>
              <a:t>ArrayList; </a:t>
            </a:r>
            <a:r>
              <a:rPr lang="lv-LV" sz="2200" dirty="0">
                <a:ln>
                  <a:solidFill>
                    <a:prstClr val="black">
                      <a:lumMod val="75000"/>
                      <a:lumOff val="25000"/>
                      <a:alpha val="10000"/>
                    </a:prstClr>
                  </a:solidFill>
                </a:ln>
                <a:solidFill>
                  <a:schemeClr val="tx1"/>
                </a:solidFill>
                <a:effectLst/>
                <a:latin typeface="Arial Rounded MT Bold" panose="020F0704030504030204" pitchFamily="34" charset="0"/>
              </a:rPr>
              <a:t>SortedList; Stack; Queue</a:t>
            </a:r>
          </a:p>
          <a:p>
            <a:pPr lvl="1">
              <a:buClr>
                <a:srgbClr val="DADADA"/>
              </a:buClr>
            </a:pPr>
            <a:r>
              <a:rPr lang="en-US" sz="2400" dirty="0">
                <a:ln>
                  <a:solidFill>
                    <a:prstClr val="black">
                      <a:lumMod val="75000"/>
                      <a:lumOff val="25000"/>
                      <a:alpha val="10000"/>
                    </a:prstClr>
                  </a:solidFill>
                </a:ln>
                <a:solidFill>
                  <a:schemeClr val="tx1"/>
                </a:solidFill>
                <a:effectLst/>
                <a:latin typeface="Arial Rounded MT Bold" panose="020F0704030504030204" pitchFamily="34" charset="0"/>
              </a:rPr>
              <a:t>generic collections</a:t>
            </a:r>
            <a:endParaRPr lang="lv-LV" sz="24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2">
              <a:buClr>
                <a:srgbClr val="DADADA"/>
              </a:buClr>
            </a:pPr>
            <a:r>
              <a:rPr lang="lv-LV" sz="2200" dirty="0">
                <a:ln>
                  <a:solidFill>
                    <a:prstClr val="black">
                      <a:lumMod val="75000"/>
                      <a:lumOff val="25000"/>
                      <a:alpha val="10000"/>
                    </a:prstClr>
                  </a:solidFill>
                </a:ln>
                <a:solidFill>
                  <a:srgbClr val="92D050"/>
                </a:solidFill>
                <a:effectLst/>
                <a:latin typeface="Arial Rounded MT Bold" panose="020F0704030504030204" pitchFamily="34" charset="0"/>
              </a:rPr>
              <a:t>List&lt;T&gt;; Dictionary&lt;TKey,TValue&gt;; </a:t>
            </a:r>
            <a:r>
              <a:rPr lang="lv-LV" sz="2200" dirty="0">
                <a:ln>
                  <a:solidFill>
                    <a:prstClr val="black">
                      <a:lumMod val="75000"/>
                      <a:lumOff val="25000"/>
                      <a:alpha val="10000"/>
                    </a:prstClr>
                  </a:solidFill>
                </a:ln>
                <a:solidFill>
                  <a:schemeClr val="tx1"/>
                </a:solidFill>
                <a:effectLst/>
                <a:latin typeface="Arial Rounded MT Bold" panose="020F0704030504030204" pitchFamily="34" charset="0"/>
              </a:rPr>
              <a:t>SortedList&lt;TKey,TValue&gt;</a:t>
            </a:r>
          </a:p>
          <a:p>
            <a:pPr lvl="0">
              <a:buClr>
                <a:srgbClr val="DADADA"/>
              </a:buClr>
            </a:pP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Every collection class implements the </a:t>
            </a:r>
            <a:r>
              <a:rPr lang="en-US" sz="2600" dirty="0" err="1">
                <a:ln>
                  <a:solidFill>
                    <a:prstClr val="black">
                      <a:lumMod val="75000"/>
                      <a:lumOff val="25000"/>
                      <a:alpha val="10000"/>
                    </a:prstClr>
                  </a:solidFill>
                </a:ln>
                <a:solidFill>
                  <a:schemeClr val="tx1"/>
                </a:solidFill>
                <a:effectLst/>
                <a:latin typeface="Arial Rounded MT Bold" panose="020F0704030504030204" pitchFamily="34" charset="0"/>
              </a:rPr>
              <a:t>IEnumerable</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 interface so values from the collection can be accessed using a </a:t>
            </a:r>
            <a:r>
              <a:rPr lang="en-US" sz="2600" dirty="0" err="1">
                <a:ln>
                  <a:solidFill>
                    <a:prstClr val="black">
                      <a:lumMod val="75000"/>
                      <a:lumOff val="25000"/>
                      <a:alpha val="10000"/>
                    </a:prstClr>
                  </a:solidFill>
                </a:ln>
                <a:solidFill>
                  <a:schemeClr val="tx1"/>
                </a:solidFill>
                <a:effectLst/>
                <a:latin typeface="Arial Rounded MT Bold" panose="020F0704030504030204" pitchFamily="34" charset="0"/>
              </a:rPr>
              <a:t>foreach</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 loop.</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1">
              <a:buClr>
                <a:srgbClr val="DADADA"/>
              </a:buClr>
            </a:pPr>
            <a:endParaRPr lang="lv-LV" sz="2400"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450000" lvl="1" indent="0">
              <a:buClr>
                <a:srgbClr val="DADADA"/>
              </a:buClr>
              <a:buNone/>
            </a:pPr>
            <a:endParaRPr lang="en-US" sz="2400"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2720547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ArrayList</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580051"/>
            <a:ext cx="10353762" cy="4668350"/>
          </a:xfrm>
        </p:spPr>
        <p:txBody>
          <a:bodyPr>
            <a:noAutofit/>
          </a:bodyPr>
          <a:lstStyle/>
          <a:p>
            <a:pPr lvl="0">
              <a:buClr>
                <a:srgbClr val="DADADA"/>
              </a:buClr>
            </a:pP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ArrayList stores objects of any type like an array. </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T</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here is no need to specify the size of the ArrayList like with an array as it grows automatically.</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Initialize ArrayList:</a:t>
            </a:r>
          </a:p>
          <a:p>
            <a:pPr marL="36900" lvl="0" indent="0" algn="ctr">
              <a:buClr>
                <a:srgbClr val="DADADA"/>
              </a:buClr>
              <a:buNone/>
            </a:pP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ArrayList &lt;name&gt; = new ArrayList();</a:t>
            </a:r>
          </a:p>
          <a:p>
            <a:pPr marL="36900" lvl="0" indent="0">
              <a:buClr>
                <a:srgbClr val="DADADA"/>
              </a:buClr>
              <a:buNone/>
            </a:pP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1">
              <a:buClr>
                <a:srgbClr val="DADADA"/>
              </a:buClr>
            </a:pPr>
            <a:endParaRPr lang="lv-LV" sz="2400"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2904467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List</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580051"/>
            <a:ext cx="10353762" cy="4668350"/>
          </a:xfrm>
        </p:spPr>
        <p:txBody>
          <a:bodyPr>
            <a:noAutofit/>
          </a:bodyPr>
          <a:lstStyle/>
          <a:p>
            <a:pPr lvl="0">
              <a:buClr>
                <a:srgbClr val="DADADA"/>
              </a:buClr>
            </a:pP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Represents a strongly typed list of objects that can be accessed by index</a:t>
            </a: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a:t>
            </a:r>
          </a:p>
          <a:p>
            <a:pPr marL="36900" lvl="0" indent="0">
              <a:buClr>
                <a:srgbClr val="DADADA"/>
              </a:buClr>
              <a:buNone/>
            </a:pP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Provides methods to search, sort and manipulate lists.</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36900" lvl="0" indent="0">
              <a:buClr>
                <a:srgbClr val="DADADA"/>
              </a:buClr>
              <a:buNone/>
            </a:pP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List initialization:</a:t>
            </a:r>
          </a:p>
          <a:p>
            <a:pPr marL="36900" lvl="0" indent="0" algn="ctr">
              <a:buClr>
                <a:srgbClr val="DADADA"/>
              </a:buClr>
              <a:buNone/>
            </a:pP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List&lt;int&gt; intList = new List&lt;int&gt;();</a:t>
            </a:r>
          </a:p>
        </p:txBody>
      </p:sp>
    </p:spTree>
    <p:extLst>
      <p:ext uri="{BB962C8B-B14F-4D97-AF65-F5344CB8AC3E}">
        <p14:creationId xmlns:p14="http://schemas.microsoft.com/office/powerpoint/2010/main" val="3554120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List Methods</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580051"/>
            <a:ext cx="10353762" cy="4668350"/>
          </a:xfrm>
        </p:spPr>
        <p:txBody>
          <a:bodyPr>
            <a:noAutofit/>
          </a:bodyPr>
          <a:lstStyle/>
          <a:p>
            <a:pPr lvl="0">
              <a:buClr>
                <a:srgbClr val="DADADA"/>
              </a:buClr>
            </a:pPr>
            <a:r>
              <a:rPr lang="lv-LV" sz="2600" dirty="0">
                <a:ln>
                  <a:solidFill>
                    <a:prstClr val="black">
                      <a:lumMod val="75000"/>
                      <a:lumOff val="25000"/>
                      <a:alpha val="10000"/>
                    </a:prstClr>
                  </a:solidFill>
                </a:ln>
                <a:solidFill>
                  <a:srgbClr val="92D050"/>
                </a:solidFill>
                <a:effectLst/>
                <a:latin typeface="Arial Rounded MT Bold" panose="020F0704030504030204" pitchFamily="34" charset="0"/>
              </a:rPr>
              <a:t>Add(T item) </a:t>
            </a: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 </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Adds an element at the end of a List&lt;T&gt;.</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r>
              <a:rPr lang="lv-LV" sz="2600" dirty="0">
                <a:ln>
                  <a:solidFill>
                    <a:prstClr val="black">
                      <a:lumMod val="75000"/>
                      <a:lumOff val="25000"/>
                      <a:alpha val="10000"/>
                    </a:prstClr>
                  </a:solidFill>
                </a:ln>
                <a:solidFill>
                  <a:srgbClr val="92D050"/>
                </a:solidFill>
                <a:effectLst/>
                <a:latin typeface="Arial Rounded MT Bold" panose="020F0704030504030204" pitchFamily="34" charset="0"/>
              </a:rPr>
              <a:t>AddRange(IEnumerable&lt;T&gt; collection) </a:t>
            </a: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 </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Adds elements of the specified collection at the end of a List&lt;T&gt;.</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r>
              <a:rPr lang="lv-LV" sz="2600" dirty="0">
                <a:ln>
                  <a:solidFill>
                    <a:prstClr val="black">
                      <a:lumMod val="75000"/>
                      <a:lumOff val="25000"/>
                      <a:alpha val="10000"/>
                    </a:prstClr>
                  </a:solidFill>
                </a:ln>
                <a:solidFill>
                  <a:srgbClr val="92D050"/>
                </a:solidFill>
                <a:effectLst/>
                <a:latin typeface="Arial Rounded MT Bold" panose="020F0704030504030204" pitchFamily="34" charset="0"/>
              </a:rPr>
              <a:t>Insert(int index, T item) </a:t>
            </a: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 </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Inserts an element at the specified index in a List&lt;T&gt;.</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r>
              <a:rPr lang="lv-LV" sz="2600" dirty="0">
                <a:ln>
                  <a:solidFill>
                    <a:prstClr val="black">
                      <a:lumMod val="75000"/>
                      <a:lumOff val="25000"/>
                      <a:alpha val="10000"/>
                    </a:prstClr>
                  </a:solidFill>
                </a:ln>
                <a:solidFill>
                  <a:srgbClr val="92D050"/>
                </a:solidFill>
                <a:effectLst/>
                <a:latin typeface="Arial Rounded MT Bold" panose="020F0704030504030204" pitchFamily="34" charset="0"/>
              </a:rPr>
              <a:t>Remove(T item) </a:t>
            </a: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 </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Removes the first </a:t>
            </a:r>
            <a:r>
              <a:rPr lang="en-US" sz="2600" dirty="0" err="1">
                <a:ln>
                  <a:solidFill>
                    <a:prstClr val="black">
                      <a:lumMod val="75000"/>
                      <a:lumOff val="25000"/>
                      <a:alpha val="10000"/>
                    </a:prstClr>
                  </a:solidFill>
                </a:ln>
                <a:solidFill>
                  <a:schemeClr val="tx1"/>
                </a:solidFill>
                <a:effectLst/>
                <a:latin typeface="Arial Rounded MT Bold" panose="020F0704030504030204" pitchFamily="34" charset="0"/>
              </a:rPr>
              <a:t>occurence</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 of the specified element.</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r>
              <a:rPr lang="en-US" sz="2600" dirty="0" err="1">
                <a:ln>
                  <a:solidFill>
                    <a:prstClr val="black">
                      <a:lumMod val="75000"/>
                      <a:lumOff val="25000"/>
                      <a:alpha val="10000"/>
                    </a:prstClr>
                  </a:solidFill>
                </a:ln>
                <a:solidFill>
                  <a:srgbClr val="92D050"/>
                </a:solidFill>
                <a:effectLst/>
                <a:latin typeface="Arial Rounded MT Bold" panose="020F0704030504030204" pitchFamily="34" charset="0"/>
              </a:rPr>
              <a:t>RemoveAt</a:t>
            </a:r>
            <a:r>
              <a:rPr lang="en-US" sz="2600" dirty="0">
                <a:ln>
                  <a:solidFill>
                    <a:prstClr val="black">
                      <a:lumMod val="75000"/>
                      <a:lumOff val="25000"/>
                      <a:alpha val="10000"/>
                    </a:prstClr>
                  </a:solidFill>
                </a:ln>
                <a:solidFill>
                  <a:srgbClr val="92D050"/>
                </a:solidFill>
                <a:effectLst/>
                <a:latin typeface="Arial Rounded MT Bold" panose="020F0704030504030204" pitchFamily="34" charset="0"/>
              </a:rPr>
              <a:t>(</a:t>
            </a:r>
            <a:r>
              <a:rPr lang="en-US" sz="2600" dirty="0" err="1">
                <a:ln>
                  <a:solidFill>
                    <a:prstClr val="black">
                      <a:lumMod val="75000"/>
                      <a:lumOff val="25000"/>
                      <a:alpha val="10000"/>
                    </a:prstClr>
                  </a:solidFill>
                </a:ln>
                <a:solidFill>
                  <a:srgbClr val="92D050"/>
                </a:solidFill>
                <a:effectLst/>
                <a:latin typeface="Arial Rounded MT Bold" panose="020F0704030504030204" pitchFamily="34" charset="0"/>
              </a:rPr>
              <a:t>int</a:t>
            </a:r>
            <a:r>
              <a:rPr lang="en-US" sz="2600" dirty="0">
                <a:ln>
                  <a:solidFill>
                    <a:prstClr val="black">
                      <a:lumMod val="75000"/>
                      <a:lumOff val="25000"/>
                      <a:alpha val="10000"/>
                    </a:prstClr>
                  </a:solidFill>
                </a:ln>
                <a:solidFill>
                  <a:srgbClr val="92D050"/>
                </a:solidFill>
                <a:effectLst/>
                <a:latin typeface="Arial Rounded MT Bold" panose="020F0704030504030204" pitchFamily="34" charset="0"/>
              </a:rPr>
              <a:t> index)</a:t>
            </a:r>
            <a:r>
              <a:rPr lang="lv-LV" sz="2600" dirty="0">
                <a:ln>
                  <a:solidFill>
                    <a:prstClr val="black">
                      <a:lumMod val="75000"/>
                      <a:lumOff val="25000"/>
                      <a:alpha val="10000"/>
                    </a:prstClr>
                  </a:solidFill>
                </a:ln>
                <a:solidFill>
                  <a:srgbClr val="92D050"/>
                </a:solidFill>
                <a:effectLst/>
                <a:latin typeface="Arial Rounded MT Bold" panose="020F0704030504030204" pitchFamily="34" charset="0"/>
              </a:rPr>
              <a:t> </a:t>
            </a: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 </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Removes the element at the specified index.</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r>
              <a:rPr lang="lv-LV" sz="2600" dirty="0">
                <a:ln>
                  <a:solidFill>
                    <a:prstClr val="black">
                      <a:lumMod val="75000"/>
                      <a:lumOff val="25000"/>
                      <a:alpha val="10000"/>
                    </a:prstClr>
                  </a:solidFill>
                </a:ln>
                <a:solidFill>
                  <a:srgbClr val="92D050"/>
                </a:solidFill>
                <a:effectLst/>
                <a:latin typeface="Arial Rounded MT Bold" panose="020F0704030504030204" pitchFamily="34" charset="0"/>
              </a:rPr>
              <a:t>Clear() </a:t>
            </a: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 </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Removes all the elements from a List&lt;T&gt;</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2120424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Dictionary</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580051"/>
            <a:ext cx="10353762" cy="4668350"/>
          </a:xfrm>
        </p:spPr>
        <p:txBody>
          <a:bodyPr>
            <a:noAutofit/>
          </a:bodyPr>
          <a:lstStyle/>
          <a:p>
            <a:pPr lvl="0">
              <a:buClr>
                <a:srgbClr val="DADADA"/>
              </a:buClr>
            </a:pP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Dictionary in C# is same as English dictionary. English dictionary is a collection of words and their definitions, often listed alphabetically in one or more specific languages. In the same way, the Dictionary in C# is a collection of Keys and Values, where key is like word and value is like definition.</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36900" lvl="0" indent="0">
              <a:buClr>
                <a:srgbClr val="DADADA"/>
              </a:buClr>
              <a:buNone/>
            </a:pP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Dictionary initialization:</a:t>
            </a:r>
          </a:p>
          <a:p>
            <a:pPr marL="36900" lvl="0" indent="0" algn="ctr">
              <a:buClr>
                <a:srgbClr val="DADADA"/>
              </a:buClr>
              <a:buNone/>
            </a:pP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Dictionary&lt;</a:t>
            </a:r>
            <a:r>
              <a:rPr lang="en-US" sz="2600" dirty="0" err="1">
                <a:ln>
                  <a:solidFill>
                    <a:prstClr val="black">
                      <a:lumMod val="75000"/>
                      <a:lumOff val="25000"/>
                      <a:alpha val="10000"/>
                    </a:prstClr>
                  </a:solidFill>
                </a:ln>
                <a:solidFill>
                  <a:schemeClr val="tx1"/>
                </a:solidFill>
                <a:effectLst/>
                <a:latin typeface="Arial Rounded MT Bold" panose="020F0704030504030204" pitchFamily="34" charset="0"/>
              </a:rPr>
              <a:t>int</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 string&gt; </a:t>
            </a:r>
            <a:r>
              <a:rPr lang="en-US" sz="2600" dirty="0" err="1">
                <a:ln>
                  <a:solidFill>
                    <a:prstClr val="black">
                      <a:lumMod val="75000"/>
                      <a:lumOff val="25000"/>
                      <a:alpha val="10000"/>
                    </a:prstClr>
                  </a:solidFill>
                </a:ln>
                <a:solidFill>
                  <a:schemeClr val="tx1"/>
                </a:solidFill>
                <a:effectLst/>
                <a:latin typeface="Arial Rounded MT Bold" panose="020F0704030504030204" pitchFamily="34" charset="0"/>
              </a:rPr>
              <a:t>dict</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 = new Dictionary&lt;</a:t>
            </a:r>
            <a:r>
              <a:rPr lang="en-US" sz="2600" dirty="0" err="1">
                <a:ln>
                  <a:solidFill>
                    <a:prstClr val="black">
                      <a:lumMod val="75000"/>
                      <a:lumOff val="25000"/>
                      <a:alpha val="10000"/>
                    </a:prstClr>
                  </a:solidFill>
                </a:ln>
                <a:solidFill>
                  <a:schemeClr val="tx1"/>
                </a:solidFill>
                <a:effectLst/>
                <a:latin typeface="Arial Rounded MT Bold" panose="020F0704030504030204" pitchFamily="34" charset="0"/>
              </a:rPr>
              <a:t>int</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 string&gt;();</a:t>
            </a:r>
          </a:p>
        </p:txBody>
      </p:sp>
    </p:spTree>
    <p:extLst>
      <p:ext uri="{BB962C8B-B14F-4D97-AF65-F5344CB8AC3E}">
        <p14:creationId xmlns:p14="http://schemas.microsoft.com/office/powerpoint/2010/main" val="2407669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a:xfrm>
            <a:off x="913795" y="2874493"/>
            <a:ext cx="10353762" cy="970450"/>
          </a:xfrm>
        </p:spPr>
        <p:txBody>
          <a:bodyPr>
            <a:noAutofit/>
          </a:bodyPr>
          <a:lstStyle/>
          <a:p>
            <a:r>
              <a:rPr lang="lv-LV" sz="6000" dirty="0">
                <a:latin typeface="Arial Rounded MT Bold" panose="020F0704030504030204" pitchFamily="34" charset="0"/>
              </a:rPr>
              <a:t>For / Foreach / While</a:t>
            </a:r>
            <a:endParaRPr lang="lv-LV" sz="6000" dirty="0"/>
          </a:p>
        </p:txBody>
      </p:sp>
    </p:spTree>
    <p:extLst>
      <p:ext uri="{BB962C8B-B14F-4D97-AF65-F5344CB8AC3E}">
        <p14:creationId xmlns:p14="http://schemas.microsoft.com/office/powerpoint/2010/main" val="426755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for Loop</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2302329"/>
            <a:ext cx="4360334" cy="3946072"/>
          </a:xfrm>
        </p:spPr>
        <p:txBody>
          <a:bodyPr>
            <a:noAutofit/>
          </a:bodyPr>
          <a:lstStyle/>
          <a:p>
            <a:pPr lvl="0">
              <a:buClr>
                <a:srgbClr val="DADADA"/>
              </a:buClr>
            </a:pP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A </a:t>
            </a: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for loop </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is a repetition control structure that allows you to efficiently write a loop that needs to execute a specific number of times.</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pic>
        <p:nvPicPr>
          <p:cNvPr id="4" name="Picture 3">
            <a:extLst>
              <a:ext uri="{FF2B5EF4-FFF2-40B4-BE49-F238E27FC236}">
                <a16:creationId xmlns:a16="http://schemas.microsoft.com/office/drawing/2014/main" id="{DC5DBCED-CCB5-4F25-99EA-7C1B325C4793}"/>
              </a:ext>
            </a:extLst>
          </p:cNvPr>
          <p:cNvPicPr>
            <a:picLocks noChangeAspect="1"/>
          </p:cNvPicPr>
          <p:nvPr/>
        </p:nvPicPr>
        <p:blipFill>
          <a:blip r:embed="rId3"/>
          <a:stretch>
            <a:fillRect/>
          </a:stretch>
        </p:blipFill>
        <p:spPr>
          <a:xfrm>
            <a:off x="6090676" y="609599"/>
            <a:ext cx="4360334" cy="5878461"/>
          </a:xfrm>
          <a:prstGeom prst="rect">
            <a:avLst/>
          </a:prstGeom>
        </p:spPr>
      </p:pic>
    </p:spTree>
    <p:extLst>
      <p:ext uri="{BB962C8B-B14F-4D97-AF65-F5344CB8AC3E}">
        <p14:creationId xmlns:p14="http://schemas.microsoft.com/office/powerpoint/2010/main" val="3907416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a:xfrm>
            <a:off x="913795" y="2874493"/>
            <a:ext cx="10353762" cy="970450"/>
          </a:xfrm>
        </p:spPr>
        <p:txBody>
          <a:bodyPr>
            <a:noAutofit/>
          </a:bodyPr>
          <a:lstStyle/>
          <a:p>
            <a:r>
              <a:rPr lang="en-GB" sz="6000" dirty="0">
                <a:latin typeface="Arial Rounded MT Bold" panose="020F0704030504030204" pitchFamily="34" charset="0"/>
              </a:rPr>
              <a:t>Decision Making</a:t>
            </a:r>
            <a:endParaRPr lang="lv-LV" sz="6000" dirty="0">
              <a:latin typeface="Arial Rounded MT Bold" panose="020F0704030504030204" pitchFamily="34" charset="0"/>
            </a:endParaRPr>
          </a:p>
        </p:txBody>
      </p:sp>
    </p:spTree>
    <p:extLst>
      <p:ext uri="{BB962C8B-B14F-4D97-AF65-F5344CB8AC3E}">
        <p14:creationId xmlns:p14="http://schemas.microsoft.com/office/powerpoint/2010/main" val="2453925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for Loop</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580051"/>
            <a:ext cx="10353762" cy="4668350"/>
          </a:xfrm>
        </p:spPr>
        <p:txBody>
          <a:bodyPr>
            <a:noAutofit/>
          </a:bodyPr>
          <a:lstStyle/>
          <a:p>
            <a:pPr lvl="0">
              <a:buClr>
                <a:srgbClr val="DADADA"/>
              </a:buClr>
            </a:pP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Syntax:</a:t>
            </a:r>
          </a:p>
          <a:p>
            <a:pPr marL="2800200" lvl="8" indent="0">
              <a:buClr>
                <a:srgbClr val="DADADA"/>
              </a:buClr>
              <a:buNone/>
            </a:pPr>
            <a:r>
              <a:rPr lang="en-US" sz="2200" dirty="0">
                <a:ln>
                  <a:solidFill>
                    <a:prstClr val="black">
                      <a:lumMod val="75000"/>
                      <a:lumOff val="25000"/>
                      <a:alpha val="10000"/>
                    </a:prstClr>
                  </a:solidFill>
                </a:ln>
                <a:solidFill>
                  <a:schemeClr val="tx1"/>
                </a:solidFill>
                <a:effectLst/>
                <a:latin typeface="Arial Rounded MT Bold" panose="020F0704030504030204" pitchFamily="34" charset="0"/>
              </a:rPr>
              <a:t>for ( </a:t>
            </a:r>
            <a:r>
              <a:rPr lang="en-US" sz="2200" dirty="0" err="1">
                <a:ln>
                  <a:solidFill>
                    <a:prstClr val="black">
                      <a:lumMod val="75000"/>
                      <a:lumOff val="25000"/>
                      <a:alpha val="10000"/>
                    </a:prstClr>
                  </a:solidFill>
                </a:ln>
                <a:solidFill>
                  <a:srgbClr val="00B050"/>
                </a:solidFill>
                <a:effectLst/>
                <a:latin typeface="Arial Rounded MT Bold" panose="020F0704030504030204" pitchFamily="34" charset="0"/>
              </a:rPr>
              <a:t>init</a:t>
            </a:r>
            <a:r>
              <a:rPr lang="en-US" sz="2200" dirty="0">
                <a:ln>
                  <a:solidFill>
                    <a:prstClr val="black">
                      <a:lumMod val="75000"/>
                      <a:lumOff val="25000"/>
                      <a:alpha val="10000"/>
                    </a:prstClr>
                  </a:solidFill>
                </a:ln>
                <a:solidFill>
                  <a:schemeClr val="tx1"/>
                </a:solidFill>
                <a:effectLst/>
                <a:latin typeface="Arial Rounded MT Bold" panose="020F0704030504030204" pitchFamily="34" charset="0"/>
              </a:rPr>
              <a:t>; </a:t>
            </a:r>
            <a:r>
              <a:rPr lang="en-US" sz="2200" dirty="0">
                <a:ln>
                  <a:solidFill>
                    <a:prstClr val="black">
                      <a:lumMod val="75000"/>
                      <a:lumOff val="25000"/>
                      <a:alpha val="10000"/>
                    </a:prstClr>
                  </a:solidFill>
                </a:ln>
                <a:solidFill>
                  <a:schemeClr val="accent5">
                    <a:lumMod val="75000"/>
                  </a:schemeClr>
                </a:solidFill>
                <a:effectLst/>
                <a:latin typeface="Arial Rounded MT Bold" panose="020F0704030504030204" pitchFamily="34" charset="0"/>
              </a:rPr>
              <a:t>condition</a:t>
            </a:r>
            <a:r>
              <a:rPr lang="en-US" sz="2200" dirty="0">
                <a:ln>
                  <a:solidFill>
                    <a:prstClr val="black">
                      <a:lumMod val="75000"/>
                      <a:lumOff val="25000"/>
                      <a:alpha val="10000"/>
                    </a:prstClr>
                  </a:solidFill>
                </a:ln>
                <a:solidFill>
                  <a:schemeClr val="tx1"/>
                </a:solidFill>
                <a:effectLst/>
                <a:latin typeface="Arial Rounded MT Bold" panose="020F0704030504030204" pitchFamily="34" charset="0"/>
              </a:rPr>
              <a:t>; </a:t>
            </a:r>
            <a:r>
              <a:rPr lang="en-US" sz="2200" dirty="0">
                <a:ln>
                  <a:solidFill>
                    <a:prstClr val="black">
                      <a:lumMod val="75000"/>
                      <a:lumOff val="25000"/>
                      <a:alpha val="10000"/>
                    </a:prstClr>
                  </a:solidFill>
                </a:ln>
                <a:solidFill>
                  <a:srgbClr val="FFFF00"/>
                </a:solidFill>
                <a:effectLst/>
                <a:latin typeface="Arial Rounded MT Bold" panose="020F0704030504030204" pitchFamily="34" charset="0"/>
              </a:rPr>
              <a:t>increment</a:t>
            </a:r>
            <a:r>
              <a:rPr lang="en-US" sz="2200" dirty="0">
                <a:ln>
                  <a:solidFill>
                    <a:prstClr val="black">
                      <a:lumMod val="75000"/>
                      <a:lumOff val="25000"/>
                      <a:alpha val="10000"/>
                    </a:prstClr>
                  </a:solidFill>
                </a:ln>
                <a:solidFill>
                  <a:schemeClr val="tx1"/>
                </a:solidFill>
                <a:effectLst/>
                <a:latin typeface="Arial Rounded MT Bold" panose="020F0704030504030204" pitchFamily="34" charset="0"/>
              </a:rPr>
              <a:t> ) {</a:t>
            </a:r>
          </a:p>
          <a:p>
            <a:pPr marL="2800200" lvl="8" indent="0">
              <a:buClr>
                <a:srgbClr val="DADADA"/>
              </a:buClr>
              <a:buNone/>
            </a:pPr>
            <a:r>
              <a:rPr lang="en-US" sz="2200" dirty="0">
                <a:ln>
                  <a:solidFill>
                    <a:prstClr val="black">
                      <a:lumMod val="75000"/>
                      <a:lumOff val="25000"/>
                      <a:alpha val="10000"/>
                    </a:prstClr>
                  </a:solidFill>
                </a:ln>
                <a:solidFill>
                  <a:schemeClr val="tx1"/>
                </a:solidFill>
                <a:effectLst/>
                <a:latin typeface="Arial Rounded MT Bold" panose="020F0704030504030204" pitchFamily="34" charset="0"/>
              </a:rPr>
              <a:t>   statement(s);</a:t>
            </a:r>
          </a:p>
          <a:p>
            <a:pPr marL="2800200" lvl="8" indent="0">
              <a:buClr>
                <a:srgbClr val="DADADA"/>
              </a:buClr>
              <a:buNone/>
            </a:pPr>
            <a:r>
              <a:rPr lang="en-US" sz="2200" dirty="0">
                <a:ln>
                  <a:solidFill>
                    <a:prstClr val="black">
                      <a:lumMod val="75000"/>
                      <a:lumOff val="25000"/>
                      <a:alpha val="10000"/>
                    </a:prstClr>
                  </a:solidFill>
                </a:ln>
                <a:solidFill>
                  <a:schemeClr val="tx1"/>
                </a:solidFill>
                <a:effectLst/>
                <a:latin typeface="Arial Rounded MT Bold" panose="020F0704030504030204" pitchFamily="34" charset="0"/>
              </a:rPr>
              <a:t>}</a:t>
            </a:r>
            <a:endParaRPr lang="lv-LV" sz="2200"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r>
              <a:rPr lang="en-US" sz="2400" dirty="0">
                <a:ln>
                  <a:solidFill>
                    <a:prstClr val="black">
                      <a:lumMod val="75000"/>
                      <a:lumOff val="25000"/>
                      <a:alpha val="10000"/>
                    </a:prstClr>
                  </a:solidFill>
                </a:ln>
                <a:solidFill>
                  <a:schemeClr val="tx1"/>
                </a:solidFill>
                <a:effectLst/>
                <a:latin typeface="Arial Rounded MT Bold" panose="020F0704030504030204" pitchFamily="34" charset="0"/>
              </a:rPr>
              <a:t>The </a:t>
            </a:r>
            <a:r>
              <a:rPr lang="en-US" sz="2400" dirty="0" err="1">
                <a:ln>
                  <a:solidFill>
                    <a:prstClr val="black">
                      <a:lumMod val="75000"/>
                      <a:lumOff val="25000"/>
                      <a:alpha val="10000"/>
                    </a:prstClr>
                  </a:solidFill>
                </a:ln>
                <a:solidFill>
                  <a:srgbClr val="00B050"/>
                </a:solidFill>
                <a:effectLst/>
                <a:latin typeface="Arial Rounded MT Bold" panose="020F0704030504030204" pitchFamily="34" charset="0"/>
              </a:rPr>
              <a:t>init</a:t>
            </a:r>
            <a:r>
              <a:rPr lang="en-US" sz="2400" dirty="0">
                <a:ln>
                  <a:solidFill>
                    <a:prstClr val="black">
                      <a:lumMod val="75000"/>
                      <a:lumOff val="25000"/>
                      <a:alpha val="10000"/>
                    </a:prstClr>
                  </a:solidFill>
                </a:ln>
                <a:solidFill>
                  <a:schemeClr val="tx1"/>
                </a:solidFill>
                <a:effectLst/>
                <a:latin typeface="Arial Rounded MT Bold" panose="020F0704030504030204" pitchFamily="34" charset="0"/>
              </a:rPr>
              <a:t> step is executed first, and only once. This step allows you to declare and initialize any loop control variables.</a:t>
            </a:r>
            <a:endParaRPr lang="lv-LV" sz="2400"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r>
              <a:rPr lang="lv-LV" sz="2400" dirty="0">
                <a:ln>
                  <a:solidFill>
                    <a:prstClr val="black">
                      <a:lumMod val="75000"/>
                      <a:lumOff val="25000"/>
                      <a:alpha val="10000"/>
                    </a:prstClr>
                  </a:solidFill>
                </a:ln>
                <a:solidFill>
                  <a:schemeClr val="tx1"/>
                </a:solidFill>
                <a:effectLst/>
                <a:latin typeface="Arial Rounded MT Bold" panose="020F0704030504030204" pitchFamily="34" charset="0"/>
              </a:rPr>
              <a:t>T</a:t>
            </a:r>
            <a:r>
              <a:rPr lang="en-US" sz="2400" dirty="0">
                <a:ln>
                  <a:solidFill>
                    <a:prstClr val="black">
                      <a:lumMod val="75000"/>
                      <a:lumOff val="25000"/>
                      <a:alpha val="10000"/>
                    </a:prstClr>
                  </a:solidFill>
                </a:ln>
                <a:solidFill>
                  <a:schemeClr val="tx1"/>
                </a:solidFill>
                <a:effectLst/>
                <a:latin typeface="Arial Rounded MT Bold" panose="020F0704030504030204" pitchFamily="34" charset="0"/>
              </a:rPr>
              <a:t>he </a:t>
            </a:r>
            <a:r>
              <a:rPr lang="en-US" sz="2400" dirty="0">
                <a:ln>
                  <a:solidFill>
                    <a:prstClr val="black">
                      <a:lumMod val="75000"/>
                      <a:lumOff val="25000"/>
                      <a:alpha val="10000"/>
                    </a:prstClr>
                  </a:solidFill>
                </a:ln>
                <a:solidFill>
                  <a:schemeClr val="accent5">
                    <a:lumMod val="75000"/>
                  </a:schemeClr>
                </a:solidFill>
                <a:effectLst/>
                <a:latin typeface="Arial Rounded MT Bold" panose="020F0704030504030204" pitchFamily="34" charset="0"/>
              </a:rPr>
              <a:t>condition</a:t>
            </a:r>
            <a:r>
              <a:rPr lang="en-US" sz="2400" dirty="0">
                <a:ln>
                  <a:solidFill>
                    <a:prstClr val="black">
                      <a:lumMod val="75000"/>
                      <a:lumOff val="25000"/>
                      <a:alpha val="10000"/>
                    </a:prstClr>
                  </a:solidFill>
                </a:ln>
                <a:solidFill>
                  <a:schemeClr val="tx1"/>
                </a:solidFill>
                <a:effectLst/>
                <a:latin typeface="Arial Rounded MT Bold" panose="020F0704030504030204" pitchFamily="34" charset="0"/>
              </a:rPr>
              <a:t> is evaluated. If it is true, the body of the loop is executed. If it is false, the body of the loop does not execute and flow of control jumps to the next statement just after the for loop</a:t>
            </a:r>
            <a:endParaRPr lang="lv-LV" sz="2400"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r>
              <a:rPr lang="lv-LV" sz="2400" dirty="0">
                <a:ln>
                  <a:solidFill>
                    <a:prstClr val="black">
                      <a:lumMod val="75000"/>
                      <a:lumOff val="25000"/>
                      <a:alpha val="10000"/>
                    </a:prstClr>
                  </a:solidFill>
                </a:ln>
                <a:solidFill>
                  <a:srgbClr val="FFC000"/>
                </a:solidFill>
                <a:effectLst/>
                <a:latin typeface="Arial Rounded MT Bold" panose="020F0704030504030204" pitchFamily="34" charset="0"/>
              </a:rPr>
              <a:t>I</a:t>
            </a:r>
            <a:r>
              <a:rPr lang="en-US" sz="2400" dirty="0" err="1">
                <a:ln>
                  <a:solidFill>
                    <a:prstClr val="black">
                      <a:lumMod val="75000"/>
                      <a:lumOff val="25000"/>
                      <a:alpha val="10000"/>
                    </a:prstClr>
                  </a:solidFill>
                </a:ln>
                <a:solidFill>
                  <a:srgbClr val="FFC000"/>
                </a:solidFill>
                <a:effectLst/>
                <a:latin typeface="Arial Rounded MT Bold" panose="020F0704030504030204" pitchFamily="34" charset="0"/>
              </a:rPr>
              <a:t>ncrement</a:t>
            </a:r>
            <a:r>
              <a:rPr lang="en-US" sz="2400" dirty="0">
                <a:ln>
                  <a:solidFill>
                    <a:prstClr val="black">
                      <a:lumMod val="75000"/>
                      <a:lumOff val="25000"/>
                      <a:alpha val="10000"/>
                    </a:prstClr>
                  </a:solidFill>
                </a:ln>
                <a:solidFill>
                  <a:schemeClr val="tx1"/>
                </a:solidFill>
                <a:effectLst/>
                <a:latin typeface="Arial Rounded MT Bold" panose="020F0704030504030204" pitchFamily="34" charset="0"/>
              </a:rPr>
              <a:t> statement</a:t>
            </a:r>
            <a:r>
              <a:rPr lang="lv-LV" sz="2400" dirty="0">
                <a:ln>
                  <a:solidFill>
                    <a:prstClr val="black">
                      <a:lumMod val="75000"/>
                      <a:lumOff val="25000"/>
                      <a:alpha val="10000"/>
                    </a:prstClr>
                  </a:solidFill>
                </a:ln>
                <a:solidFill>
                  <a:schemeClr val="tx1"/>
                </a:solidFill>
                <a:effectLst/>
                <a:latin typeface="Arial Rounded MT Bold" panose="020F0704030504030204" pitchFamily="34" charset="0"/>
              </a:rPr>
              <a:t> </a:t>
            </a:r>
            <a:r>
              <a:rPr lang="en-US" sz="2400" dirty="0">
                <a:ln>
                  <a:solidFill>
                    <a:prstClr val="black">
                      <a:lumMod val="75000"/>
                      <a:lumOff val="25000"/>
                      <a:alpha val="10000"/>
                    </a:prstClr>
                  </a:solidFill>
                </a:ln>
                <a:solidFill>
                  <a:schemeClr val="tx1"/>
                </a:solidFill>
                <a:effectLst/>
                <a:latin typeface="Arial Rounded MT Bold" panose="020F0704030504030204" pitchFamily="34" charset="0"/>
              </a:rPr>
              <a:t>allows you to update any loop control variables.</a:t>
            </a:r>
            <a:endParaRPr lang="lv-LV" sz="24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2800200" lvl="8" indent="0">
              <a:buClr>
                <a:srgbClr val="DADADA"/>
              </a:buClr>
              <a:buNone/>
            </a:pP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154077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foreach Loop</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580051"/>
            <a:ext cx="10353762" cy="4668350"/>
          </a:xfrm>
        </p:spPr>
        <p:txBody>
          <a:bodyPr>
            <a:noAutofit/>
          </a:bodyPr>
          <a:lstStyle/>
          <a:p>
            <a:pPr lvl="0">
              <a:buClr>
                <a:srgbClr val="DADADA"/>
              </a:buClr>
            </a:pP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The </a:t>
            </a:r>
            <a:r>
              <a:rPr lang="en-US" sz="2600" dirty="0" err="1">
                <a:ln>
                  <a:solidFill>
                    <a:prstClr val="black">
                      <a:lumMod val="75000"/>
                      <a:lumOff val="25000"/>
                      <a:alpha val="10000"/>
                    </a:prstClr>
                  </a:solidFill>
                </a:ln>
                <a:solidFill>
                  <a:schemeClr val="tx1"/>
                </a:solidFill>
                <a:effectLst/>
                <a:latin typeface="Arial Rounded MT Bold" panose="020F0704030504030204" pitchFamily="34" charset="0"/>
              </a:rPr>
              <a:t>foreach</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 statement iterates through a collection that implements the </a:t>
            </a:r>
            <a:r>
              <a:rPr lang="en-US" sz="2600" dirty="0" err="1">
                <a:ln>
                  <a:solidFill>
                    <a:prstClr val="black">
                      <a:lumMod val="75000"/>
                      <a:lumOff val="25000"/>
                      <a:alpha val="10000"/>
                    </a:prstClr>
                  </a:solidFill>
                </a:ln>
                <a:solidFill>
                  <a:schemeClr val="tx1"/>
                </a:solidFill>
                <a:effectLst/>
                <a:latin typeface="Arial Rounded MT Bold" panose="020F0704030504030204" pitchFamily="34" charset="0"/>
              </a:rPr>
              <a:t>IEnumerable</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 interface. </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In contract to for statement, the </a:t>
            </a:r>
            <a:r>
              <a:rPr lang="en-US" sz="2600" dirty="0" err="1">
                <a:ln>
                  <a:solidFill>
                    <a:prstClr val="black">
                      <a:lumMod val="75000"/>
                      <a:lumOff val="25000"/>
                      <a:alpha val="10000"/>
                    </a:prstClr>
                  </a:solidFill>
                </a:ln>
                <a:solidFill>
                  <a:schemeClr val="tx1"/>
                </a:solidFill>
                <a:effectLst/>
                <a:latin typeface="Arial Rounded MT Bold" panose="020F0704030504030204" pitchFamily="34" charset="0"/>
              </a:rPr>
              <a:t>foreach</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 statement </a:t>
            </a:r>
            <a:r>
              <a:rPr lang="en-US" sz="2600" dirty="0" err="1">
                <a:ln>
                  <a:solidFill>
                    <a:prstClr val="black">
                      <a:lumMod val="75000"/>
                      <a:lumOff val="25000"/>
                      <a:alpha val="10000"/>
                    </a:prstClr>
                  </a:solidFill>
                </a:ln>
                <a:solidFill>
                  <a:schemeClr val="tx1"/>
                </a:solidFill>
                <a:effectLst/>
                <a:latin typeface="Arial Rounded MT Bold" panose="020F0704030504030204" pitchFamily="34" charset="0"/>
              </a:rPr>
              <a:t>does't</a:t>
            </a: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 use the indexes.</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Example:</a:t>
            </a:r>
          </a:p>
          <a:p>
            <a:pPr marL="2095800" lvl="6" indent="0">
              <a:buClr>
                <a:srgbClr val="DADADA"/>
              </a:buClr>
              <a:buNone/>
            </a:pPr>
            <a:r>
              <a:rPr lang="en-US" sz="2000" dirty="0" err="1">
                <a:ln>
                  <a:solidFill>
                    <a:prstClr val="black">
                      <a:lumMod val="75000"/>
                      <a:lumOff val="25000"/>
                      <a:alpha val="10000"/>
                    </a:prstClr>
                  </a:solidFill>
                </a:ln>
                <a:solidFill>
                  <a:schemeClr val="tx1"/>
                </a:solidFill>
                <a:effectLst/>
                <a:latin typeface="Arial Rounded MT Bold" panose="020F0704030504030204" pitchFamily="34" charset="0"/>
              </a:rPr>
              <a:t>var</a:t>
            </a:r>
            <a:r>
              <a:rPr lang="en-US" sz="2000" dirty="0">
                <a:ln>
                  <a:solidFill>
                    <a:prstClr val="black">
                      <a:lumMod val="75000"/>
                      <a:lumOff val="25000"/>
                      <a:alpha val="10000"/>
                    </a:prstClr>
                  </a:solidFill>
                </a:ln>
                <a:solidFill>
                  <a:schemeClr val="tx1"/>
                </a:solidFill>
                <a:effectLst/>
                <a:latin typeface="Arial Rounded MT Bold" panose="020F0704030504030204" pitchFamily="34" charset="0"/>
              </a:rPr>
              <a:t> names = new List&lt;string&gt;() { "John", "Tom", "Peter" };</a:t>
            </a:r>
          </a:p>
          <a:p>
            <a:pPr marL="2095800" lvl="6" indent="0">
              <a:buClr>
                <a:srgbClr val="DADADA"/>
              </a:buClr>
              <a:buNone/>
            </a:pPr>
            <a:r>
              <a:rPr lang="en-US" sz="2000" dirty="0" err="1">
                <a:ln>
                  <a:solidFill>
                    <a:prstClr val="black">
                      <a:lumMod val="75000"/>
                      <a:lumOff val="25000"/>
                      <a:alpha val="10000"/>
                    </a:prstClr>
                  </a:solidFill>
                </a:ln>
                <a:solidFill>
                  <a:srgbClr val="FFC000"/>
                </a:solidFill>
                <a:effectLst/>
                <a:latin typeface="Arial Rounded MT Bold" panose="020F0704030504030204" pitchFamily="34" charset="0"/>
              </a:rPr>
              <a:t>foreach</a:t>
            </a:r>
            <a:r>
              <a:rPr lang="en-US" sz="2000" dirty="0">
                <a:ln>
                  <a:solidFill>
                    <a:prstClr val="black">
                      <a:lumMod val="75000"/>
                      <a:lumOff val="25000"/>
                      <a:alpha val="10000"/>
                    </a:prstClr>
                  </a:solidFill>
                </a:ln>
                <a:solidFill>
                  <a:schemeClr val="tx1"/>
                </a:solidFill>
                <a:effectLst/>
                <a:latin typeface="Arial Rounded MT Bold" panose="020F0704030504030204" pitchFamily="34" charset="0"/>
              </a:rPr>
              <a:t> (string name </a:t>
            </a:r>
            <a:r>
              <a:rPr lang="en-US" sz="2000" dirty="0">
                <a:ln>
                  <a:solidFill>
                    <a:prstClr val="black">
                      <a:lumMod val="75000"/>
                      <a:lumOff val="25000"/>
                      <a:alpha val="10000"/>
                    </a:prstClr>
                  </a:solidFill>
                </a:ln>
                <a:solidFill>
                  <a:srgbClr val="FFC000"/>
                </a:solidFill>
                <a:effectLst/>
                <a:latin typeface="Arial Rounded MT Bold" panose="020F0704030504030204" pitchFamily="34" charset="0"/>
              </a:rPr>
              <a:t>in</a:t>
            </a:r>
            <a:r>
              <a:rPr lang="en-US" sz="2000" dirty="0">
                <a:ln>
                  <a:solidFill>
                    <a:prstClr val="black">
                      <a:lumMod val="75000"/>
                      <a:lumOff val="25000"/>
                      <a:alpha val="10000"/>
                    </a:prstClr>
                  </a:solidFill>
                </a:ln>
                <a:solidFill>
                  <a:schemeClr val="tx1"/>
                </a:solidFill>
                <a:effectLst/>
                <a:latin typeface="Arial Rounded MT Bold" panose="020F0704030504030204" pitchFamily="34" charset="0"/>
              </a:rPr>
              <a:t> names)</a:t>
            </a:r>
          </a:p>
          <a:p>
            <a:pPr marL="2095800" lvl="6" indent="0">
              <a:buClr>
                <a:srgbClr val="DADADA"/>
              </a:buClr>
              <a:buNone/>
            </a:pPr>
            <a:r>
              <a:rPr lang="en-US" sz="2000" dirty="0">
                <a:ln>
                  <a:solidFill>
                    <a:prstClr val="black">
                      <a:lumMod val="75000"/>
                      <a:lumOff val="25000"/>
                      <a:alpha val="10000"/>
                    </a:prstClr>
                  </a:solidFill>
                </a:ln>
                <a:solidFill>
                  <a:schemeClr val="tx1"/>
                </a:solidFill>
                <a:effectLst/>
                <a:latin typeface="Arial Rounded MT Bold" panose="020F0704030504030204" pitchFamily="34" charset="0"/>
              </a:rPr>
              <a:t>{</a:t>
            </a:r>
          </a:p>
          <a:p>
            <a:pPr marL="2095800" lvl="6" indent="0">
              <a:buClr>
                <a:srgbClr val="DADADA"/>
              </a:buClr>
              <a:buNone/>
            </a:pPr>
            <a:r>
              <a:rPr lang="en-US" sz="2000" dirty="0">
                <a:ln>
                  <a:solidFill>
                    <a:prstClr val="black">
                      <a:lumMod val="75000"/>
                      <a:lumOff val="25000"/>
                      <a:alpha val="10000"/>
                    </a:prstClr>
                  </a:solidFill>
                </a:ln>
                <a:solidFill>
                  <a:schemeClr val="tx1"/>
                </a:solidFill>
                <a:effectLst/>
                <a:latin typeface="Arial Rounded MT Bold" panose="020F0704030504030204" pitchFamily="34" charset="0"/>
              </a:rPr>
              <a:t>    </a:t>
            </a:r>
            <a:r>
              <a:rPr lang="en-US" sz="2000" dirty="0" err="1">
                <a:ln>
                  <a:solidFill>
                    <a:prstClr val="black">
                      <a:lumMod val="75000"/>
                      <a:lumOff val="25000"/>
                      <a:alpha val="10000"/>
                    </a:prstClr>
                  </a:solidFill>
                </a:ln>
                <a:solidFill>
                  <a:schemeClr val="tx1"/>
                </a:solidFill>
                <a:effectLst/>
                <a:latin typeface="Arial Rounded MT Bold" panose="020F0704030504030204" pitchFamily="34" charset="0"/>
              </a:rPr>
              <a:t>Console.WriteLine</a:t>
            </a:r>
            <a:r>
              <a:rPr lang="en-US" sz="2000" dirty="0">
                <a:ln>
                  <a:solidFill>
                    <a:prstClr val="black">
                      <a:lumMod val="75000"/>
                      <a:lumOff val="25000"/>
                      <a:alpha val="10000"/>
                    </a:prstClr>
                  </a:solidFill>
                </a:ln>
                <a:solidFill>
                  <a:schemeClr val="tx1"/>
                </a:solidFill>
                <a:effectLst/>
                <a:latin typeface="Arial Rounded MT Bold" panose="020F0704030504030204" pitchFamily="34" charset="0"/>
              </a:rPr>
              <a:t>(name);</a:t>
            </a:r>
          </a:p>
          <a:p>
            <a:pPr marL="2095800" lvl="6" indent="0">
              <a:buClr>
                <a:srgbClr val="DADADA"/>
              </a:buClr>
              <a:buNone/>
            </a:pPr>
            <a:r>
              <a:rPr lang="en-US" sz="2000" dirty="0">
                <a:ln>
                  <a:solidFill>
                    <a:prstClr val="black">
                      <a:lumMod val="75000"/>
                      <a:lumOff val="25000"/>
                      <a:alpha val="10000"/>
                    </a:prstClr>
                  </a:solidFill>
                </a:ln>
                <a:solidFill>
                  <a:schemeClr val="tx1"/>
                </a:solidFill>
                <a:effectLst/>
                <a:latin typeface="Arial Rounded MT Bold" panose="020F0704030504030204" pitchFamily="34" charset="0"/>
              </a:rPr>
              <a:t>}</a:t>
            </a:r>
            <a:endParaRPr lang="lv-LV" sz="20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2800200" lvl="8" indent="0">
              <a:buClr>
                <a:srgbClr val="DADADA"/>
              </a:buClr>
              <a:buNone/>
            </a:pP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1999545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while loop</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2579913"/>
            <a:ext cx="4719562" cy="3668487"/>
          </a:xfrm>
        </p:spPr>
        <p:txBody>
          <a:bodyPr>
            <a:noAutofit/>
          </a:bodyPr>
          <a:lstStyle/>
          <a:p>
            <a:pPr lvl="0">
              <a:buClr>
                <a:srgbClr val="DADADA"/>
              </a:buClr>
            </a:pP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A while loop statement in C# repeatedly executes a target statement as long as a given condition is true.</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2800200" lvl="8" indent="0">
              <a:buClr>
                <a:srgbClr val="DADADA"/>
              </a:buClr>
              <a:buNone/>
            </a:pP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pic>
        <p:nvPicPr>
          <p:cNvPr id="4" name="Picture 3">
            <a:extLst>
              <a:ext uri="{FF2B5EF4-FFF2-40B4-BE49-F238E27FC236}">
                <a16:creationId xmlns:a16="http://schemas.microsoft.com/office/drawing/2014/main" id="{46560509-D395-4CC3-87C3-DD62BCE01437}"/>
              </a:ext>
            </a:extLst>
          </p:cNvPr>
          <p:cNvPicPr>
            <a:picLocks noChangeAspect="1"/>
          </p:cNvPicPr>
          <p:nvPr/>
        </p:nvPicPr>
        <p:blipFill>
          <a:blip r:embed="rId3"/>
          <a:stretch>
            <a:fillRect/>
          </a:stretch>
        </p:blipFill>
        <p:spPr>
          <a:xfrm>
            <a:off x="6558645" y="609599"/>
            <a:ext cx="4147338" cy="5820332"/>
          </a:xfrm>
          <a:prstGeom prst="rect">
            <a:avLst/>
          </a:prstGeom>
        </p:spPr>
      </p:pic>
    </p:spTree>
    <p:extLst>
      <p:ext uri="{BB962C8B-B14F-4D97-AF65-F5344CB8AC3E}">
        <p14:creationId xmlns:p14="http://schemas.microsoft.com/office/powerpoint/2010/main" val="2314668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Nested while loop</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580051"/>
            <a:ext cx="10353762" cy="4668350"/>
          </a:xfrm>
        </p:spPr>
        <p:txBody>
          <a:bodyPr>
            <a:noAutofit/>
          </a:bodyPr>
          <a:lstStyle/>
          <a:p>
            <a:pPr marL="414000" lvl="1" indent="0">
              <a:buClr>
                <a:srgbClr val="DADADA"/>
              </a:buClr>
              <a:buNone/>
            </a:pPr>
            <a:r>
              <a:rPr lang="lv-LV" dirty="0">
                <a:ln>
                  <a:solidFill>
                    <a:prstClr val="black">
                      <a:lumMod val="75000"/>
                      <a:lumOff val="25000"/>
                      <a:alpha val="10000"/>
                    </a:prstClr>
                  </a:solidFill>
                </a:ln>
                <a:solidFill>
                  <a:schemeClr val="tx1"/>
                </a:solidFill>
                <a:effectLst/>
                <a:latin typeface="Arial Rounded MT Bold" panose="020F0704030504030204" pitchFamily="34" charset="0"/>
              </a:rPr>
              <a:t>int i = 0;</a:t>
            </a:r>
          </a:p>
          <a:p>
            <a:pPr marL="414000" lvl="1" indent="0">
              <a:buClr>
                <a:srgbClr val="DADADA"/>
              </a:buClr>
              <a:buNone/>
            </a:pPr>
            <a:r>
              <a:rPr lang="lv-LV" dirty="0">
                <a:ln>
                  <a:solidFill>
                    <a:prstClr val="black">
                      <a:lumMod val="75000"/>
                      <a:lumOff val="25000"/>
                      <a:alpha val="10000"/>
                    </a:prstClr>
                  </a:solidFill>
                </a:ln>
                <a:solidFill>
                  <a:srgbClr val="FFFF00"/>
                </a:solidFill>
                <a:effectLst/>
                <a:latin typeface="Arial Rounded MT Bold" panose="020F0704030504030204" pitchFamily="34" charset="0"/>
              </a:rPr>
              <a:t>while (i &lt; 2) {</a:t>
            </a:r>
          </a:p>
          <a:p>
            <a:pPr marL="414000" lvl="1" indent="0">
              <a:buClr>
                <a:srgbClr val="DADADA"/>
              </a:buClr>
              <a:buNone/>
            </a:pPr>
            <a:r>
              <a:rPr lang="lv-LV" dirty="0">
                <a:ln>
                  <a:solidFill>
                    <a:prstClr val="black">
                      <a:lumMod val="75000"/>
                      <a:lumOff val="25000"/>
                      <a:alpha val="10000"/>
                    </a:prstClr>
                  </a:solidFill>
                </a:ln>
                <a:solidFill>
                  <a:schemeClr val="tx1"/>
                </a:solidFill>
                <a:effectLst/>
                <a:latin typeface="Arial Rounded MT Bold" panose="020F0704030504030204" pitchFamily="34" charset="0"/>
              </a:rPr>
              <a:t>    Console.WriteLine("Value of i: {0}", i);</a:t>
            </a:r>
          </a:p>
          <a:p>
            <a:pPr marL="414000" lvl="1" indent="0">
              <a:buClr>
                <a:srgbClr val="DADADA"/>
              </a:buClr>
              <a:buNone/>
            </a:pPr>
            <a:r>
              <a:rPr lang="lv-LV" dirty="0">
                <a:ln>
                  <a:solidFill>
                    <a:prstClr val="black">
                      <a:lumMod val="75000"/>
                      <a:lumOff val="25000"/>
                      <a:alpha val="10000"/>
                    </a:prstClr>
                  </a:solidFill>
                </a:ln>
                <a:solidFill>
                  <a:schemeClr val="tx1"/>
                </a:solidFill>
                <a:effectLst/>
                <a:latin typeface="Arial Rounded MT Bold" panose="020F0704030504030204" pitchFamily="34" charset="0"/>
              </a:rPr>
              <a:t>    int j = 1;</a:t>
            </a:r>
          </a:p>
          <a:p>
            <a:pPr marL="414000" lvl="1" indent="0">
              <a:buClr>
                <a:srgbClr val="DADADA"/>
              </a:buClr>
              <a:buNone/>
            </a:pPr>
            <a:r>
              <a:rPr lang="lv-LV" dirty="0">
                <a:ln>
                  <a:solidFill>
                    <a:prstClr val="black">
                      <a:lumMod val="75000"/>
                      <a:lumOff val="25000"/>
                      <a:alpha val="10000"/>
                    </a:prstClr>
                  </a:solidFill>
                </a:ln>
                <a:solidFill>
                  <a:schemeClr val="tx1"/>
                </a:solidFill>
                <a:effectLst/>
                <a:latin typeface="Arial Rounded MT Bold" panose="020F0704030504030204" pitchFamily="34" charset="0"/>
              </a:rPr>
              <a:t>    i++;</a:t>
            </a:r>
          </a:p>
          <a:p>
            <a:pPr marL="414000" lvl="1" indent="0">
              <a:buClr>
                <a:srgbClr val="DADADA"/>
              </a:buClr>
              <a:buNone/>
            </a:pPr>
            <a:r>
              <a:rPr lang="lv-LV" dirty="0">
                <a:ln>
                  <a:solidFill>
                    <a:prstClr val="black">
                      <a:lumMod val="75000"/>
                      <a:lumOff val="25000"/>
                      <a:alpha val="10000"/>
                    </a:prstClr>
                  </a:solidFill>
                </a:ln>
                <a:solidFill>
                  <a:srgbClr val="FFFF00"/>
                </a:solidFill>
                <a:effectLst/>
                <a:latin typeface="Arial Rounded MT Bold" panose="020F0704030504030204" pitchFamily="34" charset="0"/>
              </a:rPr>
              <a:t>    while (j &lt; 2)</a:t>
            </a:r>
          </a:p>
          <a:p>
            <a:pPr marL="414000" lvl="1" indent="0">
              <a:buClr>
                <a:srgbClr val="DADADA"/>
              </a:buClr>
              <a:buNone/>
            </a:pPr>
            <a:r>
              <a:rPr lang="lv-LV" dirty="0">
                <a:ln>
                  <a:solidFill>
                    <a:prstClr val="black">
                      <a:lumMod val="75000"/>
                      <a:lumOff val="25000"/>
                      <a:alpha val="10000"/>
                    </a:prstClr>
                  </a:solidFill>
                </a:ln>
                <a:solidFill>
                  <a:schemeClr val="tx1"/>
                </a:solidFill>
                <a:effectLst/>
                <a:latin typeface="Arial Rounded MT Bold" panose="020F0704030504030204" pitchFamily="34" charset="0"/>
              </a:rPr>
              <a:t>    {</a:t>
            </a:r>
          </a:p>
          <a:p>
            <a:pPr marL="414000" lvl="1" indent="0">
              <a:buClr>
                <a:srgbClr val="DADADA"/>
              </a:buClr>
              <a:buNone/>
            </a:pPr>
            <a:r>
              <a:rPr lang="lv-LV" dirty="0">
                <a:ln>
                  <a:solidFill>
                    <a:prstClr val="black">
                      <a:lumMod val="75000"/>
                      <a:lumOff val="25000"/>
                      <a:alpha val="10000"/>
                    </a:prstClr>
                  </a:solidFill>
                </a:ln>
                <a:solidFill>
                  <a:schemeClr val="tx1"/>
                </a:solidFill>
                <a:effectLst/>
                <a:latin typeface="Arial Rounded MT Bold" panose="020F0704030504030204" pitchFamily="34" charset="0"/>
              </a:rPr>
              <a:t>        Console.WriteLine("Value of j: {0}", j);</a:t>
            </a:r>
          </a:p>
          <a:p>
            <a:pPr marL="414000" lvl="1" indent="0">
              <a:buClr>
                <a:srgbClr val="DADADA"/>
              </a:buClr>
              <a:buNone/>
            </a:pPr>
            <a:r>
              <a:rPr lang="lv-LV" dirty="0">
                <a:ln>
                  <a:solidFill>
                    <a:prstClr val="black">
                      <a:lumMod val="75000"/>
                      <a:lumOff val="25000"/>
                      <a:alpha val="10000"/>
                    </a:prstClr>
                  </a:solidFill>
                </a:ln>
                <a:solidFill>
                  <a:schemeClr val="tx1"/>
                </a:solidFill>
                <a:effectLst/>
                <a:latin typeface="Arial Rounded MT Bold" panose="020F0704030504030204" pitchFamily="34" charset="0"/>
              </a:rPr>
              <a:t>        j++;</a:t>
            </a:r>
          </a:p>
          <a:p>
            <a:pPr marL="414000" lvl="1" indent="0">
              <a:buClr>
                <a:srgbClr val="DADADA"/>
              </a:buClr>
              <a:buNone/>
            </a:pPr>
            <a:r>
              <a:rPr lang="lv-LV" dirty="0">
                <a:ln>
                  <a:solidFill>
                    <a:prstClr val="black">
                      <a:lumMod val="75000"/>
                      <a:lumOff val="25000"/>
                      <a:alpha val="10000"/>
                    </a:prstClr>
                  </a:solidFill>
                </a:ln>
                <a:solidFill>
                  <a:schemeClr val="tx1"/>
                </a:solidFill>
                <a:effectLst/>
                <a:latin typeface="Arial Rounded MT Bold" panose="020F0704030504030204" pitchFamily="34" charset="0"/>
              </a:rPr>
              <a:t>    }</a:t>
            </a:r>
          </a:p>
          <a:p>
            <a:pPr marL="414000" lvl="1" indent="0">
              <a:buClr>
                <a:srgbClr val="DADADA"/>
              </a:buClr>
              <a:buNone/>
            </a:pPr>
            <a:r>
              <a:rPr lang="lv-LV" dirty="0">
                <a:ln>
                  <a:solidFill>
                    <a:prstClr val="black">
                      <a:lumMod val="75000"/>
                      <a:lumOff val="25000"/>
                      <a:alpha val="10000"/>
                    </a:prstClr>
                  </a:solidFill>
                </a:ln>
                <a:solidFill>
                  <a:schemeClr val="tx1"/>
                </a:solidFill>
                <a:effectLst/>
                <a:latin typeface="Arial Rounded MT Bold" panose="020F0704030504030204" pitchFamily="34" charset="0"/>
              </a:rPr>
              <a:t>}</a:t>
            </a:r>
          </a:p>
          <a:p>
            <a:pPr marL="2800200" lvl="8" indent="0">
              <a:buClr>
                <a:srgbClr val="DADADA"/>
              </a:buClr>
              <a:buNone/>
            </a:pP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3322568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do while Loop</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580051"/>
            <a:ext cx="10353762" cy="4668350"/>
          </a:xfrm>
        </p:spPr>
        <p:txBody>
          <a:bodyPr>
            <a:noAutofit/>
          </a:bodyPr>
          <a:lstStyle/>
          <a:p>
            <a:pPr lvl="0">
              <a:buClr>
                <a:srgbClr val="DADADA"/>
              </a:buClr>
            </a:pPr>
            <a:r>
              <a:rPr lang="en-US" sz="2600" dirty="0">
                <a:ln>
                  <a:solidFill>
                    <a:prstClr val="black">
                      <a:lumMod val="75000"/>
                      <a:lumOff val="25000"/>
                      <a:alpha val="10000"/>
                    </a:prstClr>
                  </a:solidFill>
                </a:ln>
                <a:solidFill>
                  <a:schemeClr val="tx1"/>
                </a:solidFill>
                <a:effectLst/>
                <a:latin typeface="Arial Rounded MT Bold" panose="020F0704030504030204" pitchFamily="34" charset="0"/>
              </a:rPr>
              <a:t>The do-while loop is the same as a 'while' loop except that the block of code will be executed at least once, because it first executes the block of code and then it checks the condition.</a:t>
            </a: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Syntax:</a:t>
            </a:r>
          </a:p>
          <a:p>
            <a:pPr marL="2483000" lvl="7" indent="0">
              <a:buClr>
                <a:srgbClr val="DADADA"/>
              </a:buClr>
              <a:buNone/>
            </a:pPr>
            <a:r>
              <a:rPr lang="en-US" sz="2000" dirty="0">
                <a:ln>
                  <a:solidFill>
                    <a:prstClr val="black">
                      <a:lumMod val="75000"/>
                      <a:lumOff val="25000"/>
                      <a:alpha val="10000"/>
                    </a:prstClr>
                  </a:solidFill>
                </a:ln>
                <a:solidFill>
                  <a:schemeClr val="tx1"/>
                </a:solidFill>
                <a:effectLst/>
                <a:latin typeface="Arial Rounded MT Bold" panose="020F0704030504030204" pitchFamily="34" charset="0"/>
              </a:rPr>
              <a:t>do</a:t>
            </a:r>
          </a:p>
          <a:p>
            <a:pPr marL="2483000" lvl="7" indent="0">
              <a:buClr>
                <a:srgbClr val="DADADA"/>
              </a:buClr>
              <a:buNone/>
            </a:pPr>
            <a:r>
              <a:rPr lang="en-US" sz="2000" dirty="0">
                <a:ln>
                  <a:solidFill>
                    <a:prstClr val="black">
                      <a:lumMod val="75000"/>
                      <a:lumOff val="25000"/>
                      <a:alpha val="10000"/>
                    </a:prstClr>
                  </a:solidFill>
                </a:ln>
                <a:solidFill>
                  <a:schemeClr val="tx1"/>
                </a:solidFill>
                <a:effectLst/>
                <a:latin typeface="Arial Rounded MT Bold" panose="020F0704030504030204" pitchFamily="34" charset="0"/>
              </a:rPr>
              <a:t>{</a:t>
            </a:r>
          </a:p>
          <a:p>
            <a:pPr marL="2483000" lvl="7" indent="0">
              <a:buClr>
                <a:srgbClr val="DADADA"/>
              </a:buClr>
              <a:buNone/>
            </a:pPr>
            <a:r>
              <a:rPr lang="en-US" sz="2000" dirty="0">
                <a:ln>
                  <a:solidFill>
                    <a:prstClr val="black">
                      <a:lumMod val="75000"/>
                      <a:lumOff val="25000"/>
                      <a:alpha val="10000"/>
                    </a:prstClr>
                  </a:solidFill>
                </a:ln>
                <a:solidFill>
                  <a:schemeClr val="tx1"/>
                </a:solidFill>
                <a:effectLst/>
                <a:latin typeface="Arial Rounded MT Bold" panose="020F0704030504030204" pitchFamily="34" charset="0"/>
              </a:rPr>
              <a:t>    //execute code block</a:t>
            </a:r>
          </a:p>
          <a:p>
            <a:pPr marL="2483000" lvl="7" indent="0">
              <a:buClr>
                <a:srgbClr val="DADADA"/>
              </a:buClr>
              <a:buNone/>
            </a:pPr>
            <a:r>
              <a:rPr lang="en-US" sz="2000" dirty="0">
                <a:ln>
                  <a:solidFill>
                    <a:prstClr val="black">
                      <a:lumMod val="75000"/>
                      <a:lumOff val="25000"/>
                      <a:alpha val="10000"/>
                    </a:prstClr>
                  </a:solidFill>
                </a:ln>
                <a:solidFill>
                  <a:schemeClr val="tx1"/>
                </a:solidFill>
                <a:effectLst/>
                <a:latin typeface="Arial Rounded MT Bold" panose="020F0704030504030204" pitchFamily="34" charset="0"/>
              </a:rPr>
              <a:t>} while(boolean expression);</a:t>
            </a:r>
            <a:endParaRPr lang="lv-LV" sz="2000"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2800200" lvl="8" indent="0">
              <a:buClr>
                <a:srgbClr val="DADADA"/>
              </a:buClr>
              <a:buNone/>
            </a:pP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1033125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a:xfrm>
            <a:off x="913795" y="2874493"/>
            <a:ext cx="10353762" cy="970450"/>
          </a:xfrm>
        </p:spPr>
        <p:txBody>
          <a:bodyPr>
            <a:noAutofit/>
          </a:bodyPr>
          <a:lstStyle/>
          <a:p>
            <a:r>
              <a:rPr lang="en-GB" sz="6000" dirty="0" err="1">
                <a:latin typeface="Arial Rounded MT Bold" panose="020F0704030504030204" pitchFamily="34" charset="0"/>
              </a:rPr>
              <a:t>Enums</a:t>
            </a:r>
            <a:r>
              <a:rPr lang="lv-LV" sz="6000" dirty="0">
                <a:latin typeface="Arial Rounded MT Bold" panose="020F0704030504030204" pitchFamily="34" charset="0"/>
              </a:rPr>
              <a:t> </a:t>
            </a:r>
            <a:endParaRPr lang="lv-LV" sz="6000" dirty="0"/>
          </a:p>
        </p:txBody>
      </p:sp>
    </p:spTree>
    <p:extLst>
      <p:ext uri="{BB962C8B-B14F-4D97-AF65-F5344CB8AC3E}">
        <p14:creationId xmlns:p14="http://schemas.microsoft.com/office/powerpoint/2010/main" val="6863245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en-GB" dirty="0">
                <a:latin typeface="Arial Rounded MT Bold" panose="020F0704030504030204" pitchFamily="34" charset="0"/>
              </a:rPr>
              <a:t>E</a:t>
            </a:r>
            <a:r>
              <a:rPr lang="lv-LV" dirty="0">
                <a:latin typeface="Arial Rounded MT Bold" panose="020F0704030504030204" pitchFamily="34" charset="0"/>
              </a:rPr>
              <a:t>numeration </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rmAutofit/>
          </a:bodyPr>
          <a:lstStyle/>
          <a:p>
            <a:pPr lvl="0">
              <a:buClr>
                <a:srgbClr val="DADADA"/>
              </a:buClr>
            </a:pPr>
            <a:r>
              <a:rPr lang="en-US" sz="2800" b="1" dirty="0">
                <a:ln>
                  <a:solidFill>
                    <a:prstClr val="black">
                      <a:lumMod val="75000"/>
                      <a:lumOff val="25000"/>
                      <a:alpha val="10000"/>
                    </a:prstClr>
                  </a:solidFill>
                </a:ln>
                <a:solidFill>
                  <a:schemeClr val="tx1"/>
                </a:solidFill>
                <a:effectLst/>
                <a:latin typeface="Arial Rounded MT Bold" panose="020F0704030504030204" pitchFamily="34" charset="0"/>
              </a:rPr>
              <a:t>An enumeration is a set of named integer constants</a:t>
            </a:r>
          </a:p>
          <a:p>
            <a:pPr lvl="0">
              <a:buClr>
                <a:srgbClr val="DADADA"/>
              </a:buClr>
            </a:pPr>
            <a:r>
              <a:rPr lang="en-US" sz="2800" dirty="0">
                <a:ln>
                  <a:solidFill>
                    <a:prstClr val="black">
                      <a:lumMod val="75000"/>
                      <a:lumOff val="25000"/>
                      <a:alpha val="10000"/>
                    </a:prstClr>
                  </a:solidFill>
                </a:ln>
                <a:solidFill>
                  <a:schemeClr val="tx1"/>
                </a:solidFill>
                <a:effectLst/>
                <a:latin typeface="Arial Rounded MT Bold" panose="020F0704030504030204" pitchFamily="34" charset="0"/>
              </a:rPr>
              <a:t>An enumerated type is declared using the </a:t>
            </a:r>
            <a:r>
              <a:rPr lang="en-US" sz="2800" dirty="0" err="1">
                <a:ln>
                  <a:solidFill>
                    <a:prstClr val="black">
                      <a:lumMod val="75000"/>
                      <a:lumOff val="25000"/>
                      <a:alpha val="10000"/>
                    </a:prstClr>
                  </a:solidFill>
                </a:ln>
                <a:solidFill>
                  <a:schemeClr val="tx2">
                    <a:lumMod val="50000"/>
                  </a:schemeClr>
                </a:solidFill>
                <a:effectLst/>
                <a:latin typeface="Arial Rounded MT Bold" panose="020F0704030504030204" pitchFamily="34" charset="0"/>
              </a:rPr>
              <a:t>enum</a:t>
            </a:r>
            <a:r>
              <a:rPr lang="en-US" sz="2800" dirty="0">
                <a:ln>
                  <a:solidFill>
                    <a:prstClr val="black">
                      <a:lumMod val="75000"/>
                      <a:lumOff val="25000"/>
                      <a:alpha val="10000"/>
                    </a:prstClr>
                  </a:solidFill>
                </a:ln>
                <a:solidFill>
                  <a:schemeClr val="tx1"/>
                </a:solidFill>
                <a:effectLst/>
                <a:latin typeface="Arial Rounded MT Bold" panose="020F0704030504030204" pitchFamily="34" charset="0"/>
              </a:rPr>
              <a:t> keyword</a:t>
            </a:r>
          </a:p>
          <a:p>
            <a:pPr lvl="0">
              <a:buClr>
                <a:srgbClr val="DADADA"/>
              </a:buClr>
            </a:pPr>
            <a:r>
              <a:rPr lang="en-US" sz="2800" dirty="0">
                <a:ln>
                  <a:solidFill>
                    <a:prstClr val="black">
                      <a:lumMod val="75000"/>
                      <a:lumOff val="25000"/>
                      <a:alpha val="10000"/>
                    </a:prstClr>
                  </a:solidFill>
                </a:ln>
                <a:solidFill>
                  <a:schemeClr val="tx1"/>
                </a:solidFill>
                <a:effectLst/>
                <a:latin typeface="Arial Rounded MT Bold" panose="020F0704030504030204" pitchFamily="34" charset="0"/>
              </a:rPr>
              <a:t>Enumeration contains its own values and cannot inherit or cannot pass inheritance</a:t>
            </a:r>
          </a:p>
          <a:p>
            <a:pPr lvl="0">
              <a:buClr>
                <a:srgbClr val="DADADA"/>
              </a:buClr>
            </a:pPr>
            <a:r>
              <a:rPr lang="en-US" sz="2800" dirty="0">
                <a:ln>
                  <a:solidFill>
                    <a:prstClr val="black">
                      <a:lumMod val="75000"/>
                      <a:lumOff val="25000"/>
                      <a:alpha val="10000"/>
                    </a:prstClr>
                  </a:solidFill>
                </a:ln>
                <a:solidFill>
                  <a:schemeClr val="tx1"/>
                </a:solidFill>
                <a:effectLst/>
                <a:latin typeface="Arial Rounded MT Bold" panose="020F0704030504030204" pitchFamily="34" charset="0"/>
              </a:rPr>
              <a:t>Declaration syntax:</a:t>
            </a:r>
          </a:p>
          <a:p>
            <a:pPr marL="2877600" lvl="8" indent="0">
              <a:buClr>
                <a:srgbClr val="DADADA"/>
              </a:buClr>
              <a:buNone/>
            </a:pPr>
            <a:r>
              <a:rPr lang="de-DE" sz="2200" dirty="0">
                <a:ln>
                  <a:solidFill>
                    <a:prstClr val="black">
                      <a:lumMod val="75000"/>
                      <a:lumOff val="25000"/>
                      <a:alpha val="10000"/>
                    </a:prstClr>
                  </a:solidFill>
                </a:ln>
                <a:solidFill>
                  <a:schemeClr val="tx1"/>
                </a:solidFill>
                <a:effectLst/>
                <a:latin typeface="Arial Rounded MT Bold" panose="020F0704030504030204" pitchFamily="34" charset="0"/>
              </a:rPr>
              <a:t>enum &lt;enum_name&gt; {</a:t>
            </a:r>
          </a:p>
          <a:p>
            <a:pPr marL="2877600" lvl="8" indent="0">
              <a:buClr>
                <a:srgbClr val="DADADA"/>
              </a:buClr>
              <a:buNone/>
            </a:pPr>
            <a:r>
              <a:rPr lang="de-DE" sz="2200" dirty="0">
                <a:ln>
                  <a:solidFill>
                    <a:prstClr val="black">
                      <a:lumMod val="75000"/>
                      <a:lumOff val="25000"/>
                      <a:alpha val="10000"/>
                    </a:prstClr>
                  </a:solidFill>
                </a:ln>
                <a:solidFill>
                  <a:schemeClr val="tx1"/>
                </a:solidFill>
                <a:effectLst/>
                <a:latin typeface="Arial Rounded MT Bold" panose="020F0704030504030204" pitchFamily="34" charset="0"/>
              </a:rPr>
              <a:t>   enumeration list </a:t>
            </a:r>
          </a:p>
          <a:p>
            <a:pPr marL="2877600" lvl="8" indent="0">
              <a:buClr>
                <a:srgbClr val="DADADA"/>
              </a:buClr>
              <a:buNone/>
            </a:pPr>
            <a:r>
              <a:rPr lang="de-DE" sz="2200" dirty="0">
                <a:ln>
                  <a:solidFill>
                    <a:prstClr val="black">
                      <a:lumMod val="75000"/>
                      <a:lumOff val="25000"/>
                      <a:alpha val="10000"/>
                    </a:prstClr>
                  </a:solidFill>
                </a:ln>
                <a:solidFill>
                  <a:schemeClr val="tx1"/>
                </a:solidFill>
                <a:effectLst/>
                <a:latin typeface="Arial Rounded MT Bold" panose="020F0704030504030204" pitchFamily="34" charset="0"/>
              </a:rPr>
              <a:t>};</a:t>
            </a:r>
            <a:endParaRPr lang="lv-LV" sz="2200"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472568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en-GB" dirty="0">
                <a:latin typeface="Arial Rounded MT Bold" panose="020F0704030504030204" pitchFamily="34" charset="0"/>
              </a:rPr>
              <a:t>E</a:t>
            </a:r>
            <a:r>
              <a:rPr lang="lv-LV" dirty="0">
                <a:latin typeface="Arial Rounded MT Bold" panose="020F0704030504030204" pitchFamily="34" charset="0"/>
              </a:rPr>
              <a:t>numeration </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rmAutofit/>
          </a:bodyPr>
          <a:lstStyle/>
          <a:p>
            <a:pPr lvl="0">
              <a:buClr>
                <a:srgbClr val="DADADA"/>
              </a:buClr>
            </a:pPr>
            <a:r>
              <a:rPr lang="en-US" sz="2800" b="1" dirty="0">
                <a:ln>
                  <a:solidFill>
                    <a:prstClr val="black">
                      <a:lumMod val="75000"/>
                      <a:lumOff val="25000"/>
                      <a:alpha val="10000"/>
                    </a:prstClr>
                  </a:solidFill>
                </a:ln>
                <a:solidFill>
                  <a:schemeClr val="tx1"/>
                </a:solidFill>
                <a:effectLst/>
                <a:latin typeface="Arial Rounded MT Bold" panose="020F0704030504030204" pitchFamily="34" charset="0"/>
              </a:rPr>
              <a:t>Each of the symbols in the enumeration list stands for an integer value. </a:t>
            </a:r>
          </a:p>
          <a:p>
            <a:pPr lvl="0">
              <a:buClr>
                <a:srgbClr val="DADADA"/>
              </a:buClr>
            </a:pPr>
            <a:r>
              <a:rPr lang="en-US" sz="2800" b="1" dirty="0">
                <a:ln>
                  <a:solidFill>
                    <a:prstClr val="black">
                      <a:lumMod val="75000"/>
                      <a:lumOff val="25000"/>
                      <a:alpha val="10000"/>
                    </a:prstClr>
                  </a:solidFill>
                </a:ln>
                <a:solidFill>
                  <a:schemeClr val="tx1"/>
                </a:solidFill>
                <a:effectLst/>
                <a:latin typeface="Arial Rounded MT Bold" panose="020F0704030504030204" pitchFamily="34" charset="0"/>
              </a:rPr>
              <a:t>By default, the value of the first enumeration symbol is 0</a:t>
            </a:r>
          </a:p>
          <a:p>
            <a:pPr lvl="0">
              <a:buClr>
                <a:srgbClr val="DADADA"/>
              </a:buClr>
            </a:pPr>
            <a:r>
              <a:rPr lang="en-US" sz="2800" b="1" dirty="0">
                <a:ln>
                  <a:solidFill>
                    <a:prstClr val="black">
                      <a:lumMod val="75000"/>
                      <a:lumOff val="25000"/>
                      <a:alpha val="10000"/>
                    </a:prstClr>
                  </a:solidFill>
                </a:ln>
                <a:solidFill>
                  <a:schemeClr val="tx1"/>
                </a:solidFill>
                <a:effectLst/>
                <a:latin typeface="Arial Rounded MT Bold" panose="020F0704030504030204" pitchFamily="34" charset="0"/>
              </a:rPr>
              <a:t>Example:</a:t>
            </a:r>
            <a:endParaRPr lang="lv-LV" sz="28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36900" lvl="0" indent="0" algn="ctr">
              <a:buClr>
                <a:srgbClr val="DADADA"/>
              </a:buClr>
              <a:buNone/>
            </a:pPr>
            <a:r>
              <a:rPr lang="en-US" sz="2200" dirty="0" err="1">
                <a:ln>
                  <a:solidFill>
                    <a:prstClr val="black">
                      <a:lumMod val="75000"/>
                      <a:lumOff val="25000"/>
                      <a:alpha val="10000"/>
                    </a:prstClr>
                  </a:solidFill>
                </a:ln>
                <a:solidFill>
                  <a:schemeClr val="tx1"/>
                </a:solidFill>
                <a:effectLst/>
                <a:latin typeface="Arial Rounded MT Bold" panose="020F0704030504030204" pitchFamily="34" charset="0"/>
              </a:rPr>
              <a:t>enum</a:t>
            </a:r>
            <a:r>
              <a:rPr lang="en-US" sz="2200" dirty="0">
                <a:ln>
                  <a:solidFill>
                    <a:prstClr val="black">
                      <a:lumMod val="75000"/>
                      <a:lumOff val="25000"/>
                      <a:alpha val="10000"/>
                    </a:prstClr>
                  </a:solidFill>
                </a:ln>
                <a:solidFill>
                  <a:schemeClr val="tx1"/>
                </a:solidFill>
                <a:effectLst/>
                <a:latin typeface="Arial Rounded MT Bold" panose="020F0704030504030204" pitchFamily="34" charset="0"/>
              </a:rPr>
              <a:t> Days { Sun, Mon, </a:t>
            </a:r>
            <a:r>
              <a:rPr lang="en-US" sz="2200" dirty="0" err="1">
                <a:ln>
                  <a:solidFill>
                    <a:prstClr val="black">
                      <a:lumMod val="75000"/>
                      <a:lumOff val="25000"/>
                      <a:alpha val="10000"/>
                    </a:prstClr>
                  </a:solidFill>
                </a:ln>
                <a:solidFill>
                  <a:schemeClr val="tx1"/>
                </a:solidFill>
                <a:effectLst/>
                <a:latin typeface="Arial Rounded MT Bold" panose="020F0704030504030204" pitchFamily="34" charset="0"/>
              </a:rPr>
              <a:t>tue</a:t>
            </a:r>
            <a:r>
              <a:rPr lang="en-US" sz="2200" dirty="0">
                <a:ln>
                  <a:solidFill>
                    <a:prstClr val="black">
                      <a:lumMod val="75000"/>
                      <a:lumOff val="25000"/>
                      <a:alpha val="10000"/>
                    </a:prstClr>
                  </a:solidFill>
                </a:ln>
                <a:solidFill>
                  <a:schemeClr val="tx1"/>
                </a:solidFill>
                <a:effectLst/>
                <a:latin typeface="Arial Rounded MT Bold" panose="020F0704030504030204" pitchFamily="34" charset="0"/>
              </a:rPr>
              <a:t>, Wed, </a:t>
            </a:r>
            <a:r>
              <a:rPr lang="en-US" sz="2200" dirty="0" err="1">
                <a:ln>
                  <a:solidFill>
                    <a:prstClr val="black">
                      <a:lumMod val="75000"/>
                      <a:lumOff val="25000"/>
                      <a:alpha val="10000"/>
                    </a:prstClr>
                  </a:solidFill>
                </a:ln>
                <a:solidFill>
                  <a:schemeClr val="tx1"/>
                </a:solidFill>
                <a:effectLst/>
                <a:latin typeface="Arial Rounded MT Bold" panose="020F0704030504030204" pitchFamily="34" charset="0"/>
              </a:rPr>
              <a:t>thu</a:t>
            </a:r>
            <a:r>
              <a:rPr lang="en-US" sz="2200" dirty="0">
                <a:ln>
                  <a:solidFill>
                    <a:prstClr val="black">
                      <a:lumMod val="75000"/>
                      <a:lumOff val="25000"/>
                      <a:alpha val="10000"/>
                    </a:prstClr>
                  </a:solidFill>
                </a:ln>
                <a:solidFill>
                  <a:schemeClr val="tx1"/>
                </a:solidFill>
                <a:effectLst/>
                <a:latin typeface="Arial Rounded MT Bold" panose="020F0704030504030204" pitchFamily="34" charset="0"/>
              </a:rPr>
              <a:t>, Fri, Sat };</a:t>
            </a:r>
            <a:endParaRPr lang="lv-LV" sz="22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r>
              <a:rPr lang="lv-LV" sz="2800" b="1" dirty="0">
                <a:ln>
                  <a:solidFill>
                    <a:prstClr val="black">
                      <a:lumMod val="75000"/>
                      <a:lumOff val="25000"/>
                      <a:alpha val="10000"/>
                    </a:prstClr>
                  </a:solidFill>
                </a:ln>
                <a:solidFill>
                  <a:schemeClr val="tx1"/>
                </a:solidFill>
                <a:effectLst/>
                <a:latin typeface="Arial Rounded MT Bold" panose="020F0704030504030204" pitchFamily="34" charset="0"/>
              </a:rPr>
              <a:t>Enum can have predefined type. Default type is int</a:t>
            </a:r>
          </a:p>
          <a:p>
            <a:pPr marL="36900" lvl="0" indent="0" algn="ctr">
              <a:buClr>
                <a:srgbClr val="DADADA"/>
              </a:buClr>
              <a:buNone/>
            </a:pPr>
            <a:r>
              <a:rPr lang="en-US" sz="2200" dirty="0" err="1">
                <a:ln>
                  <a:solidFill>
                    <a:prstClr val="black">
                      <a:lumMod val="75000"/>
                      <a:lumOff val="25000"/>
                      <a:alpha val="10000"/>
                    </a:prstClr>
                  </a:solidFill>
                </a:ln>
                <a:solidFill>
                  <a:schemeClr val="tx1"/>
                </a:solidFill>
                <a:effectLst/>
                <a:latin typeface="Arial Rounded MT Bold" panose="020F0704030504030204" pitchFamily="34" charset="0"/>
              </a:rPr>
              <a:t>enum</a:t>
            </a:r>
            <a:r>
              <a:rPr lang="en-US" sz="2200" dirty="0">
                <a:ln>
                  <a:solidFill>
                    <a:prstClr val="black">
                      <a:lumMod val="75000"/>
                      <a:lumOff val="25000"/>
                      <a:alpha val="10000"/>
                    </a:prstClr>
                  </a:solidFill>
                </a:ln>
                <a:solidFill>
                  <a:schemeClr val="tx1"/>
                </a:solidFill>
                <a:effectLst/>
                <a:latin typeface="Arial Rounded MT Bold" panose="020F0704030504030204" pitchFamily="34" charset="0"/>
              </a:rPr>
              <a:t> </a:t>
            </a:r>
            <a:r>
              <a:rPr lang="lv-LV" sz="2200" dirty="0">
                <a:ln>
                  <a:solidFill>
                    <a:prstClr val="black">
                      <a:lumMod val="75000"/>
                      <a:lumOff val="25000"/>
                      <a:alpha val="10000"/>
                    </a:prstClr>
                  </a:solidFill>
                </a:ln>
                <a:solidFill>
                  <a:schemeClr val="tx1"/>
                </a:solidFill>
                <a:effectLst/>
                <a:latin typeface="Arial Rounded MT Bold" panose="020F0704030504030204" pitchFamily="34" charset="0"/>
              </a:rPr>
              <a:t>Seasons : byte</a:t>
            </a:r>
            <a:r>
              <a:rPr lang="en-US" sz="2200" dirty="0">
                <a:ln>
                  <a:solidFill>
                    <a:prstClr val="black">
                      <a:lumMod val="75000"/>
                      <a:lumOff val="25000"/>
                      <a:alpha val="10000"/>
                    </a:prstClr>
                  </a:solidFill>
                </a:ln>
                <a:solidFill>
                  <a:schemeClr val="tx1"/>
                </a:solidFill>
                <a:effectLst/>
                <a:latin typeface="Arial Rounded MT Bold" panose="020F0704030504030204" pitchFamily="34" charset="0"/>
              </a:rPr>
              <a:t> {</a:t>
            </a:r>
            <a:r>
              <a:rPr lang="lv-LV" sz="2200" dirty="0">
                <a:ln>
                  <a:solidFill>
                    <a:prstClr val="black">
                      <a:lumMod val="75000"/>
                      <a:lumOff val="25000"/>
                      <a:alpha val="10000"/>
                    </a:prstClr>
                  </a:solidFill>
                </a:ln>
                <a:solidFill>
                  <a:schemeClr val="tx1"/>
                </a:solidFill>
                <a:effectLst/>
                <a:latin typeface="Arial Rounded MT Bold" panose="020F0704030504030204" pitchFamily="34" charset="0"/>
              </a:rPr>
              <a:t> Winter</a:t>
            </a:r>
            <a:r>
              <a:rPr lang="en-US" sz="2200" dirty="0">
                <a:ln>
                  <a:solidFill>
                    <a:prstClr val="black">
                      <a:lumMod val="75000"/>
                      <a:lumOff val="25000"/>
                      <a:alpha val="10000"/>
                    </a:prstClr>
                  </a:solidFill>
                </a:ln>
                <a:solidFill>
                  <a:schemeClr val="tx1"/>
                </a:solidFill>
                <a:effectLst/>
                <a:latin typeface="Arial Rounded MT Bold" panose="020F0704030504030204" pitchFamily="34" charset="0"/>
              </a:rPr>
              <a:t>, </a:t>
            </a:r>
            <a:r>
              <a:rPr lang="lv-LV" sz="2200" dirty="0">
                <a:ln>
                  <a:solidFill>
                    <a:prstClr val="black">
                      <a:lumMod val="75000"/>
                      <a:lumOff val="25000"/>
                      <a:alpha val="10000"/>
                    </a:prstClr>
                  </a:solidFill>
                </a:ln>
                <a:solidFill>
                  <a:schemeClr val="tx1"/>
                </a:solidFill>
                <a:effectLst/>
                <a:latin typeface="Arial Rounded MT Bold" panose="020F0704030504030204" pitchFamily="34" charset="0"/>
              </a:rPr>
              <a:t>Spring</a:t>
            </a:r>
            <a:r>
              <a:rPr lang="en-US" sz="2200" dirty="0">
                <a:ln>
                  <a:solidFill>
                    <a:prstClr val="black">
                      <a:lumMod val="75000"/>
                      <a:lumOff val="25000"/>
                      <a:alpha val="10000"/>
                    </a:prstClr>
                  </a:solidFill>
                </a:ln>
                <a:solidFill>
                  <a:schemeClr val="tx1"/>
                </a:solidFill>
                <a:effectLst/>
                <a:latin typeface="Arial Rounded MT Bold" panose="020F0704030504030204" pitchFamily="34" charset="0"/>
              </a:rPr>
              <a:t>, </a:t>
            </a:r>
            <a:r>
              <a:rPr lang="lv-LV" sz="2200" dirty="0">
                <a:ln>
                  <a:solidFill>
                    <a:prstClr val="black">
                      <a:lumMod val="75000"/>
                      <a:lumOff val="25000"/>
                      <a:alpha val="10000"/>
                    </a:prstClr>
                  </a:solidFill>
                </a:ln>
                <a:solidFill>
                  <a:schemeClr val="tx1"/>
                </a:solidFill>
                <a:effectLst/>
                <a:latin typeface="Arial Rounded MT Bold" panose="020F0704030504030204" pitchFamily="34" charset="0"/>
              </a:rPr>
              <a:t>Summer</a:t>
            </a:r>
            <a:r>
              <a:rPr lang="en-US" sz="2200" dirty="0">
                <a:ln>
                  <a:solidFill>
                    <a:prstClr val="black">
                      <a:lumMod val="75000"/>
                      <a:lumOff val="25000"/>
                      <a:alpha val="10000"/>
                    </a:prstClr>
                  </a:solidFill>
                </a:ln>
                <a:solidFill>
                  <a:schemeClr val="tx1"/>
                </a:solidFill>
                <a:effectLst/>
                <a:latin typeface="Arial Rounded MT Bold" panose="020F0704030504030204" pitchFamily="34" charset="0"/>
              </a:rPr>
              <a:t>, </a:t>
            </a:r>
            <a:r>
              <a:rPr lang="lv-LV" sz="2200" dirty="0">
                <a:ln>
                  <a:solidFill>
                    <a:prstClr val="black">
                      <a:lumMod val="75000"/>
                      <a:lumOff val="25000"/>
                      <a:alpha val="10000"/>
                    </a:prstClr>
                  </a:solidFill>
                </a:ln>
                <a:solidFill>
                  <a:schemeClr val="tx1"/>
                </a:solidFill>
                <a:effectLst/>
                <a:latin typeface="Arial Rounded MT Bold" panose="020F0704030504030204" pitchFamily="34" charset="0"/>
              </a:rPr>
              <a:t>Autumn </a:t>
            </a:r>
            <a:r>
              <a:rPr lang="en-US" sz="2200" dirty="0">
                <a:ln>
                  <a:solidFill>
                    <a:prstClr val="black">
                      <a:lumMod val="75000"/>
                      <a:lumOff val="25000"/>
                      <a:alpha val="10000"/>
                    </a:prstClr>
                  </a:solidFill>
                </a:ln>
                <a:solidFill>
                  <a:schemeClr val="tx1"/>
                </a:solidFill>
                <a:effectLst/>
                <a:latin typeface="Arial Rounded MT Bold" panose="020F0704030504030204" pitchFamily="34" charset="0"/>
              </a:rPr>
              <a:t>};</a:t>
            </a:r>
            <a:endParaRPr lang="lv-LV" sz="22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endParaRPr lang="en-US" sz="2800" b="1"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3305922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en-GB" dirty="0">
                <a:latin typeface="Arial Rounded MT Bold" panose="020F0704030504030204" pitchFamily="34" charset="0"/>
              </a:rPr>
              <a:t>E</a:t>
            </a:r>
            <a:r>
              <a:rPr lang="lv-LV" dirty="0">
                <a:latin typeface="Arial Rounded MT Bold" panose="020F0704030504030204" pitchFamily="34" charset="0"/>
              </a:rPr>
              <a:t>numeration </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rmAutofit/>
          </a:bodyPr>
          <a:lstStyle/>
          <a:p>
            <a:pPr lvl="0">
              <a:buClr>
                <a:srgbClr val="DADADA"/>
              </a:buClr>
            </a:pPr>
            <a:r>
              <a:rPr lang="lv-LV" sz="2800" b="1" dirty="0">
                <a:ln>
                  <a:solidFill>
                    <a:prstClr val="black">
                      <a:lumMod val="75000"/>
                      <a:lumOff val="25000"/>
                      <a:alpha val="10000"/>
                    </a:prstClr>
                  </a:solidFill>
                </a:ln>
                <a:solidFill>
                  <a:schemeClr val="tx1"/>
                </a:solidFill>
                <a:effectLst/>
                <a:latin typeface="Arial Rounded MT Bold" panose="020F0704030504030204" pitchFamily="34" charset="0"/>
              </a:rPr>
              <a:t>It is possible to specify value for enum members</a:t>
            </a:r>
            <a:endParaRPr lang="lv-LV" sz="22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endParaRPr lang="en-US" sz="2800" b="1"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pic>
        <p:nvPicPr>
          <p:cNvPr id="4" name="Picture 3">
            <a:extLst>
              <a:ext uri="{FF2B5EF4-FFF2-40B4-BE49-F238E27FC236}">
                <a16:creationId xmlns:a16="http://schemas.microsoft.com/office/drawing/2014/main" id="{B0377D07-D2EC-4BED-A90C-00FFBA9D582F}"/>
              </a:ext>
            </a:extLst>
          </p:cNvPr>
          <p:cNvPicPr>
            <a:picLocks noChangeAspect="1"/>
          </p:cNvPicPr>
          <p:nvPr/>
        </p:nvPicPr>
        <p:blipFill>
          <a:blip r:embed="rId3"/>
          <a:stretch>
            <a:fillRect/>
          </a:stretch>
        </p:blipFill>
        <p:spPr>
          <a:xfrm>
            <a:off x="1471731" y="2711124"/>
            <a:ext cx="9237890" cy="2558599"/>
          </a:xfrm>
          <a:prstGeom prst="rect">
            <a:avLst/>
          </a:prstGeom>
        </p:spPr>
      </p:pic>
    </p:spTree>
    <p:extLst>
      <p:ext uri="{BB962C8B-B14F-4D97-AF65-F5344CB8AC3E}">
        <p14:creationId xmlns:p14="http://schemas.microsoft.com/office/powerpoint/2010/main" val="2434088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en-GB" dirty="0">
                <a:latin typeface="Arial Rounded MT Bold" panose="020F0704030504030204" pitchFamily="34" charset="0"/>
              </a:rPr>
              <a:t>E</a:t>
            </a:r>
            <a:r>
              <a:rPr lang="lv-LV" dirty="0">
                <a:latin typeface="Arial Rounded MT Bold" panose="020F0704030504030204" pitchFamily="34" charset="0"/>
              </a:rPr>
              <a:t>numeration </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rmAutofit/>
          </a:bodyPr>
          <a:lstStyle/>
          <a:p>
            <a:pPr lvl="0">
              <a:buClr>
                <a:srgbClr val="DADADA"/>
              </a:buClr>
            </a:pPr>
            <a:r>
              <a:rPr lang="lv-LV" sz="2800" b="1" dirty="0">
                <a:ln>
                  <a:solidFill>
                    <a:prstClr val="black">
                      <a:lumMod val="75000"/>
                      <a:lumOff val="25000"/>
                      <a:alpha val="10000"/>
                    </a:prstClr>
                  </a:solidFill>
                </a:ln>
                <a:solidFill>
                  <a:schemeClr val="tx1"/>
                </a:solidFill>
                <a:effectLst/>
                <a:latin typeface="Arial Rounded MT Bold" panose="020F0704030504030204" pitchFamily="34" charset="0"/>
              </a:rPr>
              <a:t>It is possible to get Enum specified text value using Display attribute and helper class</a:t>
            </a:r>
          </a:p>
          <a:p>
            <a:pPr marL="36900" lvl="0" indent="0" algn="ctr">
              <a:buClr>
                <a:srgbClr val="DADADA"/>
              </a:buClr>
              <a:buNone/>
            </a:pPr>
            <a:r>
              <a:rPr lang="lv-LV" sz="2800" b="1" dirty="0">
                <a:ln>
                  <a:solidFill>
                    <a:prstClr val="black">
                      <a:lumMod val="75000"/>
                      <a:lumOff val="25000"/>
                      <a:alpha val="10000"/>
                    </a:prstClr>
                  </a:solidFill>
                </a:ln>
                <a:solidFill>
                  <a:schemeClr val="tx1"/>
                </a:solidFill>
                <a:effectLst/>
                <a:latin typeface="Arial Rounded MT Bold" panose="020F0704030504030204" pitchFamily="34" charset="0"/>
              </a:rPr>
              <a:t> </a:t>
            </a:r>
            <a:r>
              <a:rPr lang="lv-LV" sz="1800" b="1" dirty="0">
                <a:ln>
                  <a:solidFill>
                    <a:prstClr val="black">
                      <a:lumMod val="75000"/>
                      <a:lumOff val="25000"/>
                      <a:alpha val="10000"/>
                    </a:prstClr>
                  </a:solidFill>
                </a:ln>
                <a:solidFill>
                  <a:schemeClr val="tx1"/>
                </a:solidFill>
                <a:effectLst/>
                <a:latin typeface="Arial Rounded MT Bold" panose="020F0704030504030204" pitchFamily="34" charset="0"/>
              </a:rPr>
              <a:t>using System.ComponentModel.DataAnnotations;</a:t>
            </a:r>
            <a:endParaRPr lang="lv-LV" sz="28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endParaRPr lang="en-US" sz="2800" b="1"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pic>
        <p:nvPicPr>
          <p:cNvPr id="5" name="Picture 4">
            <a:extLst>
              <a:ext uri="{FF2B5EF4-FFF2-40B4-BE49-F238E27FC236}">
                <a16:creationId xmlns:a16="http://schemas.microsoft.com/office/drawing/2014/main" id="{54363029-477F-4484-B017-74133A4F8A62}"/>
              </a:ext>
            </a:extLst>
          </p:cNvPr>
          <p:cNvPicPr>
            <a:picLocks noChangeAspect="1"/>
          </p:cNvPicPr>
          <p:nvPr/>
        </p:nvPicPr>
        <p:blipFill>
          <a:blip r:embed="rId3"/>
          <a:stretch>
            <a:fillRect/>
          </a:stretch>
        </p:blipFill>
        <p:spPr>
          <a:xfrm>
            <a:off x="3342421" y="3297690"/>
            <a:ext cx="5692458" cy="3103109"/>
          </a:xfrm>
          <a:prstGeom prst="rect">
            <a:avLst/>
          </a:prstGeom>
        </p:spPr>
      </p:pic>
    </p:spTree>
    <p:extLst>
      <p:ext uri="{BB962C8B-B14F-4D97-AF65-F5344CB8AC3E}">
        <p14:creationId xmlns:p14="http://schemas.microsoft.com/office/powerpoint/2010/main" val="2071756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IF condition</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p:txBody>
          <a:bodyPr>
            <a:normAutofit/>
          </a:bodyPr>
          <a:lstStyle/>
          <a:p>
            <a:pPr lvl="0">
              <a:buClr>
                <a:srgbClr val="DADADA"/>
              </a:buClr>
            </a:pPr>
            <a:endParaRPr lang="lv-LV" sz="28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0">
              <a:buClr>
                <a:srgbClr val="DADADA"/>
              </a:buClr>
            </a:pPr>
            <a:endParaRPr lang="lv-LV" sz="2800" dirty="0">
              <a:ln>
                <a:solidFill>
                  <a:prstClr val="black">
                    <a:lumMod val="75000"/>
                    <a:lumOff val="25000"/>
                    <a:alpha val="10000"/>
                  </a:prstClr>
                </a:solidFill>
              </a:ln>
              <a:solidFill>
                <a:prstClr val="white"/>
              </a:solidFill>
              <a:effectLst/>
              <a:latin typeface="Arial Rounded MT Bold" panose="020F0704030504030204" pitchFamily="34" charset="0"/>
            </a:endParaRPr>
          </a:p>
        </p:txBody>
      </p:sp>
      <p:pic>
        <p:nvPicPr>
          <p:cNvPr id="4" name="Picture 3">
            <a:extLst>
              <a:ext uri="{FF2B5EF4-FFF2-40B4-BE49-F238E27FC236}">
                <a16:creationId xmlns:a16="http://schemas.microsoft.com/office/drawing/2014/main" id="{477A986E-E8F7-4EE5-A9B2-351E726FB027}"/>
              </a:ext>
            </a:extLst>
          </p:cNvPr>
          <p:cNvPicPr>
            <a:picLocks noChangeAspect="1"/>
          </p:cNvPicPr>
          <p:nvPr/>
        </p:nvPicPr>
        <p:blipFill>
          <a:blip r:embed="rId3"/>
          <a:stretch>
            <a:fillRect/>
          </a:stretch>
        </p:blipFill>
        <p:spPr>
          <a:xfrm>
            <a:off x="6782939" y="1580050"/>
            <a:ext cx="4101873" cy="4668350"/>
          </a:xfrm>
          <a:prstGeom prst="rect">
            <a:avLst/>
          </a:prstGeom>
        </p:spPr>
      </p:pic>
      <p:sp>
        <p:nvSpPr>
          <p:cNvPr id="5" name="Content Placeholder 2">
            <a:extLst>
              <a:ext uri="{FF2B5EF4-FFF2-40B4-BE49-F238E27FC236}">
                <a16:creationId xmlns:a16="http://schemas.microsoft.com/office/drawing/2014/main" id="{D8E1BF27-05B2-42ED-9ABC-A3CDAFCAB987}"/>
              </a:ext>
            </a:extLst>
          </p:cNvPr>
          <p:cNvSpPr txBox="1">
            <a:spLocks/>
          </p:cNvSpPr>
          <p:nvPr/>
        </p:nvSpPr>
        <p:spPr>
          <a:xfrm>
            <a:off x="1066195" y="1884849"/>
            <a:ext cx="4342867" cy="4363551"/>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Clr>
                <a:srgbClr val="DADADA"/>
              </a:buClr>
              <a:buNone/>
            </a:pPr>
            <a:r>
              <a:rPr lang="lv-LV" sz="28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if (...)</a:t>
            </a:r>
          </a:p>
          <a:p>
            <a:pPr marL="36900" indent="0">
              <a:buClr>
                <a:srgbClr val="DADADA"/>
              </a:buClr>
              <a:buNone/>
            </a:pPr>
            <a:r>
              <a:rPr lang="lv-LV" sz="28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a:t>
            </a:r>
          </a:p>
          <a:p>
            <a:pPr marL="450000" lvl="1" indent="0">
              <a:buClr>
                <a:srgbClr val="DADADA"/>
              </a:buClr>
              <a:buNone/>
            </a:pPr>
            <a:r>
              <a:rPr lang="lv-LV" sz="26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//do something</a:t>
            </a:r>
          </a:p>
          <a:p>
            <a:pPr marL="36900" indent="0">
              <a:buClr>
                <a:srgbClr val="DADADA"/>
              </a:buClr>
              <a:buNone/>
            </a:pPr>
            <a:r>
              <a:rPr lang="lv-LV" sz="28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a:t>
            </a:r>
          </a:p>
          <a:p>
            <a:pPr marL="36900" indent="0">
              <a:buClr>
                <a:srgbClr val="DADADA"/>
              </a:buClr>
              <a:buNone/>
            </a:pPr>
            <a:r>
              <a:rPr lang="lv-LV" sz="28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else  </a:t>
            </a:r>
          </a:p>
          <a:p>
            <a:pPr marL="36900" indent="0">
              <a:buClr>
                <a:srgbClr val="DADADA"/>
              </a:buClr>
              <a:buNone/>
            </a:pPr>
            <a:r>
              <a:rPr lang="lv-LV" sz="28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a:t>
            </a:r>
          </a:p>
          <a:p>
            <a:pPr marL="36900" indent="0">
              <a:buClr>
                <a:srgbClr val="DADADA"/>
              </a:buClr>
              <a:buNone/>
            </a:pPr>
            <a:r>
              <a:rPr lang="lv-LV" sz="28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//do something else</a:t>
            </a:r>
          </a:p>
          <a:p>
            <a:pPr marL="36900" indent="0">
              <a:buClr>
                <a:srgbClr val="DADADA"/>
              </a:buClr>
              <a:buNone/>
            </a:pPr>
            <a:r>
              <a:rPr lang="lv-LV" sz="28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a:t>
            </a:r>
          </a:p>
          <a:p>
            <a:pPr marL="36900" indent="0">
              <a:buClr>
                <a:srgbClr val="DADADA"/>
              </a:buClr>
              <a:buNone/>
            </a:pPr>
            <a:endParaRPr lang="lv-LV" sz="2800" dirty="0">
              <a:ln>
                <a:solidFill>
                  <a:prstClr val="black">
                    <a:lumMod val="75000"/>
                    <a:lumOff val="25000"/>
                    <a:alpha val="10000"/>
                  </a:prstClr>
                </a:solidFill>
              </a:ln>
              <a:solidFill>
                <a:prstClr val="white"/>
              </a:solidFill>
              <a:effectLst/>
              <a:latin typeface="Arial Rounded MT Bold" panose="020F0704030504030204" pitchFamily="34" charset="0"/>
            </a:endParaRPr>
          </a:p>
        </p:txBody>
      </p:sp>
    </p:spTree>
    <p:extLst>
      <p:ext uri="{BB962C8B-B14F-4D97-AF65-F5344CB8AC3E}">
        <p14:creationId xmlns:p14="http://schemas.microsoft.com/office/powerpoint/2010/main" val="18352000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en-GB" dirty="0">
                <a:latin typeface="Arial Rounded MT Bold" panose="020F0704030504030204" pitchFamily="34" charset="0"/>
              </a:rPr>
              <a:t>E</a:t>
            </a:r>
            <a:r>
              <a:rPr lang="lv-LV" dirty="0">
                <a:latin typeface="Arial Rounded MT Bold" panose="020F0704030504030204" pitchFamily="34" charset="0"/>
              </a:rPr>
              <a:t>num methods </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rmAutofit/>
          </a:bodyPr>
          <a:lstStyle/>
          <a:p>
            <a:pPr marL="36900" lvl="0" indent="0">
              <a:buClr>
                <a:srgbClr val="DADADA"/>
              </a:buClr>
              <a:buNone/>
            </a:pPr>
            <a:r>
              <a:rPr lang="lv-LV" sz="2800" b="1" dirty="0">
                <a:ln>
                  <a:solidFill>
                    <a:prstClr val="black">
                      <a:lumMod val="75000"/>
                      <a:lumOff val="25000"/>
                      <a:alpha val="10000"/>
                    </a:prstClr>
                  </a:solidFill>
                </a:ln>
                <a:solidFill>
                  <a:schemeClr val="tx1"/>
                </a:solidFill>
                <a:effectLst/>
                <a:latin typeface="Arial Rounded MT Bold" panose="020F0704030504030204" pitchFamily="34" charset="0"/>
              </a:rPr>
              <a:t>Enum.Parse(Type enumType, string value) </a:t>
            </a:r>
          </a:p>
          <a:p>
            <a:pPr marL="36900" indent="0">
              <a:buClr>
                <a:srgbClr val="DADADA"/>
              </a:buClr>
              <a:buNone/>
            </a:pPr>
            <a:r>
              <a:rPr lang="lv-LV" sz="2800" b="1" dirty="0">
                <a:ln>
                  <a:solidFill>
                    <a:prstClr val="black">
                      <a:lumMod val="75000"/>
                      <a:lumOff val="25000"/>
                      <a:alpha val="10000"/>
                    </a:prstClr>
                  </a:solidFill>
                </a:ln>
                <a:solidFill>
                  <a:schemeClr val="tx1"/>
                </a:solidFill>
                <a:effectLst/>
                <a:latin typeface="Arial Rounded MT Bold" panose="020F0704030504030204" pitchFamily="34" charset="0"/>
              </a:rPr>
              <a:t>Enum.Parse(Type, string, boolean) </a:t>
            </a:r>
          </a:p>
          <a:p>
            <a:pPr marL="450000" lvl="1" indent="0">
              <a:buClr>
                <a:srgbClr val="DADADA"/>
              </a:buClr>
              <a:buNone/>
            </a:pPr>
            <a:r>
              <a:rPr lang="en-US" sz="2400" b="1" dirty="0">
                <a:ln>
                  <a:solidFill>
                    <a:prstClr val="black">
                      <a:lumMod val="75000"/>
                      <a:lumOff val="25000"/>
                      <a:alpha val="10000"/>
                    </a:prstClr>
                  </a:solidFill>
                </a:ln>
                <a:solidFill>
                  <a:schemeClr val="tx1"/>
                </a:solidFill>
                <a:effectLst/>
                <a:latin typeface="Arial Rounded MT Bold" panose="020F0704030504030204" pitchFamily="34" charset="0"/>
              </a:rPr>
              <a:t>Converts the string representation of the name or numeric value of one or more enumerated constants to an equivalent enumerated object</a:t>
            </a:r>
            <a:endParaRPr lang="lv-LV" sz="24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36900" lvl="0" indent="0">
              <a:buClr>
                <a:srgbClr val="DADADA"/>
              </a:buClr>
              <a:buNone/>
            </a:pPr>
            <a:r>
              <a:rPr lang="lv-LV" sz="2800" b="1" dirty="0">
                <a:ln>
                  <a:solidFill>
                    <a:prstClr val="black">
                      <a:lumMod val="75000"/>
                      <a:lumOff val="25000"/>
                      <a:alpha val="10000"/>
                    </a:prstClr>
                  </a:solidFill>
                </a:ln>
                <a:solidFill>
                  <a:schemeClr val="tx1"/>
                </a:solidFill>
                <a:effectLst/>
                <a:latin typeface="Arial Rounded MT Bold" panose="020F0704030504030204" pitchFamily="34" charset="0"/>
              </a:rPr>
              <a:t>Enum.GetValues(Type enumType)</a:t>
            </a:r>
          </a:p>
          <a:p>
            <a:pPr marL="414000" lvl="1" indent="0">
              <a:buClr>
                <a:srgbClr val="DADADA"/>
              </a:buClr>
              <a:buNone/>
            </a:pP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Retrieves an array of the values of the constants in a specified enumeration</a:t>
            </a:r>
          </a:p>
        </p:txBody>
      </p:sp>
    </p:spTree>
    <p:extLst>
      <p:ext uri="{BB962C8B-B14F-4D97-AF65-F5344CB8AC3E}">
        <p14:creationId xmlns:p14="http://schemas.microsoft.com/office/powerpoint/2010/main" val="21072100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en-GB" dirty="0">
                <a:latin typeface="Arial Rounded MT Bold" panose="020F0704030504030204" pitchFamily="34" charset="0"/>
              </a:rPr>
              <a:t>E</a:t>
            </a:r>
            <a:r>
              <a:rPr lang="lv-LV" dirty="0">
                <a:latin typeface="Arial Rounded MT Bold" panose="020F0704030504030204" pitchFamily="34" charset="0"/>
              </a:rPr>
              <a:t>num methods </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rmAutofit/>
          </a:bodyPr>
          <a:lstStyle/>
          <a:p>
            <a:pPr marL="36900" lvl="0" indent="0">
              <a:buClr>
                <a:srgbClr val="DADADA"/>
              </a:buClr>
              <a:buNone/>
            </a:pPr>
            <a:r>
              <a:rPr lang="lv-LV" sz="2800" b="1" dirty="0">
                <a:ln>
                  <a:solidFill>
                    <a:prstClr val="black">
                      <a:lumMod val="75000"/>
                      <a:lumOff val="25000"/>
                      <a:alpha val="10000"/>
                    </a:prstClr>
                  </a:solidFill>
                </a:ln>
                <a:solidFill>
                  <a:schemeClr val="tx1"/>
                </a:solidFill>
                <a:effectLst/>
                <a:latin typeface="Arial Rounded MT Bold" panose="020F0704030504030204" pitchFamily="34" charset="0"/>
              </a:rPr>
              <a:t>Enum.GetName(Type enumType, object value) </a:t>
            </a:r>
          </a:p>
          <a:p>
            <a:pPr marL="450000" lvl="1" indent="0">
              <a:buClr>
                <a:srgbClr val="DADADA"/>
              </a:buClr>
              <a:buNone/>
            </a:pPr>
            <a:r>
              <a:rPr lang="en-US" sz="2400" b="1" dirty="0">
                <a:ln>
                  <a:solidFill>
                    <a:prstClr val="black">
                      <a:lumMod val="75000"/>
                      <a:lumOff val="25000"/>
                      <a:alpha val="10000"/>
                    </a:prstClr>
                  </a:solidFill>
                </a:ln>
                <a:solidFill>
                  <a:schemeClr val="tx1"/>
                </a:solidFill>
                <a:effectLst/>
                <a:latin typeface="Arial Rounded MT Bold" panose="020F0704030504030204" pitchFamily="34" charset="0"/>
              </a:rPr>
              <a:t>Retrieves the name of the constant in the specified enumeration that has the specified value.</a:t>
            </a:r>
            <a:endParaRPr lang="lv-LV" sz="2400"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36900" indent="0">
              <a:buClr>
                <a:srgbClr val="DADADA"/>
              </a:buClr>
              <a:buNone/>
            </a:pPr>
            <a:endParaRPr lang="lv-LV" sz="28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36900" indent="0">
              <a:buClr>
                <a:srgbClr val="DADADA"/>
              </a:buClr>
              <a:buNone/>
            </a:pPr>
            <a:r>
              <a:rPr lang="lv-LV" sz="2800" b="1" dirty="0">
                <a:ln>
                  <a:solidFill>
                    <a:prstClr val="black">
                      <a:lumMod val="75000"/>
                      <a:lumOff val="25000"/>
                      <a:alpha val="10000"/>
                    </a:prstClr>
                  </a:solidFill>
                </a:ln>
                <a:solidFill>
                  <a:schemeClr val="tx1"/>
                </a:solidFill>
                <a:effectLst/>
                <a:latin typeface="Arial Rounded MT Bold" panose="020F0704030504030204" pitchFamily="34" charset="0"/>
              </a:rPr>
              <a:t>Enum.GetNames(Type enumType) </a:t>
            </a:r>
          </a:p>
          <a:p>
            <a:pPr marL="414000" lvl="1" indent="0">
              <a:buClr>
                <a:srgbClr val="DADADA"/>
              </a:buClr>
              <a:buNone/>
            </a:pPr>
            <a:r>
              <a:rPr lang="en-US" sz="2400" b="1" dirty="0">
                <a:ln>
                  <a:solidFill>
                    <a:prstClr val="black">
                      <a:lumMod val="75000"/>
                      <a:lumOff val="25000"/>
                      <a:alpha val="10000"/>
                    </a:prstClr>
                  </a:solidFill>
                </a:ln>
                <a:solidFill>
                  <a:schemeClr val="tx1"/>
                </a:solidFill>
                <a:effectLst/>
                <a:latin typeface="Arial Rounded MT Bold" panose="020F0704030504030204" pitchFamily="34" charset="0"/>
              </a:rPr>
              <a:t>Retrieves an array of the names of the constants in a specified enumeration.</a:t>
            </a:r>
          </a:p>
        </p:txBody>
      </p:sp>
    </p:spTree>
    <p:extLst>
      <p:ext uri="{BB962C8B-B14F-4D97-AF65-F5344CB8AC3E}">
        <p14:creationId xmlns:p14="http://schemas.microsoft.com/office/powerpoint/2010/main" val="858012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a:xfrm>
            <a:off x="913795" y="2874493"/>
            <a:ext cx="10353762" cy="970450"/>
          </a:xfrm>
        </p:spPr>
        <p:txBody>
          <a:bodyPr>
            <a:noAutofit/>
          </a:bodyPr>
          <a:lstStyle/>
          <a:p>
            <a:r>
              <a:rPr lang="lv-LV" sz="6000" dirty="0">
                <a:latin typeface="Arial Rounded MT Bold" panose="020F0704030504030204" pitchFamily="34" charset="0"/>
              </a:rPr>
              <a:t>System.String class</a:t>
            </a:r>
            <a:endParaRPr lang="lv-LV" sz="6000" dirty="0"/>
          </a:p>
        </p:txBody>
      </p:sp>
    </p:spTree>
    <p:extLst>
      <p:ext uri="{BB962C8B-B14F-4D97-AF65-F5344CB8AC3E}">
        <p14:creationId xmlns:p14="http://schemas.microsoft.com/office/powerpoint/2010/main" val="42305973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Strings</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rmAutofit/>
          </a:bodyPr>
          <a:lstStyle/>
          <a:p>
            <a:pPr>
              <a:buClr>
                <a:srgbClr val="DADADA"/>
              </a:buClr>
            </a:pPr>
            <a:r>
              <a:rPr lang="lv-LV" sz="2800" b="1" dirty="0">
                <a:ln>
                  <a:solidFill>
                    <a:prstClr val="black">
                      <a:lumMod val="75000"/>
                      <a:lumOff val="25000"/>
                      <a:alpha val="10000"/>
                    </a:prstClr>
                  </a:solidFill>
                </a:ln>
                <a:solidFill>
                  <a:schemeClr val="tx1"/>
                </a:solidFill>
                <a:effectLst/>
                <a:latin typeface="Arial Rounded MT Bold" panose="020F0704030504030204" pitchFamily="34" charset="0"/>
              </a:rPr>
              <a:t>Strings represents array of characters</a:t>
            </a:r>
          </a:p>
          <a:p>
            <a:pPr>
              <a:buClr>
                <a:srgbClr val="DADADA"/>
              </a:buClr>
            </a:pPr>
            <a:endParaRPr lang="lv-LV" sz="1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r>
              <a:rPr lang="lv-LV" sz="2800" b="1" dirty="0">
                <a:ln>
                  <a:solidFill>
                    <a:prstClr val="black">
                      <a:lumMod val="75000"/>
                      <a:lumOff val="25000"/>
                      <a:alpha val="10000"/>
                    </a:prstClr>
                  </a:solidFill>
                </a:ln>
                <a:solidFill>
                  <a:schemeClr val="tx1"/>
                </a:solidFill>
                <a:effectLst/>
                <a:latin typeface="Arial Rounded MT Bold" panose="020F0704030504030204" pitchFamily="34" charset="0"/>
              </a:rPr>
              <a:t>M</a:t>
            </a:r>
            <a:r>
              <a:rPr lang="en-US" sz="2800" b="1" dirty="0">
                <a:ln>
                  <a:solidFill>
                    <a:prstClr val="black">
                      <a:lumMod val="75000"/>
                      <a:lumOff val="25000"/>
                      <a:alpha val="10000"/>
                    </a:prstClr>
                  </a:solidFill>
                </a:ln>
                <a:solidFill>
                  <a:schemeClr val="tx1"/>
                </a:solidFill>
                <a:effectLst/>
                <a:latin typeface="Arial Rounded MT Bold" panose="020F0704030504030204" pitchFamily="34" charset="0"/>
              </a:rPr>
              <a:t>ore common practice is to use the string keyword to declare a string variable</a:t>
            </a:r>
            <a:endParaRPr lang="lv-LV" sz="28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endParaRPr lang="lv-LV" sz="1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r>
              <a:rPr lang="en-US" sz="2800" b="1" dirty="0">
                <a:ln>
                  <a:solidFill>
                    <a:prstClr val="black">
                      <a:lumMod val="75000"/>
                      <a:lumOff val="25000"/>
                      <a:alpha val="10000"/>
                    </a:prstClr>
                  </a:solidFill>
                </a:ln>
                <a:solidFill>
                  <a:schemeClr val="tx1"/>
                </a:solidFill>
                <a:effectLst/>
                <a:latin typeface="Arial Rounded MT Bold" panose="020F0704030504030204" pitchFamily="34" charset="0"/>
              </a:rPr>
              <a:t>The </a:t>
            </a:r>
            <a:r>
              <a:rPr lang="en-US" sz="2800" b="1" dirty="0">
                <a:ln>
                  <a:solidFill>
                    <a:prstClr val="black">
                      <a:lumMod val="75000"/>
                      <a:lumOff val="25000"/>
                      <a:alpha val="10000"/>
                    </a:prstClr>
                  </a:solidFill>
                </a:ln>
                <a:solidFill>
                  <a:schemeClr val="tx2">
                    <a:lumMod val="50000"/>
                  </a:schemeClr>
                </a:solidFill>
                <a:effectLst/>
                <a:latin typeface="Arial Rounded MT Bold" panose="020F0704030504030204" pitchFamily="34" charset="0"/>
              </a:rPr>
              <a:t>string</a:t>
            </a:r>
            <a:r>
              <a:rPr lang="en-US" sz="2800" b="1" dirty="0">
                <a:ln>
                  <a:solidFill>
                    <a:prstClr val="black">
                      <a:lumMod val="75000"/>
                      <a:lumOff val="25000"/>
                      <a:alpha val="10000"/>
                    </a:prstClr>
                  </a:solidFill>
                </a:ln>
                <a:solidFill>
                  <a:schemeClr val="tx1"/>
                </a:solidFill>
                <a:effectLst/>
                <a:latin typeface="Arial Rounded MT Bold" panose="020F0704030504030204" pitchFamily="34" charset="0"/>
              </a:rPr>
              <a:t> keyword is an alias for the </a:t>
            </a:r>
            <a:r>
              <a:rPr lang="en-US" sz="2800" b="1" dirty="0" err="1">
                <a:ln>
                  <a:solidFill>
                    <a:prstClr val="black">
                      <a:lumMod val="75000"/>
                      <a:lumOff val="25000"/>
                      <a:alpha val="10000"/>
                    </a:prstClr>
                  </a:solidFill>
                </a:ln>
                <a:solidFill>
                  <a:schemeClr val="tx1"/>
                </a:solidFill>
                <a:effectLst/>
                <a:latin typeface="Arial Rounded MT Bold" panose="020F0704030504030204" pitchFamily="34" charset="0"/>
              </a:rPr>
              <a:t>System.String</a:t>
            </a:r>
            <a:r>
              <a:rPr lang="en-US" sz="2800" b="1" dirty="0">
                <a:ln>
                  <a:solidFill>
                    <a:prstClr val="black">
                      <a:lumMod val="75000"/>
                      <a:lumOff val="25000"/>
                      <a:alpha val="10000"/>
                    </a:prstClr>
                  </a:solidFill>
                </a:ln>
                <a:solidFill>
                  <a:schemeClr val="tx1"/>
                </a:solidFill>
                <a:effectLst/>
                <a:latin typeface="Arial Rounded MT Bold" panose="020F0704030504030204" pitchFamily="34" charset="0"/>
              </a:rPr>
              <a:t> class</a:t>
            </a:r>
            <a:endParaRPr lang="lv-LV" sz="28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endParaRPr lang="lv-LV" sz="1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r>
              <a:rPr lang="lv-LV" sz="2800" b="1" dirty="0">
                <a:ln>
                  <a:solidFill>
                    <a:prstClr val="black">
                      <a:lumMod val="75000"/>
                      <a:lumOff val="25000"/>
                      <a:alpha val="10000"/>
                    </a:prstClr>
                  </a:solidFill>
                </a:ln>
                <a:solidFill>
                  <a:schemeClr val="tx1"/>
                </a:solidFill>
                <a:effectLst/>
                <a:latin typeface="Arial Rounded MT Bold" panose="020F0704030504030204" pitchFamily="34" charset="0"/>
              </a:rPr>
              <a:t>System.String class contains all methods needed for work with text data</a:t>
            </a:r>
          </a:p>
        </p:txBody>
      </p:sp>
    </p:spTree>
    <p:extLst>
      <p:ext uri="{BB962C8B-B14F-4D97-AF65-F5344CB8AC3E}">
        <p14:creationId xmlns:p14="http://schemas.microsoft.com/office/powerpoint/2010/main" val="36285313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Creating a String object</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Autofit/>
          </a:bodyPr>
          <a:lstStyle/>
          <a:p>
            <a:pPr>
              <a:buClr>
                <a:srgbClr val="DADADA"/>
              </a:buClr>
            </a:pP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By assigning a string literal to a String variable</a:t>
            </a:r>
          </a:p>
          <a:p>
            <a:pPr>
              <a:buClr>
                <a:srgbClr val="DADADA"/>
              </a:buClr>
            </a:pPr>
            <a:endParaRPr lang="en-US" sz="10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By using a String class constructor</a:t>
            </a:r>
          </a:p>
          <a:p>
            <a:pPr>
              <a:buClr>
                <a:srgbClr val="DADADA"/>
              </a:buClr>
            </a:pPr>
            <a:endParaRPr lang="en-US" sz="10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By using the string concatenation operator (+)</a:t>
            </a:r>
          </a:p>
          <a:p>
            <a:pPr>
              <a:buClr>
                <a:srgbClr val="DADADA"/>
              </a:buClr>
            </a:pPr>
            <a:endParaRPr lang="en-US" sz="10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By retrieving a property or calling a method that returns a string</a:t>
            </a:r>
          </a:p>
          <a:p>
            <a:pPr>
              <a:buClr>
                <a:srgbClr val="DADADA"/>
              </a:buClr>
            </a:pPr>
            <a:endParaRPr lang="en-US" sz="10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By calling a formatting method to convert a value or an object to its string representation</a:t>
            </a: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31702984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Properties of the String class</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rmAutofit/>
          </a:bodyPr>
          <a:lstStyle/>
          <a:p>
            <a:pPr marL="36900" indent="0">
              <a:buClr>
                <a:srgbClr val="DADADA"/>
              </a:buClr>
              <a:buNone/>
            </a:pPr>
            <a:r>
              <a:rPr lang="lv-LV" sz="2800" b="1" dirty="0">
                <a:ln>
                  <a:solidFill>
                    <a:prstClr val="black">
                      <a:lumMod val="75000"/>
                      <a:lumOff val="25000"/>
                      <a:alpha val="10000"/>
                    </a:prstClr>
                  </a:solidFill>
                </a:ln>
                <a:solidFill>
                  <a:schemeClr val="tx1"/>
                </a:solidFill>
                <a:effectLst/>
                <a:latin typeface="Arial Rounded MT Bold" panose="020F0704030504030204" pitchFamily="34" charset="0"/>
              </a:rPr>
              <a:t>String class has two main properties:</a:t>
            </a:r>
          </a:p>
          <a:p>
            <a:pPr marL="450000" lvl="1" indent="0">
              <a:buClr>
                <a:srgbClr val="DADADA"/>
              </a:buClr>
              <a:buNone/>
            </a:pP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450000" lvl="1" indent="0">
              <a:buClr>
                <a:srgbClr val="DADADA"/>
              </a:buClr>
              <a:buNone/>
            </a:pPr>
            <a:r>
              <a:rPr lang="lv-LV" sz="2600" b="1" dirty="0">
                <a:ln>
                  <a:solidFill>
                    <a:prstClr val="black">
                      <a:lumMod val="75000"/>
                      <a:lumOff val="25000"/>
                      <a:alpha val="10000"/>
                    </a:prstClr>
                  </a:solidFill>
                </a:ln>
                <a:solidFill>
                  <a:schemeClr val="tx1"/>
                </a:solidFill>
                <a:effectLst/>
                <a:latin typeface="Arial Rounded MT Bold" panose="020F0704030504030204" pitchFamily="34" charset="0"/>
              </a:rPr>
              <a:t>Chars - </a:t>
            </a: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Gets the Char object at a specified position in the current String object</a:t>
            </a:r>
            <a:r>
              <a:rPr lang="lv-LV" sz="2600" b="1" dirty="0">
                <a:ln>
                  <a:solidFill>
                    <a:prstClr val="black">
                      <a:lumMod val="75000"/>
                      <a:lumOff val="25000"/>
                      <a:alpha val="10000"/>
                    </a:prstClr>
                  </a:solidFill>
                </a:ln>
                <a:solidFill>
                  <a:schemeClr val="tx1"/>
                </a:solidFill>
                <a:effectLst/>
                <a:latin typeface="Arial Rounded MT Bold" panose="020F0704030504030204" pitchFamily="34" charset="0"/>
              </a:rPr>
              <a:t>.</a:t>
            </a:r>
          </a:p>
          <a:p>
            <a:pPr marL="450000" lvl="1" indent="0">
              <a:buClr>
                <a:srgbClr val="DADADA"/>
              </a:buClr>
              <a:buNone/>
            </a:pPr>
            <a:r>
              <a:rPr lang="lv-LV" sz="2600" b="1" dirty="0">
                <a:ln>
                  <a:solidFill>
                    <a:prstClr val="black">
                      <a:lumMod val="75000"/>
                      <a:lumOff val="25000"/>
                      <a:alpha val="10000"/>
                    </a:prstClr>
                  </a:solidFill>
                </a:ln>
                <a:solidFill>
                  <a:schemeClr val="tx1"/>
                </a:solidFill>
                <a:effectLst/>
                <a:latin typeface="Arial Rounded MT Bold" panose="020F0704030504030204" pitchFamily="34" charset="0"/>
              </a:rPr>
              <a:t>	</a:t>
            </a:r>
          </a:p>
          <a:p>
            <a:pPr marL="450000" lvl="1" indent="0">
              <a:buClr>
                <a:srgbClr val="DADADA"/>
              </a:buClr>
              <a:buNone/>
            </a:pPr>
            <a:r>
              <a:rPr lang="lv-LV" sz="2600" b="1" dirty="0">
                <a:ln>
                  <a:solidFill>
                    <a:prstClr val="black">
                      <a:lumMod val="75000"/>
                      <a:lumOff val="25000"/>
                      <a:alpha val="10000"/>
                    </a:prstClr>
                  </a:solidFill>
                </a:ln>
                <a:solidFill>
                  <a:schemeClr val="tx1"/>
                </a:solidFill>
                <a:effectLst/>
                <a:latin typeface="Arial Rounded MT Bold" panose="020F0704030504030204" pitchFamily="34" charset="0"/>
              </a:rPr>
              <a:t>Length - </a:t>
            </a: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Gets the number of characters in the current String object.</a:t>
            </a: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1121277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Main String methods</a:t>
            </a:r>
            <a:endParaRPr lang="lv-LV" dirty="0"/>
          </a:p>
        </p:txBody>
      </p:sp>
      <p:graphicFrame>
        <p:nvGraphicFramePr>
          <p:cNvPr id="4" name="Table 3">
            <a:extLst>
              <a:ext uri="{FF2B5EF4-FFF2-40B4-BE49-F238E27FC236}">
                <a16:creationId xmlns:a16="http://schemas.microsoft.com/office/drawing/2014/main" id="{C5E70C23-AC5F-448F-8AC0-D0CAD8BE9E43}"/>
              </a:ext>
            </a:extLst>
          </p:cNvPr>
          <p:cNvGraphicFramePr>
            <a:graphicFrameLocks noGrp="1"/>
          </p:cNvGraphicFramePr>
          <p:nvPr/>
        </p:nvGraphicFramePr>
        <p:xfrm>
          <a:off x="650119" y="1706857"/>
          <a:ext cx="10881114" cy="4213562"/>
        </p:xfrm>
        <a:graphic>
          <a:graphicData uri="http://schemas.openxmlformats.org/drawingml/2006/table">
            <a:tbl>
              <a:tblPr firstRow="1" bandRow="1">
                <a:tableStyleId>{72833802-FEF1-4C79-8D5D-14CF1EAF98D9}</a:tableStyleId>
              </a:tblPr>
              <a:tblGrid>
                <a:gridCol w="2582938">
                  <a:extLst>
                    <a:ext uri="{9D8B030D-6E8A-4147-A177-3AD203B41FA5}">
                      <a16:colId xmlns:a16="http://schemas.microsoft.com/office/drawing/2014/main" val="560700350"/>
                    </a:ext>
                  </a:extLst>
                </a:gridCol>
                <a:gridCol w="8298176">
                  <a:extLst>
                    <a:ext uri="{9D8B030D-6E8A-4147-A177-3AD203B41FA5}">
                      <a16:colId xmlns:a16="http://schemas.microsoft.com/office/drawing/2014/main" val="1863762406"/>
                    </a:ext>
                  </a:extLst>
                </a:gridCol>
              </a:tblGrid>
              <a:tr h="478500">
                <a:tc>
                  <a:txBody>
                    <a:bodyPr/>
                    <a:lstStyle/>
                    <a:p>
                      <a:r>
                        <a:rPr lang="en-GB" sz="2200" dirty="0">
                          <a:latin typeface="Arial Rounded MT Bold" panose="020F0704030504030204" pitchFamily="34" charset="0"/>
                        </a:rPr>
                        <a:t>Method</a:t>
                      </a:r>
                      <a:endParaRPr lang="lv-LV" sz="2200" dirty="0">
                        <a:solidFill>
                          <a:schemeClr val="bg2"/>
                        </a:solidFill>
                        <a:latin typeface="Arial Rounded MT Bold" panose="020F0704030504030204" pitchFamily="34" charset="0"/>
                      </a:endParaRPr>
                    </a:p>
                  </a:txBody>
                  <a:tcPr/>
                </a:tc>
                <a:tc>
                  <a:txBody>
                    <a:bodyPr/>
                    <a:lstStyle/>
                    <a:p>
                      <a:r>
                        <a:rPr lang="en-GB" sz="2200" dirty="0">
                          <a:latin typeface="Arial Rounded MT Bold" panose="020F0704030504030204" pitchFamily="34" charset="0"/>
                        </a:rPr>
                        <a:t>Description</a:t>
                      </a:r>
                      <a:endParaRPr lang="lv-LV" sz="2200" dirty="0">
                        <a:solidFill>
                          <a:schemeClr val="bg2"/>
                        </a:solidFill>
                        <a:latin typeface="Arial Rounded MT Bold" panose="020F0704030504030204" pitchFamily="34" charset="0"/>
                      </a:endParaRPr>
                    </a:p>
                  </a:txBody>
                  <a:tcPr/>
                </a:tc>
                <a:extLst>
                  <a:ext uri="{0D108BD9-81ED-4DB2-BD59-A6C34878D82A}">
                    <a16:rowId xmlns:a16="http://schemas.microsoft.com/office/drawing/2014/main" val="1754274399"/>
                  </a:ext>
                </a:extLst>
              </a:tr>
              <a:tr h="478500">
                <a:tc>
                  <a:txBody>
                    <a:bodyPr/>
                    <a:lstStyle/>
                    <a:p>
                      <a:pPr algn="l"/>
                      <a:r>
                        <a:rPr lang="en-GB" sz="2200" dirty="0">
                          <a:latin typeface="Arial Rounded MT Bold" panose="020F0704030504030204" pitchFamily="34" charset="0"/>
                        </a:rPr>
                        <a:t>Compare</a:t>
                      </a:r>
                      <a:endParaRPr lang="lv-LV" sz="2200" dirty="0">
                        <a:solidFill>
                          <a:schemeClr val="bg2"/>
                        </a:solidFill>
                        <a:latin typeface="Arial Rounded MT Bold" panose="020F0704030504030204" pitchFamily="34" charset="0"/>
                      </a:endParaRPr>
                    </a:p>
                  </a:txBody>
                  <a:tcPr anchor="ctr"/>
                </a:tc>
                <a:tc>
                  <a:txBody>
                    <a:bodyPr/>
                    <a:lstStyle/>
                    <a:p>
                      <a:r>
                        <a:rPr lang="en-US" sz="2000" dirty="0">
                          <a:ln>
                            <a:solidFill>
                              <a:prstClr val="black">
                                <a:lumMod val="75000"/>
                                <a:lumOff val="25000"/>
                                <a:alpha val="10000"/>
                              </a:prstClr>
                            </a:solidFill>
                          </a:ln>
                          <a:effectLst/>
                          <a:latin typeface="Arial Rounded MT Bold" panose="020F0704030504030204" pitchFamily="34" charset="0"/>
                        </a:rPr>
                        <a:t>compares two string values, taking into account current culture</a:t>
                      </a:r>
                    </a:p>
                  </a:txBody>
                  <a:tcPr anchor="ctr"/>
                </a:tc>
                <a:extLst>
                  <a:ext uri="{0D108BD9-81ED-4DB2-BD59-A6C34878D82A}">
                    <a16:rowId xmlns:a16="http://schemas.microsoft.com/office/drawing/2014/main" val="3972298919"/>
                  </a:ext>
                </a:extLst>
              </a:tr>
              <a:tr h="585528">
                <a:tc>
                  <a:txBody>
                    <a:bodyPr/>
                    <a:lstStyle/>
                    <a:p>
                      <a:pPr algn="l"/>
                      <a:r>
                        <a:rPr lang="en-GB" sz="2200" dirty="0" err="1">
                          <a:latin typeface="Arial Rounded MT Bold" panose="020F0704030504030204" pitchFamily="34" charset="0"/>
                        </a:rPr>
                        <a:t>CompareOrdinal</a:t>
                      </a:r>
                      <a:endParaRPr lang="lv-LV" sz="2200" dirty="0">
                        <a:solidFill>
                          <a:schemeClr val="bg2"/>
                        </a:solidFill>
                        <a:latin typeface="Arial Rounded MT Bold" panose="020F0704030504030204" pitchFamily="34" charset="0"/>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n>
                            <a:solidFill>
                              <a:prstClr val="black">
                                <a:lumMod val="75000"/>
                                <a:lumOff val="25000"/>
                                <a:alpha val="10000"/>
                              </a:prstClr>
                            </a:solidFill>
                          </a:ln>
                          <a:effectLst/>
                          <a:latin typeface="Arial Rounded MT Bold" panose="020F0704030504030204" pitchFamily="34" charset="0"/>
                        </a:rPr>
                        <a:t>compares two string values despite user regional settings</a:t>
                      </a:r>
                      <a:endParaRPr lang="ru-RU" sz="2000" dirty="0">
                        <a:ln>
                          <a:solidFill>
                            <a:prstClr val="black">
                              <a:lumMod val="75000"/>
                              <a:lumOff val="25000"/>
                              <a:alpha val="10000"/>
                            </a:prstClr>
                          </a:solidFill>
                        </a:ln>
                        <a:effectLst/>
                      </a:endParaRPr>
                    </a:p>
                  </a:txBody>
                  <a:tcPr anchor="ctr"/>
                </a:tc>
                <a:extLst>
                  <a:ext uri="{0D108BD9-81ED-4DB2-BD59-A6C34878D82A}">
                    <a16:rowId xmlns:a16="http://schemas.microsoft.com/office/drawing/2014/main" val="1146532345"/>
                  </a:ext>
                </a:extLst>
              </a:tr>
              <a:tr h="571500">
                <a:tc>
                  <a:txBody>
                    <a:bodyPr/>
                    <a:lstStyle/>
                    <a:p>
                      <a:pPr algn="l"/>
                      <a:r>
                        <a:rPr lang="en-GB" sz="2200" dirty="0">
                          <a:latin typeface="Arial Rounded MT Bold" panose="020F0704030504030204" pitchFamily="34" charset="0"/>
                        </a:rPr>
                        <a:t>Contains</a:t>
                      </a:r>
                      <a:endParaRPr lang="lv-LV" sz="2200" dirty="0">
                        <a:solidFill>
                          <a:schemeClr val="bg2"/>
                        </a:solidFill>
                        <a:latin typeface="Arial Rounded MT Bold" panose="020F0704030504030204" pitchFamily="34" charset="0"/>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lv-LV" sz="2000" b="1" dirty="0">
                          <a:ln>
                            <a:solidFill>
                              <a:prstClr val="black">
                                <a:lumMod val="75000"/>
                                <a:lumOff val="25000"/>
                                <a:alpha val="10000"/>
                              </a:prstClr>
                            </a:solidFill>
                          </a:ln>
                          <a:solidFill>
                            <a:schemeClr val="tx1"/>
                          </a:solidFill>
                          <a:effectLst/>
                          <a:latin typeface="Arial Rounded MT Bold" panose="020F0704030504030204" pitchFamily="34" charset="0"/>
                        </a:rPr>
                        <a:t>checks if string contains another string</a:t>
                      </a:r>
                      <a:endParaRPr lang="ru-RU" sz="2000" dirty="0">
                        <a:ln>
                          <a:solidFill>
                            <a:prstClr val="black">
                              <a:lumMod val="75000"/>
                              <a:lumOff val="25000"/>
                              <a:alpha val="10000"/>
                            </a:prstClr>
                          </a:solidFill>
                        </a:ln>
                        <a:effectLst/>
                      </a:endParaRPr>
                    </a:p>
                  </a:txBody>
                  <a:tcPr anchor="ctr"/>
                </a:tc>
                <a:extLst>
                  <a:ext uri="{0D108BD9-81ED-4DB2-BD59-A6C34878D82A}">
                    <a16:rowId xmlns:a16="http://schemas.microsoft.com/office/drawing/2014/main" val="2643388555"/>
                  </a:ext>
                </a:extLst>
              </a:tr>
              <a:tr h="604158">
                <a:tc>
                  <a:txBody>
                    <a:bodyPr/>
                    <a:lstStyle/>
                    <a:p>
                      <a:pPr algn="l"/>
                      <a:r>
                        <a:rPr lang="en-GB" sz="2200" dirty="0" err="1">
                          <a:latin typeface="Arial Rounded MT Bold" panose="020F0704030504030204" pitchFamily="34" charset="0"/>
                        </a:rPr>
                        <a:t>Concat</a:t>
                      </a:r>
                      <a:endParaRPr lang="lv-LV" sz="2200" dirty="0">
                        <a:solidFill>
                          <a:schemeClr val="bg2"/>
                        </a:solidFill>
                        <a:latin typeface="Arial Rounded MT Bold" panose="020F0704030504030204" pitchFamily="34" charset="0"/>
                      </a:endParaRPr>
                    </a:p>
                  </a:txBody>
                  <a:tcPr anchor="ctr"/>
                </a:tc>
                <a:tc>
                  <a:txBody>
                    <a:bodyPr/>
                    <a:lstStyle/>
                    <a:p>
                      <a:r>
                        <a:rPr lang="lv-LV" sz="2000" b="1" dirty="0">
                          <a:ln>
                            <a:solidFill>
                              <a:prstClr val="black">
                                <a:lumMod val="75000"/>
                                <a:lumOff val="25000"/>
                                <a:alpha val="10000"/>
                              </a:prstClr>
                            </a:solidFill>
                          </a:ln>
                          <a:solidFill>
                            <a:schemeClr val="tx1"/>
                          </a:solidFill>
                          <a:effectLst/>
                          <a:latin typeface="Arial Rounded MT Bold" panose="020F0704030504030204" pitchFamily="34" charset="0"/>
                        </a:rPr>
                        <a:t>combines strings</a:t>
                      </a:r>
                      <a:endParaRPr lang="lv-LV" sz="2000" dirty="0">
                        <a:solidFill>
                          <a:schemeClr val="bg2"/>
                        </a:solidFill>
                        <a:latin typeface="Arial Rounded MT Bold" panose="020F0704030504030204" pitchFamily="34" charset="0"/>
                      </a:endParaRPr>
                    </a:p>
                  </a:txBody>
                  <a:tcPr anchor="ctr"/>
                </a:tc>
                <a:extLst>
                  <a:ext uri="{0D108BD9-81ED-4DB2-BD59-A6C34878D82A}">
                    <a16:rowId xmlns:a16="http://schemas.microsoft.com/office/drawing/2014/main" val="3190113258"/>
                  </a:ext>
                </a:extLst>
              </a:tr>
              <a:tr h="669471">
                <a:tc>
                  <a:txBody>
                    <a:bodyPr/>
                    <a:lstStyle/>
                    <a:p>
                      <a:pPr algn="l"/>
                      <a:r>
                        <a:rPr lang="en-GB" sz="2200" dirty="0" err="1">
                          <a:latin typeface="Arial Rounded MT Bold" panose="020F0704030504030204" pitchFamily="34" charset="0"/>
                        </a:rPr>
                        <a:t>CopyTo</a:t>
                      </a:r>
                      <a:endParaRPr lang="lv-LV" sz="2200" dirty="0">
                        <a:solidFill>
                          <a:schemeClr val="bg2"/>
                        </a:solidFill>
                        <a:latin typeface="Arial Rounded MT Bold" panose="020F0704030504030204" pitchFamily="34" charset="0"/>
                      </a:endParaRPr>
                    </a:p>
                  </a:txBody>
                  <a:tcPr anchor="ctr"/>
                </a:tc>
                <a:tc>
                  <a:txBody>
                    <a:bodyPr/>
                    <a:lstStyle/>
                    <a:p>
                      <a:r>
                        <a:rPr lang="en-US" sz="2000" dirty="0">
                          <a:ln>
                            <a:solidFill>
                              <a:prstClr val="black">
                                <a:lumMod val="75000"/>
                                <a:lumOff val="25000"/>
                                <a:alpha val="10000"/>
                              </a:prstClr>
                            </a:solidFill>
                          </a:ln>
                          <a:effectLst/>
                          <a:latin typeface="Arial Rounded MT Bold" panose="020F0704030504030204" pitchFamily="34" charset="0"/>
                        </a:rPr>
                        <a:t>copy string part or whole string into another string</a:t>
                      </a:r>
                    </a:p>
                  </a:txBody>
                  <a:tcPr anchor="ctr"/>
                </a:tc>
                <a:extLst>
                  <a:ext uri="{0D108BD9-81ED-4DB2-BD59-A6C34878D82A}">
                    <a16:rowId xmlns:a16="http://schemas.microsoft.com/office/drawing/2014/main" val="236649328"/>
                  </a:ext>
                </a:extLst>
              </a:tr>
              <a:tr h="825905">
                <a:tc>
                  <a:txBody>
                    <a:bodyPr/>
                    <a:lstStyle/>
                    <a:p>
                      <a:pPr algn="l"/>
                      <a:r>
                        <a:rPr lang="en-GB" sz="2200" dirty="0" err="1">
                          <a:solidFill>
                            <a:schemeClr val="tx1"/>
                          </a:solidFill>
                          <a:latin typeface="Arial Rounded MT Bold" panose="020F0704030504030204" pitchFamily="34" charset="0"/>
                        </a:rPr>
                        <a:t>EndsWith</a:t>
                      </a:r>
                      <a:endParaRPr lang="lv-LV" sz="2200" dirty="0">
                        <a:solidFill>
                          <a:schemeClr val="tx1"/>
                        </a:solidFill>
                        <a:latin typeface="Arial Rounded MT Bold" panose="020F0704030504030204" pitchFamily="34" charset="0"/>
                      </a:endParaRPr>
                    </a:p>
                  </a:txBody>
                  <a:tcPr anchor="ctr"/>
                </a:tc>
                <a:tc>
                  <a:txBody>
                    <a:bodyPr/>
                    <a:lstStyle/>
                    <a:p>
                      <a:r>
                        <a:rPr lang="lv-LV" sz="2000" b="1" dirty="0">
                          <a:ln>
                            <a:solidFill>
                              <a:prstClr val="black">
                                <a:lumMod val="75000"/>
                                <a:lumOff val="25000"/>
                                <a:alpha val="10000"/>
                              </a:prstClr>
                            </a:solidFill>
                          </a:ln>
                          <a:solidFill>
                            <a:schemeClr val="tx1"/>
                          </a:solidFill>
                          <a:effectLst/>
                          <a:latin typeface="Arial Rounded MT Bold" panose="020F0704030504030204" pitchFamily="34" charset="0"/>
                        </a:rPr>
                        <a:t>checks if string ending equals to substring</a:t>
                      </a:r>
                      <a:endParaRPr lang="en-US" sz="2000" dirty="0">
                        <a:ln>
                          <a:solidFill>
                            <a:prstClr val="black">
                              <a:lumMod val="75000"/>
                              <a:lumOff val="25000"/>
                              <a:alpha val="10000"/>
                            </a:prstClr>
                          </a:solidFill>
                        </a:ln>
                        <a:effectLst/>
                        <a:latin typeface="Arial Rounded MT Bold" panose="020F0704030504030204" pitchFamily="34" charset="0"/>
                      </a:endParaRPr>
                    </a:p>
                  </a:txBody>
                  <a:tcPr anchor="ctr"/>
                </a:tc>
                <a:extLst>
                  <a:ext uri="{0D108BD9-81ED-4DB2-BD59-A6C34878D82A}">
                    <a16:rowId xmlns:a16="http://schemas.microsoft.com/office/drawing/2014/main" val="3439755171"/>
                  </a:ext>
                </a:extLst>
              </a:tr>
            </a:tbl>
          </a:graphicData>
        </a:graphic>
      </p:graphicFrame>
    </p:spTree>
    <p:extLst>
      <p:ext uri="{BB962C8B-B14F-4D97-AF65-F5344CB8AC3E}">
        <p14:creationId xmlns:p14="http://schemas.microsoft.com/office/powerpoint/2010/main" val="2522523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Main String methods</a:t>
            </a:r>
            <a:endParaRPr lang="lv-LV" dirty="0"/>
          </a:p>
        </p:txBody>
      </p:sp>
      <p:graphicFrame>
        <p:nvGraphicFramePr>
          <p:cNvPr id="4" name="Table 3">
            <a:extLst>
              <a:ext uri="{FF2B5EF4-FFF2-40B4-BE49-F238E27FC236}">
                <a16:creationId xmlns:a16="http://schemas.microsoft.com/office/drawing/2014/main" id="{A0762BAC-3A77-4A5A-96DC-B182980AB6BA}"/>
              </a:ext>
            </a:extLst>
          </p:cNvPr>
          <p:cNvGraphicFramePr>
            <a:graphicFrameLocks noGrp="1"/>
          </p:cNvGraphicFramePr>
          <p:nvPr/>
        </p:nvGraphicFramePr>
        <p:xfrm>
          <a:off x="650119" y="1727008"/>
          <a:ext cx="10881114" cy="4390765"/>
        </p:xfrm>
        <a:graphic>
          <a:graphicData uri="http://schemas.openxmlformats.org/drawingml/2006/table">
            <a:tbl>
              <a:tblPr firstRow="1" bandRow="1">
                <a:tableStyleId>{72833802-FEF1-4C79-8D5D-14CF1EAF98D9}</a:tableStyleId>
              </a:tblPr>
              <a:tblGrid>
                <a:gridCol w="2174724">
                  <a:extLst>
                    <a:ext uri="{9D8B030D-6E8A-4147-A177-3AD203B41FA5}">
                      <a16:colId xmlns:a16="http://schemas.microsoft.com/office/drawing/2014/main" val="560700350"/>
                    </a:ext>
                  </a:extLst>
                </a:gridCol>
                <a:gridCol w="8706390">
                  <a:extLst>
                    <a:ext uri="{9D8B030D-6E8A-4147-A177-3AD203B41FA5}">
                      <a16:colId xmlns:a16="http://schemas.microsoft.com/office/drawing/2014/main" val="1863762406"/>
                    </a:ext>
                  </a:extLst>
                </a:gridCol>
              </a:tblGrid>
              <a:tr h="478500">
                <a:tc>
                  <a:txBody>
                    <a:bodyPr/>
                    <a:lstStyle/>
                    <a:p>
                      <a:r>
                        <a:rPr lang="en-GB" sz="2200" dirty="0">
                          <a:latin typeface="Arial Rounded MT Bold" panose="020F0704030504030204" pitchFamily="34" charset="0"/>
                        </a:rPr>
                        <a:t>Method</a:t>
                      </a:r>
                      <a:endParaRPr lang="lv-LV" sz="2200" dirty="0">
                        <a:solidFill>
                          <a:schemeClr val="bg2"/>
                        </a:solidFill>
                        <a:latin typeface="Arial Rounded MT Bold" panose="020F0704030504030204" pitchFamily="34" charset="0"/>
                      </a:endParaRPr>
                    </a:p>
                  </a:txBody>
                  <a:tcPr/>
                </a:tc>
                <a:tc>
                  <a:txBody>
                    <a:bodyPr/>
                    <a:lstStyle/>
                    <a:p>
                      <a:r>
                        <a:rPr lang="en-GB" sz="2200" dirty="0">
                          <a:latin typeface="Arial Rounded MT Bold" panose="020F0704030504030204" pitchFamily="34" charset="0"/>
                        </a:rPr>
                        <a:t>Description</a:t>
                      </a:r>
                      <a:endParaRPr lang="lv-LV" sz="2200" dirty="0">
                        <a:solidFill>
                          <a:schemeClr val="bg2"/>
                        </a:solidFill>
                        <a:latin typeface="Arial Rounded MT Bold" panose="020F0704030504030204" pitchFamily="34" charset="0"/>
                      </a:endParaRPr>
                    </a:p>
                  </a:txBody>
                  <a:tcPr/>
                </a:tc>
                <a:extLst>
                  <a:ext uri="{0D108BD9-81ED-4DB2-BD59-A6C34878D82A}">
                    <a16:rowId xmlns:a16="http://schemas.microsoft.com/office/drawing/2014/main" val="1754274399"/>
                  </a:ext>
                </a:extLst>
              </a:tr>
              <a:tr h="478500">
                <a:tc>
                  <a:txBody>
                    <a:bodyPr/>
                    <a:lstStyle/>
                    <a:p>
                      <a:pPr algn="l"/>
                      <a:r>
                        <a:rPr lang="en-GB" sz="2200" dirty="0">
                          <a:latin typeface="Arial Rounded MT Bold" panose="020F0704030504030204" pitchFamily="34" charset="0"/>
                        </a:rPr>
                        <a:t>Format</a:t>
                      </a:r>
                      <a:endParaRPr lang="lv-LV" sz="2200" dirty="0">
                        <a:solidFill>
                          <a:schemeClr val="bg2"/>
                        </a:solidFill>
                        <a:latin typeface="Arial Rounded MT Bold" panose="020F0704030504030204" pitchFamily="34" charset="0"/>
                      </a:endParaRPr>
                    </a:p>
                  </a:txBody>
                  <a:tcPr anchor="ctr"/>
                </a:tc>
                <a:tc>
                  <a:txBody>
                    <a:bodyPr/>
                    <a:lstStyle/>
                    <a:p>
                      <a:r>
                        <a:rPr lang="lv-LV" sz="2000" dirty="0">
                          <a:ln>
                            <a:solidFill>
                              <a:prstClr val="black">
                                <a:lumMod val="75000"/>
                                <a:lumOff val="25000"/>
                                <a:alpha val="10000"/>
                              </a:prstClr>
                            </a:solidFill>
                          </a:ln>
                          <a:effectLst/>
                          <a:latin typeface="Arial Rounded MT Bold" panose="020F0704030504030204" pitchFamily="34" charset="0"/>
                        </a:rPr>
                        <a:t>string formatting</a:t>
                      </a:r>
                      <a:endParaRPr lang="lv-LV" sz="2000" dirty="0">
                        <a:solidFill>
                          <a:schemeClr val="bg2"/>
                        </a:solidFill>
                        <a:latin typeface="Arial Rounded MT Bold" panose="020F0704030504030204" pitchFamily="34" charset="0"/>
                      </a:endParaRPr>
                    </a:p>
                  </a:txBody>
                  <a:tcPr/>
                </a:tc>
                <a:extLst>
                  <a:ext uri="{0D108BD9-81ED-4DB2-BD59-A6C34878D82A}">
                    <a16:rowId xmlns:a16="http://schemas.microsoft.com/office/drawing/2014/main" val="3972298919"/>
                  </a:ext>
                </a:extLst>
              </a:tr>
              <a:tr h="876570">
                <a:tc>
                  <a:txBody>
                    <a:bodyPr/>
                    <a:lstStyle/>
                    <a:p>
                      <a:pPr algn="l"/>
                      <a:r>
                        <a:rPr lang="en-GB" sz="2200" dirty="0" err="1">
                          <a:latin typeface="Arial Rounded MT Bold" panose="020F0704030504030204" pitchFamily="34" charset="0"/>
                        </a:rPr>
                        <a:t>IndexOf</a:t>
                      </a:r>
                      <a:endParaRPr lang="lv-LV" sz="2200" dirty="0">
                        <a:solidFill>
                          <a:schemeClr val="bg2"/>
                        </a:solidFill>
                        <a:latin typeface="Arial Rounded MT Bold" panose="020F0704030504030204" pitchFamily="34" charset="0"/>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lv-LV" sz="2000" dirty="0">
                          <a:ln>
                            <a:solidFill>
                              <a:prstClr val="black">
                                <a:lumMod val="75000"/>
                                <a:lumOff val="25000"/>
                                <a:alpha val="10000"/>
                              </a:prstClr>
                            </a:solidFill>
                          </a:ln>
                          <a:effectLst/>
                          <a:latin typeface="Arial Rounded MT Bold" panose="020F0704030504030204" pitchFamily="34" charset="0"/>
                        </a:rPr>
                        <a:t>r</a:t>
                      </a:r>
                      <a:r>
                        <a:rPr lang="en-US" sz="2000" dirty="0" err="1">
                          <a:ln>
                            <a:solidFill>
                              <a:prstClr val="black">
                                <a:lumMod val="75000"/>
                                <a:lumOff val="25000"/>
                                <a:alpha val="10000"/>
                              </a:prstClr>
                            </a:solidFill>
                          </a:ln>
                          <a:effectLst/>
                          <a:latin typeface="Arial Rounded MT Bold" panose="020F0704030504030204" pitchFamily="34" charset="0"/>
                        </a:rPr>
                        <a:t>eports</a:t>
                      </a:r>
                      <a:r>
                        <a:rPr lang="en-US" sz="2000" dirty="0">
                          <a:ln>
                            <a:solidFill>
                              <a:prstClr val="black">
                                <a:lumMod val="75000"/>
                                <a:lumOff val="25000"/>
                                <a:alpha val="10000"/>
                              </a:prstClr>
                            </a:solidFill>
                          </a:ln>
                          <a:effectLst/>
                          <a:latin typeface="Arial Rounded MT Bold" panose="020F0704030504030204" pitchFamily="34" charset="0"/>
                        </a:rPr>
                        <a:t> the zero-based index of the first occurrence of the specified string in this instance.</a:t>
                      </a:r>
                      <a:endParaRPr lang="ru-RU" sz="2000" dirty="0">
                        <a:ln>
                          <a:solidFill>
                            <a:prstClr val="black">
                              <a:lumMod val="75000"/>
                              <a:lumOff val="25000"/>
                              <a:alpha val="10000"/>
                            </a:prstClr>
                          </a:solidFill>
                        </a:ln>
                        <a:effectLst/>
                      </a:endParaRPr>
                    </a:p>
                  </a:txBody>
                  <a:tcPr/>
                </a:tc>
                <a:extLst>
                  <a:ext uri="{0D108BD9-81ED-4DB2-BD59-A6C34878D82A}">
                    <a16:rowId xmlns:a16="http://schemas.microsoft.com/office/drawing/2014/main" val="1146532345"/>
                  </a:ext>
                </a:extLst>
              </a:tr>
              <a:tr h="905385">
                <a:tc>
                  <a:txBody>
                    <a:bodyPr/>
                    <a:lstStyle/>
                    <a:p>
                      <a:pPr algn="l"/>
                      <a:r>
                        <a:rPr lang="en-GB" sz="2200" dirty="0">
                          <a:latin typeface="Arial Rounded MT Bold" panose="020F0704030504030204" pitchFamily="34" charset="0"/>
                        </a:rPr>
                        <a:t>Insert</a:t>
                      </a:r>
                      <a:endParaRPr lang="lv-LV" sz="2200" dirty="0">
                        <a:solidFill>
                          <a:schemeClr val="bg2"/>
                        </a:solidFill>
                        <a:latin typeface="Arial Rounded MT Bold" panose="020F0704030504030204" pitchFamily="34" charset="0"/>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lv-LV" sz="2000" dirty="0">
                          <a:ln>
                            <a:solidFill>
                              <a:prstClr val="black">
                                <a:lumMod val="75000"/>
                                <a:lumOff val="25000"/>
                                <a:alpha val="10000"/>
                              </a:prstClr>
                            </a:solidFill>
                          </a:ln>
                          <a:effectLst/>
                          <a:latin typeface="Arial Rounded MT Bold" panose="020F0704030504030204" pitchFamily="34" charset="0"/>
                        </a:rPr>
                        <a:t>r</a:t>
                      </a:r>
                      <a:r>
                        <a:rPr lang="en-US" sz="2000" dirty="0" err="1">
                          <a:ln>
                            <a:solidFill>
                              <a:prstClr val="black">
                                <a:lumMod val="75000"/>
                                <a:lumOff val="25000"/>
                                <a:alpha val="10000"/>
                              </a:prstClr>
                            </a:solidFill>
                          </a:ln>
                          <a:effectLst/>
                          <a:latin typeface="Arial Rounded MT Bold" panose="020F0704030504030204" pitchFamily="34" charset="0"/>
                        </a:rPr>
                        <a:t>eturns</a:t>
                      </a:r>
                      <a:r>
                        <a:rPr lang="en-US" sz="2000" dirty="0">
                          <a:ln>
                            <a:solidFill>
                              <a:prstClr val="black">
                                <a:lumMod val="75000"/>
                                <a:lumOff val="25000"/>
                                <a:alpha val="10000"/>
                              </a:prstClr>
                            </a:solidFill>
                          </a:ln>
                          <a:effectLst/>
                          <a:latin typeface="Arial Rounded MT Bold" panose="020F0704030504030204" pitchFamily="34" charset="0"/>
                        </a:rPr>
                        <a:t> a new string in which a specified string is inserted at a specified index position in this instance.</a:t>
                      </a:r>
                      <a:endParaRPr lang="ru-RU" sz="2000" dirty="0">
                        <a:ln>
                          <a:solidFill>
                            <a:prstClr val="black">
                              <a:lumMod val="75000"/>
                              <a:lumOff val="25000"/>
                              <a:alpha val="10000"/>
                            </a:prstClr>
                          </a:solidFill>
                        </a:ln>
                        <a:effectLst/>
                      </a:endParaRPr>
                    </a:p>
                  </a:txBody>
                  <a:tcPr/>
                </a:tc>
                <a:extLst>
                  <a:ext uri="{0D108BD9-81ED-4DB2-BD59-A6C34878D82A}">
                    <a16:rowId xmlns:a16="http://schemas.microsoft.com/office/drawing/2014/main" val="2643388555"/>
                  </a:ext>
                </a:extLst>
              </a:tr>
              <a:tr h="825905">
                <a:tc>
                  <a:txBody>
                    <a:bodyPr/>
                    <a:lstStyle/>
                    <a:p>
                      <a:pPr algn="l"/>
                      <a:r>
                        <a:rPr lang="en-GB" sz="2200" dirty="0">
                          <a:latin typeface="Arial Rounded MT Bold" panose="020F0704030504030204" pitchFamily="34" charset="0"/>
                        </a:rPr>
                        <a:t>Join</a:t>
                      </a:r>
                      <a:endParaRPr lang="lv-LV" sz="2200" dirty="0">
                        <a:solidFill>
                          <a:schemeClr val="bg2"/>
                        </a:solidFill>
                        <a:latin typeface="Arial Rounded MT Bold" panose="020F0704030504030204" pitchFamily="34" charset="0"/>
                      </a:endParaRPr>
                    </a:p>
                  </a:txBody>
                  <a:tcPr anchor="ctr"/>
                </a:tc>
                <a:tc>
                  <a:txBody>
                    <a:bodyPr/>
                    <a:lstStyle/>
                    <a:p>
                      <a:r>
                        <a:rPr lang="lv-LV" sz="2000" dirty="0">
                          <a:ln>
                            <a:solidFill>
                              <a:prstClr val="black">
                                <a:lumMod val="75000"/>
                                <a:lumOff val="25000"/>
                                <a:alpha val="10000"/>
                              </a:prstClr>
                            </a:solidFill>
                          </a:ln>
                          <a:effectLst/>
                          <a:latin typeface="Arial Rounded MT Bold" panose="020F0704030504030204" pitchFamily="34" charset="0"/>
                        </a:rPr>
                        <a:t>c</a:t>
                      </a:r>
                      <a:r>
                        <a:rPr lang="en-US" sz="2000" dirty="0" err="1">
                          <a:ln>
                            <a:solidFill>
                              <a:prstClr val="black">
                                <a:lumMod val="75000"/>
                                <a:lumOff val="25000"/>
                                <a:alpha val="10000"/>
                              </a:prstClr>
                            </a:solidFill>
                          </a:ln>
                          <a:effectLst/>
                          <a:latin typeface="Arial Rounded MT Bold" panose="020F0704030504030204" pitchFamily="34" charset="0"/>
                        </a:rPr>
                        <a:t>oncatenates</a:t>
                      </a:r>
                      <a:r>
                        <a:rPr lang="en-US" sz="2000" dirty="0">
                          <a:ln>
                            <a:solidFill>
                              <a:prstClr val="black">
                                <a:lumMod val="75000"/>
                                <a:lumOff val="25000"/>
                                <a:alpha val="10000"/>
                              </a:prstClr>
                            </a:solidFill>
                          </a:ln>
                          <a:effectLst/>
                          <a:latin typeface="Arial Rounded MT Bold" panose="020F0704030504030204" pitchFamily="34" charset="0"/>
                        </a:rPr>
                        <a:t> all the elements of a string array, using the specified separator between each element</a:t>
                      </a:r>
                      <a:endParaRPr lang="lv-LV" sz="2000" dirty="0">
                        <a:solidFill>
                          <a:schemeClr val="bg2"/>
                        </a:solidFill>
                        <a:latin typeface="Arial Rounded MT Bold" panose="020F0704030504030204" pitchFamily="34" charset="0"/>
                      </a:endParaRPr>
                    </a:p>
                  </a:txBody>
                  <a:tcPr/>
                </a:tc>
                <a:extLst>
                  <a:ext uri="{0D108BD9-81ED-4DB2-BD59-A6C34878D82A}">
                    <a16:rowId xmlns:a16="http://schemas.microsoft.com/office/drawing/2014/main" val="3190113258"/>
                  </a:ext>
                </a:extLst>
              </a:tr>
              <a:tr h="825905">
                <a:tc>
                  <a:txBody>
                    <a:bodyPr/>
                    <a:lstStyle/>
                    <a:p>
                      <a:pPr algn="l"/>
                      <a:r>
                        <a:rPr lang="en-GB" sz="2200" dirty="0" err="1">
                          <a:latin typeface="Arial Rounded MT Bold" panose="020F0704030504030204" pitchFamily="34" charset="0"/>
                        </a:rPr>
                        <a:t>LastIndexOf</a:t>
                      </a:r>
                      <a:endParaRPr lang="lv-LV" sz="2200" dirty="0">
                        <a:solidFill>
                          <a:schemeClr val="bg2"/>
                        </a:solidFill>
                        <a:latin typeface="Arial Rounded MT Bold" panose="020F0704030504030204" pitchFamily="34" charset="0"/>
                      </a:endParaRPr>
                    </a:p>
                  </a:txBody>
                  <a:tcPr anchor="ctr"/>
                </a:tc>
                <a:tc>
                  <a:txBody>
                    <a:bodyPr/>
                    <a:lstStyle/>
                    <a:p>
                      <a:r>
                        <a:rPr lang="lv-LV" sz="2000" dirty="0">
                          <a:ln>
                            <a:solidFill>
                              <a:prstClr val="black">
                                <a:lumMod val="75000"/>
                                <a:lumOff val="25000"/>
                                <a:alpha val="10000"/>
                              </a:prstClr>
                            </a:solidFill>
                          </a:ln>
                          <a:effectLst/>
                          <a:latin typeface="Arial Rounded MT Bold" panose="020F0704030504030204" pitchFamily="34" charset="0"/>
                        </a:rPr>
                        <a:t>r</a:t>
                      </a:r>
                      <a:r>
                        <a:rPr lang="en-US" sz="2000" dirty="0" err="1">
                          <a:ln>
                            <a:solidFill>
                              <a:prstClr val="black">
                                <a:lumMod val="75000"/>
                                <a:lumOff val="25000"/>
                                <a:alpha val="10000"/>
                              </a:prstClr>
                            </a:solidFill>
                          </a:ln>
                          <a:effectLst/>
                          <a:latin typeface="Arial Rounded MT Bold" panose="020F0704030504030204" pitchFamily="34" charset="0"/>
                        </a:rPr>
                        <a:t>eports</a:t>
                      </a:r>
                      <a:r>
                        <a:rPr lang="en-US" sz="2000" dirty="0">
                          <a:ln>
                            <a:solidFill>
                              <a:prstClr val="black">
                                <a:lumMod val="75000"/>
                                <a:lumOff val="25000"/>
                                <a:alpha val="10000"/>
                              </a:prstClr>
                            </a:solidFill>
                          </a:ln>
                          <a:effectLst/>
                          <a:latin typeface="Arial Rounded MT Bold" panose="020F0704030504030204" pitchFamily="34" charset="0"/>
                        </a:rPr>
                        <a:t> the zero-based index position of the last occurrence of a specified Unicode character within this instance</a:t>
                      </a:r>
                      <a:endParaRPr lang="lv-LV" sz="2000" dirty="0">
                        <a:solidFill>
                          <a:schemeClr val="bg2"/>
                        </a:solidFill>
                        <a:latin typeface="Arial Rounded MT Bold" panose="020F0704030504030204" pitchFamily="34" charset="0"/>
                      </a:endParaRPr>
                    </a:p>
                  </a:txBody>
                  <a:tcPr/>
                </a:tc>
                <a:extLst>
                  <a:ext uri="{0D108BD9-81ED-4DB2-BD59-A6C34878D82A}">
                    <a16:rowId xmlns:a16="http://schemas.microsoft.com/office/drawing/2014/main" val="236649328"/>
                  </a:ext>
                </a:extLst>
              </a:tr>
            </a:tbl>
          </a:graphicData>
        </a:graphic>
      </p:graphicFrame>
    </p:spTree>
    <p:extLst>
      <p:ext uri="{BB962C8B-B14F-4D97-AF65-F5344CB8AC3E}">
        <p14:creationId xmlns:p14="http://schemas.microsoft.com/office/powerpoint/2010/main" val="3325118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Main String methods</a:t>
            </a:r>
            <a:endParaRPr lang="lv-LV" dirty="0"/>
          </a:p>
        </p:txBody>
      </p:sp>
      <p:graphicFrame>
        <p:nvGraphicFramePr>
          <p:cNvPr id="4" name="Table 3">
            <a:extLst>
              <a:ext uri="{FF2B5EF4-FFF2-40B4-BE49-F238E27FC236}">
                <a16:creationId xmlns:a16="http://schemas.microsoft.com/office/drawing/2014/main" id="{F6CAB389-6FE8-485A-BC1B-2E8C5E8ED00E}"/>
              </a:ext>
            </a:extLst>
          </p:cNvPr>
          <p:cNvGraphicFramePr>
            <a:graphicFrameLocks noGrp="1"/>
          </p:cNvGraphicFramePr>
          <p:nvPr/>
        </p:nvGraphicFramePr>
        <p:xfrm>
          <a:off x="650119" y="1726178"/>
          <a:ext cx="10881114" cy="4808196"/>
        </p:xfrm>
        <a:graphic>
          <a:graphicData uri="http://schemas.openxmlformats.org/drawingml/2006/table">
            <a:tbl>
              <a:tblPr firstRow="1" bandRow="1">
                <a:tableStyleId>{72833802-FEF1-4C79-8D5D-14CF1EAF98D9}</a:tableStyleId>
              </a:tblPr>
              <a:tblGrid>
                <a:gridCol w="2174724">
                  <a:extLst>
                    <a:ext uri="{9D8B030D-6E8A-4147-A177-3AD203B41FA5}">
                      <a16:colId xmlns:a16="http://schemas.microsoft.com/office/drawing/2014/main" val="560700350"/>
                    </a:ext>
                  </a:extLst>
                </a:gridCol>
                <a:gridCol w="8706390">
                  <a:extLst>
                    <a:ext uri="{9D8B030D-6E8A-4147-A177-3AD203B41FA5}">
                      <a16:colId xmlns:a16="http://schemas.microsoft.com/office/drawing/2014/main" val="1863762406"/>
                    </a:ext>
                  </a:extLst>
                </a:gridCol>
              </a:tblGrid>
              <a:tr h="478500">
                <a:tc>
                  <a:txBody>
                    <a:bodyPr/>
                    <a:lstStyle/>
                    <a:p>
                      <a:r>
                        <a:rPr lang="en-GB" sz="2200" dirty="0">
                          <a:latin typeface="Arial Rounded MT Bold" panose="020F0704030504030204" pitchFamily="34" charset="0"/>
                        </a:rPr>
                        <a:t>Method</a:t>
                      </a:r>
                      <a:endParaRPr lang="lv-LV" sz="2200" dirty="0">
                        <a:solidFill>
                          <a:schemeClr val="bg2"/>
                        </a:solidFill>
                        <a:latin typeface="Arial Rounded MT Bold" panose="020F0704030504030204" pitchFamily="34" charset="0"/>
                      </a:endParaRPr>
                    </a:p>
                  </a:txBody>
                  <a:tcPr/>
                </a:tc>
                <a:tc>
                  <a:txBody>
                    <a:bodyPr/>
                    <a:lstStyle/>
                    <a:p>
                      <a:r>
                        <a:rPr lang="en-GB" sz="2200" dirty="0">
                          <a:latin typeface="Arial Rounded MT Bold" panose="020F0704030504030204" pitchFamily="34" charset="0"/>
                        </a:rPr>
                        <a:t>Description</a:t>
                      </a:r>
                      <a:endParaRPr lang="lv-LV" sz="2200" dirty="0">
                        <a:solidFill>
                          <a:schemeClr val="bg2"/>
                        </a:solidFill>
                        <a:latin typeface="Arial Rounded MT Bold" panose="020F0704030504030204" pitchFamily="34" charset="0"/>
                      </a:endParaRPr>
                    </a:p>
                  </a:txBody>
                  <a:tcPr/>
                </a:tc>
                <a:extLst>
                  <a:ext uri="{0D108BD9-81ED-4DB2-BD59-A6C34878D82A}">
                    <a16:rowId xmlns:a16="http://schemas.microsoft.com/office/drawing/2014/main" val="1754274399"/>
                  </a:ext>
                </a:extLst>
              </a:tr>
              <a:tr h="478500">
                <a:tc>
                  <a:txBody>
                    <a:bodyPr/>
                    <a:lstStyle/>
                    <a:p>
                      <a:pPr algn="l"/>
                      <a:r>
                        <a:rPr lang="en-GB" sz="2200" dirty="0">
                          <a:latin typeface="Arial Rounded MT Bold" panose="020F0704030504030204" pitchFamily="34" charset="0"/>
                        </a:rPr>
                        <a:t>Replace</a:t>
                      </a:r>
                      <a:endParaRPr lang="lv-LV" sz="2200" dirty="0">
                        <a:solidFill>
                          <a:schemeClr val="bg2"/>
                        </a:solidFill>
                        <a:latin typeface="Arial Rounded MT Bold" panose="020F0704030504030204" pitchFamily="34" charset="0"/>
                      </a:endParaRPr>
                    </a:p>
                  </a:txBody>
                  <a:tcPr anchor="ctr"/>
                </a:tc>
                <a:tc>
                  <a:txBody>
                    <a:bodyPr/>
                    <a:lstStyle/>
                    <a:p>
                      <a:r>
                        <a:rPr lang="lv-LV" sz="2000" dirty="0">
                          <a:ln>
                            <a:solidFill>
                              <a:prstClr val="black">
                                <a:lumMod val="75000"/>
                                <a:lumOff val="25000"/>
                                <a:alpha val="10000"/>
                              </a:prstClr>
                            </a:solidFill>
                          </a:ln>
                          <a:solidFill>
                            <a:schemeClr val="tx1"/>
                          </a:solidFill>
                          <a:effectLst/>
                          <a:latin typeface="Arial Rounded MT Bold" panose="020F0704030504030204" pitchFamily="34" charset="0"/>
                        </a:rPr>
                        <a:t>r</a:t>
                      </a:r>
                      <a:r>
                        <a:rPr lang="en-US" sz="2000" dirty="0" err="1">
                          <a:ln>
                            <a:solidFill>
                              <a:prstClr val="black">
                                <a:lumMod val="75000"/>
                                <a:lumOff val="25000"/>
                                <a:alpha val="10000"/>
                              </a:prstClr>
                            </a:solidFill>
                          </a:ln>
                          <a:solidFill>
                            <a:schemeClr val="tx1"/>
                          </a:solidFill>
                          <a:effectLst/>
                          <a:latin typeface="Arial Rounded MT Bold" panose="020F0704030504030204" pitchFamily="34" charset="0"/>
                        </a:rPr>
                        <a:t>eturns</a:t>
                      </a:r>
                      <a:r>
                        <a:rPr lang="en-US" sz="2000" dirty="0">
                          <a:ln>
                            <a:solidFill>
                              <a:prstClr val="black">
                                <a:lumMod val="75000"/>
                                <a:lumOff val="25000"/>
                                <a:alpha val="10000"/>
                              </a:prstClr>
                            </a:solidFill>
                          </a:ln>
                          <a:solidFill>
                            <a:schemeClr val="tx1"/>
                          </a:solidFill>
                          <a:effectLst/>
                          <a:latin typeface="Arial Rounded MT Bold" panose="020F0704030504030204" pitchFamily="34" charset="0"/>
                        </a:rPr>
                        <a:t> a new string in which all occurrences of a specified string in the current instance are replaced with another specified string</a:t>
                      </a:r>
                      <a:endParaRPr lang="lv-LV" sz="2000" dirty="0">
                        <a:solidFill>
                          <a:schemeClr val="bg2"/>
                        </a:solidFill>
                        <a:latin typeface="Arial Rounded MT Bold" panose="020F0704030504030204" pitchFamily="34" charset="0"/>
                      </a:endParaRPr>
                    </a:p>
                  </a:txBody>
                  <a:tcPr anchor="ctr"/>
                </a:tc>
                <a:extLst>
                  <a:ext uri="{0D108BD9-81ED-4DB2-BD59-A6C34878D82A}">
                    <a16:rowId xmlns:a16="http://schemas.microsoft.com/office/drawing/2014/main" val="3972298919"/>
                  </a:ext>
                </a:extLst>
              </a:tr>
              <a:tr h="876570">
                <a:tc>
                  <a:txBody>
                    <a:bodyPr/>
                    <a:lstStyle/>
                    <a:p>
                      <a:pPr algn="l"/>
                      <a:r>
                        <a:rPr lang="en-GB" sz="2200" dirty="0">
                          <a:latin typeface="Arial Rounded MT Bold" panose="020F0704030504030204" pitchFamily="34" charset="0"/>
                        </a:rPr>
                        <a:t>Split</a:t>
                      </a:r>
                      <a:endParaRPr lang="lv-LV" sz="2200" dirty="0">
                        <a:solidFill>
                          <a:schemeClr val="bg2"/>
                        </a:solidFill>
                        <a:latin typeface="Arial Rounded MT Bold" panose="020F0704030504030204" pitchFamily="34" charset="0"/>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lv-LV" sz="2000" dirty="0">
                          <a:ln>
                            <a:solidFill>
                              <a:prstClr val="black">
                                <a:lumMod val="75000"/>
                                <a:lumOff val="25000"/>
                                <a:alpha val="10000"/>
                              </a:prstClr>
                            </a:solidFill>
                          </a:ln>
                          <a:solidFill>
                            <a:schemeClr val="tx1"/>
                          </a:solidFill>
                          <a:effectLst/>
                          <a:latin typeface="Arial Rounded MT Bold" panose="020F0704030504030204" pitchFamily="34" charset="0"/>
                        </a:rPr>
                        <a:t>r</a:t>
                      </a:r>
                      <a:r>
                        <a:rPr lang="en-US" sz="2000" dirty="0" err="1">
                          <a:ln>
                            <a:solidFill>
                              <a:prstClr val="black">
                                <a:lumMod val="75000"/>
                                <a:lumOff val="25000"/>
                                <a:alpha val="10000"/>
                              </a:prstClr>
                            </a:solidFill>
                          </a:ln>
                          <a:solidFill>
                            <a:schemeClr val="tx1"/>
                          </a:solidFill>
                          <a:effectLst/>
                          <a:latin typeface="Arial Rounded MT Bold" panose="020F0704030504030204" pitchFamily="34" charset="0"/>
                        </a:rPr>
                        <a:t>eturns</a:t>
                      </a:r>
                      <a:r>
                        <a:rPr lang="en-US" sz="2000" dirty="0">
                          <a:ln>
                            <a:solidFill>
                              <a:prstClr val="black">
                                <a:lumMod val="75000"/>
                                <a:lumOff val="25000"/>
                                <a:alpha val="10000"/>
                              </a:prstClr>
                            </a:solidFill>
                          </a:ln>
                          <a:solidFill>
                            <a:schemeClr val="tx1"/>
                          </a:solidFill>
                          <a:effectLst/>
                          <a:latin typeface="Arial Rounded MT Bold" panose="020F0704030504030204" pitchFamily="34" charset="0"/>
                        </a:rPr>
                        <a:t> a string array that contains the substrings in this instance that are delimited by elements of a specified string or Unicode character array</a:t>
                      </a:r>
                      <a:endParaRPr lang="ru-RU" sz="2000" dirty="0">
                        <a:ln>
                          <a:solidFill>
                            <a:prstClr val="black">
                              <a:lumMod val="75000"/>
                              <a:lumOff val="25000"/>
                              <a:alpha val="10000"/>
                            </a:prstClr>
                          </a:solidFill>
                        </a:ln>
                        <a:effectLst/>
                      </a:endParaRPr>
                    </a:p>
                  </a:txBody>
                  <a:tcPr anchor="ctr"/>
                </a:tc>
                <a:extLst>
                  <a:ext uri="{0D108BD9-81ED-4DB2-BD59-A6C34878D82A}">
                    <a16:rowId xmlns:a16="http://schemas.microsoft.com/office/drawing/2014/main" val="1146532345"/>
                  </a:ext>
                </a:extLst>
              </a:tr>
              <a:tr h="791071">
                <a:tc>
                  <a:txBody>
                    <a:bodyPr/>
                    <a:lstStyle/>
                    <a:p>
                      <a:pPr algn="l"/>
                      <a:r>
                        <a:rPr lang="en-GB" sz="2200" dirty="0">
                          <a:latin typeface="Arial Rounded MT Bold" panose="020F0704030504030204" pitchFamily="34" charset="0"/>
                        </a:rPr>
                        <a:t>Substring</a:t>
                      </a:r>
                      <a:endParaRPr lang="lv-LV" sz="2200" dirty="0">
                        <a:solidFill>
                          <a:schemeClr val="bg2"/>
                        </a:solidFill>
                        <a:latin typeface="Arial Rounded MT Bold" panose="020F0704030504030204" pitchFamily="34" charset="0"/>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n>
                            <a:solidFill>
                              <a:prstClr val="black">
                                <a:lumMod val="75000"/>
                                <a:lumOff val="25000"/>
                                <a:alpha val="10000"/>
                              </a:prstClr>
                            </a:solidFill>
                          </a:ln>
                          <a:effectLst/>
                          <a:latin typeface="Arial Rounded MT Bold" panose="020F0704030504030204" pitchFamily="34" charset="0"/>
                        </a:rPr>
                        <a:t>retrieves a substring from this instance. The substring starts at a specified character position and has a specified length</a:t>
                      </a:r>
                      <a:endParaRPr lang="ru-RU" sz="2000" dirty="0">
                        <a:ln>
                          <a:solidFill>
                            <a:prstClr val="black">
                              <a:lumMod val="75000"/>
                              <a:lumOff val="25000"/>
                              <a:alpha val="10000"/>
                            </a:prstClr>
                          </a:solidFill>
                        </a:ln>
                        <a:effectLst/>
                      </a:endParaRPr>
                    </a:p>
                  </a:txBody>
                  <a:tcPr anchor="ctr"/>
                </a:tc>
                <a:extLst>
                  <a:ext uri="{0D108BD9-81ED-4DB2-BD59-A6C34878D82A}">
                    <a16:rowId xmlns:a16="http://schemas.microsoft.com/office/drawing/2014/main" val="2643388555"/>
                  </a:ext>
                </a:extLst>
              </a:tr>
              <a:tr h="825905">
                <a:tc>
                  <a:txBody>
                    <a:bodyPr/>
                    <a:lstStyle/>
                    <a:p>
                      <a:pPr algn="l"/>
                      <a:r>
                        <a:rPr lang="en-GB" sz="2200" dirty="0" err="1">
                          <a:latin typeface="Arial Rounded MT Bold" panose="020F0704030504030204" pitchFamily="34" charset="0"/>
                        </a:rPr>
                        <a:t>ToLower</a:t>
                      </a:r>
                      <a:endParaRPr lang="en-GB" sz="2200" dirty="0">
                        <a:latin typeface="Arial Rounded MT Bold" panose="020F0704030504030204" pitchFamily="34" charset="0"/>
                      </a:endParaRPr>
                    </a:p>
                    <a:p>
                      <a:pPr algn="l"/>
                      <a:r>
                        <a:rPr lang="en-GB" sz="2200" dirty="0" err="1">
                          <a:latin typeface="Arial Rounded MT Bold" panose="020F0704030504030204" pitchFamily="34" charset="0"/>
                        </a:rPr>
                        <a:t>ToUpper</a:t>
                      </a:r>
                      <a:endParaRPr lang="lv-LV" sz="2200" dirty="0">
                        <a:solidFill>
                          <a:schemeClr val="bg2"/>
                        </a:solidFill>
                        <a:latin typeface="Arial Rounded MT Bold" panose="020F0704030504030204" pitchFamily="34" charset="0"/>
                      </a:endParaRPr>
                    </a:p>
                  </a:txBody>
                  <a:tcPr anchor="ctr"/>
                </a:tc>
                <a:tc>
                  <a:txBody>
                    <a:bodyPr/>
                    <a:lstStyle/>
                    <a:p>
                      <a:r>
                        <a:rPr lang="en-US" sz="2000" dirty="0">
                          <a:ln>
                            <a:solidFill>
                              <a:prstClr val="black">
                                <a:lumMod val="75000"/>
                                <a:lumOff val="25000"/>
                                <a:alpha val="10000"/>
                              </a:prstClr>
                            </a:solidFill>
                          </a:ln>
                          <a:effectLst/>
                          <a:latin typeface="Arial Rounded MT Bold" panose="020F0704030504030204" pitchFamily="34" charset="0"/>
                        </a:rPr>
                        <a:t>returns a copy of this string converted to lowercase/uppercase</a:t>
                      </a:r>
                      <a:endParaRPr lang="lv-LV" sz="2000" dirty="0">
                        <a:solidFill>
                          <a:schemeClr val="bg2"/>
                        </a:solidFill>
                        <a:latin typeface="Arial Rounded MT Bold" panose="020F0704030504030204" pitchFamily="34" charset="0"/>
                      </a:endParaRPr>
                    </a:p>
                  </a:txBody>
                  <a:tcPr anchor="ctr"/>
                </a:tc>
                <a:extLst>
                  <a:ext uri="{0D108BD9-81ED-4DB2-BD59-A6C34878D82A}">
                    <a16:rowId xmlns:a16="http://schemas.microsoft.com/office/drawing/2014/main" val="3190113258"/>
                  </a:ext>
                </a:extLst>
              </a:tr>
              <a:tr h="825905">
                <a:tc>
                  <a:txBody>
                    <a:bodyPr/>
                    <a:lstStyle/>
                    <a:p>
                      <a:pPr algn="l"/>
                      <a:r>
                        <a:rPr lang="en-GB" sz="2200" dirty="0">
                          <a:latin typeface="Arial Rounded MT Bold" panose="020F0704030504030204" pitchFamily="34" charset="0"/>
                        </a:rPr>
                        <a:t>Trim</a:t>
                      </a:r>
                      <a:endParaRPr lang="lv-LV" sz="2200" dirty="0">
                        <a:solidFill>
                          <a:schemeClr val="bg2"/>
                        </a:solidFill>
                        <a:latin typeface="Arial Rounded MT Bold" panose="020F0704030504030204" pitchFamily="34" charset="0"/>
                      </a:endParaRPr>
                    </a:p>
                  </a:txBody>
                  <a:tcPr anchor="ctr"/>
                </a:tc>
                <a:tc>
                  <a:txBody>
                    <a:bodyPr/>
                    <a:lstStyle/>
                    <a:p>
                      <a:r>
                        <a:rPr lang="en-US" sz="2000" dirty="0">
                          <a:ln>
                            <a:solidFill>
                              <a:prstClr val="black">
                                <a:lumMod val="75000"/>
                                <a:lumOff val="25000"/>
                                <a:alpha val="10000"/>
                              </a:prstClr>
                            </a:solidFill>
                          </a:ln>
                          <a:effectLst/>
                          <a:latin typeface="Arial Rounded MT Bold" panose="020F0704030504030204" pitchFamily="34" charset="0"/>
                        </a:rPr>
                        <a:t>returns a new string in which all leading and trailing occurrences of a set of specified characters from the current String object are removed</a:t>
                      </a:r>
                      <a:endParaRPr lang="lv-LV" sz="2000" dirty="0">
                        <a:solidFill>
                          <a:schemeClr val="bg2"/>
                        </a:solidFill>
                        <a:latin typeface="Arial Rounded MT Bold" panose="020F0704030504030204" pitchFamily="34" charset="0"/>
                      </a:endParaRPr>
                    </a:p>
                  </a:txBody>
                  <a:tcPr anchor="ctr"/>
                </a:tc>
                <a:extLst>
                  <a:ext uri="{0D108BD9-81ED-4DB2-BD59-A6C34878D82A}">
                    <a16:rowId xmlns:a16="http://schemas.microsoft.com/office/drawing/2014/main" val="236649328"/>
                  </a:ext>
                </a:extLst>
              </a:tr>
            </a:tbl>
          </a:graphicData>
        </a:graphic>
      </p:graphicFrame>
    </p:spTree>
    <p:extLst>
      <p:ext uri="{BB962C8B-B14F-4D97-AF65-F5344CB8AC3E}">
        <p14:creationId xmlns:p14="http://schemas.microsoft.com/office/powerpoint/2010/main" val="35850164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String.Format</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Autofit/>
          </a:bodyPr>
          <a:lstStyle/>
          <a:p>
            <a:pPr>
              <a:buClr>
                <a:srgbClr val="DADADA"/>
              </a:buClr>
            </a:pP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Converts the value of objects to strings based on the formats specified and inserts them into another string.</a:t>
            </a: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r>
              <a:rPr lang="lv-LV" sz="2600" b="1" dirty="0">
                <a:ln>
                  <a:solidFill>
                    <a:prstClr val="black">
                      <a:lumMod val="75000"/>
                      <a:lumOff val="25000"/>
                      <a:alpha val="10000"/>
                    </a:prstClr>
                  </a:solidFill>
                </a:ln>
                <a:solidFill>
                  <a:schemeClr val="tx1"/>
                </a:solidFill>
                <a:effectLst/>
                <a:latin typeface="Arial Rounded MT Bold" panose="020F0704030504030204" pitchFamily="34" charset="0"/>
              </a:rPr>
              <a:t>Exists lot of different standart and custom formats for:</a:t>
            </a:r>
          </a:p>
          <a:p>
            <a:pPr lvl="1">
              <a:buClr>
                <a:srgbClr val="DADADA"/>
              </a:buClr>
            </a:pPr>
            <a:r>
              <a:rPr lang="lv-LV" sz="2400" dirty="0">
                <a:ln>
                  <a:solidFill>
                    <a:prstClr val="black">
                      <a:lumMod val="75000"/>
                      <a:lumOff val="25000"/>
                      <a:alpha val="10000"/>
                    </a:prstClr>
                  </a:solidFill>
                </a:ln>
                <a:solidFill>
                  <a:schemeClr val="tx1"/>
                </a:solidFill>
                <a:effectLst/>
                <a:latin typeface="Arial Rounded MT Bold" panose="020F0704030504030204" pitchFamily="34" charset="0"/>
              </a:rPr>
              <a:t>Numeric values</a:t>
            </a:r>
          </a:p>
          <a:p>
            <a:pPr lvl="1">
              <a:buClr>
                <a:srgbClr val="DADADA"/>
              </a:buClr>
            </a:pPr>
            <a:r>
              <a:rPr lang="lv-LV" sz="2400" dirty="0">
                <a:ln>
                  <a:solidFill>
                    <a:prstClr val="black">
                      <a:lumMod val="75000"/>
                      <a:lumOff val="25000"/>
                      <a:alpha val="10000"/>
                    </a:prstClr>
                  </a:solidFill>
                </a:ln>
                <a:solidFill>
                  <a:schemeClr val="tx1"/>
                </a:solidFill>
                <a:effectLst/>
                <a:latin typeface="Arial Rounded MT Bold" panose="020F0704030504030204" pitchFamily="34" charset="0"/>
              </a:rPr>
              <a:t>Date and Time values</a:t>
            </a:r>
          </a:p>
          <a:p>
            <a:pPr lvl="1">
              <a:buClr>
                <a:srgbClr val="DADADA"/>
              </a:buClr>
            </a:pPr>
            <a:r>
              <a:rPr lang="lv-LV" sz="2400" dirty="0">
                <a:ln>
                  <a:solidFill>
                    <a:prstClr val="black">
                      <a:lumMod val="75000"/>
                      <a:lumOff val="25000"/>
                      <a:alpha val="10000"/>
                    </a:prstClr>
                  </a:solidFill>
                </a:ln>
                <a:solidFill>
                  <a:schemeClr val="tx1"/>
                </a:solidFill>
                <a:effectLst/>
                <a:latin typeface="Arial Rounded MT Bold" panose="020F0704030504030204" pitchFamily="34" charset="0"/>
              </a:rPr>
              <a:t>TimeSpan values</a:t>
            </a:r>
          </a:p>
          <a:p>
            <a:pPr lvl="1">
              <a:buClr>
                <a:srgbClr val="DADADA"/>
              </a:buClr>
            </a:pPr>
            <a:r>
              <a:rPr lang="lv-LV" sz="2400" dirty="0">
                <a:ln>
                  <a:solidFill>
                    <a:prstClr val="black">
                      <a:lumMod val="75000"/>
                      <a:lumOff val="25000"/>
                      <a:alpha val="10000"/>
                    </a:prstClr>
                  </a:solidFill>
                </a:ln>
                <a:solidFill>
                  <a:schemeClr val="tx1"/>
                </a:solidFill>
                <a:effectLst/>
                <a:latin typeface="Arial Rounded MT Bold" panose="020F0704030504030204" pitchFamily="34" charset="0"/>
              </a:rPr>
              <a:t>Enumeration values</a:t>
            </a:r>
          </a:p>
        </p:txBody>
      </p:sp>
    </p:spTree>
    <p:extLst>
      <p:ext uri="{BB962C8B-B14F-4D97-AF65-F5344CB8AC3E}">
        <p14:creationId xmlns:p14="http://schemas.microsoft.com/office/powerpoint/2010/main" val="101212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IF condition</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rmAutofit lnSpcReduction="10000"/>
          </a:bodyPr>
          <a:lstStyle/>
          <a:p>
            <a:pPr lvl="0">
              <a:buClr>
                <a:srgbClr val="DADADA"/>
              </a:buClr>
            </a:pPr>
            <a:r>
              <a:rPr lang="en-US" sz="28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if statement</a:t>
            </a:r>
            <a:r>
              <a:rPr lang="lv-LV" sz="28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lv-LV" sz="2800" b="1" dirty="0">
                <a:ln>
                  <a:solidFill>
                    <a:prstClr val="black">
                      <a:lumMod val="75000"/>
                      <a:lumOff val="25000"/>
                      <a:alpha val="10000"/>
                    </a:prstClr>
                  </a:solidFill>
                </a:ln>
                <a:solidFill>
                  <a:schemeClr val="tx1"/>
                </a:solidFill>
                <a:effectLst/>
                <a:latin typeface="Arial Rounded MT Bold" panose="020F0704030504030204" pitchFamily="34" charset="0"/>
              </a:rPr>
              <a:t>- </a:t>
            </a:r>
            <a:r>
              <a:rPr lang="en-US" sz="2800" dirty="0">
                <a:ln>
                  <a:solidFill>
                    <a:prstClr val="black">
                      <a:lumMod val="75000"/>
                      <a:lumOff val="25000"/>
                      <a:alpha val="10000"/>
                    </a:prstClr>
                  </a:solidFill>
                </a:ln>
                <a:solidFill>
                  <a:prstClr val="white"/>
                </a:solidFill>
                <a:effectLst/>
                <a:latin typeface="Arial Rounded MT Bold" panose="020F0704030504030204" pitchFamily="34" charset="0"/>
              </a:rPr>
              <a:t>consists of a boolean expression followed by one or more statements</a:t>
            </a:r>
            <a:endParaRPr lang="lv-LV" sz="28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0">
              <a:buClr>
                <a:srgbClr val="DADADA"/>
              </a:buClr>
            </a:pPr>
            <a:r>
              <a:rPr lang="lv-LV" sz="28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if...else statement </a:t>
            </a:r>
            <a:r>
              <a:rPr lang="lv-LV" sz="28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en-US" sz="2800" dirty="0">
                <a:ln>
                  <a:solidFill>
                    <a:prstClr val="black">
                      <a:lumMod val="75000"/>
                      <a:lumOff val="25000"/>
                      <a:alpha val="10000"/>
                    </a:prstClr>
                  </a:solidFill>
                </a:ln>
                <a:solidFill>
                  <a:prstClr val="white"/>
                </a:solidFill>
                <a:effectLst/>
                <a:latin typeface="Arial Rounded MT Bold" panose="020F0704030504030204" pitchFamily="34" charset="0"/>
              </a:rPr>
              <a:t>if statement can be followed by an optional else statement, which executes when the boolean expression is false</a:t>
            </a:r>
            <a:endParaRPr lang="lv-LV" sz="2800" dirty="0">
              <a:ln>
                <a:solidFill>
                  <a:prstClr val="black">
                    <a:lumMod val="75000"/>
                    <a:lumOff val="25000"/>
                    <a:alpha val="10000"/>
                  </a:prstClr>
                </a:solidFill>
              </a:ln>
              <a:solidFill>
                <a:prstClr val="white"/>
              </a:solidFill>
              <a:effectLst/>
              <a:latin typeface="Arial Rounded MT Bold" panose="020F0704030504030204" pitchFamily="34" charset="0"/>
            </a:endParaRPr>
          </a:p>
          <a:p>
            <a:pPr lvl="0">
              <a:buClr>
                <a:srgbClr val="DADADA"/>
              </a:buClr>
            </a:pPr>
            <a:r>
              <a:rPr lang="lv-LV" sz="28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if...else if.. else statement </a:t>
            </a:r>
            <a:r>
              <a:rPr lang="lv-LV" sz="2800" dirty="0">
                <a:ln>
                  <a:solidFill>
                    <a:prstClr val="black">
                      <a:lumMod val="75000"/>
                      <a:lumOff val="25000"/>
                      <a:alpha val="10000"/>
                    </a:prstClr>
                  </a:solidFill>
                </a:ln>
                <a:solidFill>
                  <a:prstClr val="white"/>
                </a:solidFill>
                <a:effectLst/>
                <a:latin typeface="Arial Rounded MT Bold" panose="020F0704030504030204" pitchFamily="34" charset="0"/>
              </a:rPr>
              <a:t>- </a:t>
            </a:r>
            <a:r>
              <a:rPr lang="en-US" sz="2800" dirty="0" err="1">
                <a:ln>
                  <a:solidFill>
                    <a:prstClr val="black">
                      <a:lumMod val="75000"/>
                      <a:lumOff val="25000"/>
                      <a:alpha val="10000"/>
                    </a:prstClr>
                  </a:solidFill>
                </a:ln>
                <a:solidFill>
                  <a:prstClr val="white"/>
                </a:solidFill>
                <a:effectLst/>
                <a:latin typeface="Arial Rounded MT Bold" panose="020F0704030504030204" pitchFamily="34" charset="0"/>
              </a:rPr>
              <a:t>i</a:t>
            </a:r>
            <a:r>
              <a:rPr lang="lv-LV" sz="2800" dirty="0">
                <a:ln>
                  <a:solidFill>
                    <a:prstClr val="black">
                      <a:lumMod val="75000"/>
                      <a:lumOff val="25000"/>
                      <a:alpha val="10000"/>
                    </a:prstClr>
                  </a:solidFill>
                </a:ln>
                <a:solidFill>
                  <a:prstClr val="white"/>
                </a:solidFill>
                <a:effectLst/>
                <a:latin typeface="Arial Rounded MT Bold" panose="020F0704030504030204" pitchFamily="34" charset="0"/>
              </a:rPr>
              <a:t>f</a:t>
            </a:r>
            <a:r>
              <a:rPr lang="en-US" sz="2800" dirty="0">
                <a:ln>
                  <a:solidFill>
                    <a:prstClr val="black">
                      <a:lumMod val="75000"/>
                      <a:lumOff val="25000"/>
                      <a:alpha val="10000"/>
                    </a:prstClr>
                  </a:solidFill>
                </a:ln>
                <a:solidFill>
                  <a:prstClr val="white"/>
                </a:solidFill>
                <a:effectLst/>
                <a:latin typeface="Arial Rounded MT Bold" panose="020F0704030504030204" pitchFamily="34" charset="0"/>
              </a:rPr>
              <a:t> statement can be followed by an optional else</a:t>
            </a:r>
            <a:r>
              <a:rPr lang="lv-LV" sz="2800" dirty="0">
                <a:ln>
                  <a:solidFill>
                    <a:prstClr val="black">
                      <a:lumMod val="75000"/>
                      <a:lumOff val="25000"/>
                      <a:alpha val="10000"/>
                    </a:prstClr>
                  </a:solidFill>
                </a:ln>
                <a:solidFill>
                  <a:prstClr val="white"/>
                </a:solidFill>
                <a:effectLst/>
                <a:latin typeface="Arial Rounded MT Bold" panose="020F0704030504030204" pitchFamily="34" charset="0"/>
              </a:rPr>
              <a:t> if</a:t>
            </a:r>
            <a:r>
              <a:rPr lang="en-US" sz="2800" dirty="0">
                <a:ln>
                  <a:solidFill>
                    <a:prstClr val="black">
                      <a:lumMod val="75000"/>
                      <a:lumOff val="25000"/>
                      <a:alpha val="10000"/>
                    </a:prstClr>
                  </a:solidFill>
                </a:ln>
                <a:solidFill>
                  <a:prstClr val="white"/>
                </a:solidFill>
                <a:effectLst/>
                <a:latin typeface="Arial Rounded MT Bold" panose="020F0704030504030204" pitchFamily="34" charset="0"/>
              </a:rPr>
              <a:t> statement</a:t>
            </a:r>
            <a:r>
              <a:rPr lang="lv-LV" sz="2800" dirty="0">
                <a:ln>
                  <a:solidFill>
                    <a:prstClr val="black">
                      <a:lumMod val="75000"/>
                      <a:lumOff val="25000"/>
                      <a:alpha val="10000"/>
                    </a:prstClr>
                  </a:solidFill>
                </a:ln>
                <a:solidFill>
                  <a:prstClr val="white"/>
                </a:solidFill>
                <a:effectLst/>
                <a:latin typeface="Arial Rounded MT Bold" panose="020F0704030504030204" pitchFamily="34" charset="0"/>
              </a:rPr>
              <a:t>, which check another case in given scope</a:t>
            </a:r>
          </a:p>
          <a:p>
            <a:pPr lvl="0">
              <a:buClr>
                <a:srgbClr val="DADADA"/>
              </a:buClr>
            </a:pPr>
            <a:r>
              <a:rPr lang="lv-LV" sz="2800"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nested if statement - </a:t>
            </a:r>
            <a:r>
              <a:rPr lang="en-US" sz="2800" dirty="0">
                <a:ln>
                  <a:solidFill>
                    <a:prstClr val="black">
                      <a:lumMod val="75000"/>
                      <a:lumOff val="25000"/>
                      <a:alpha val="10000"/>
                    </a:prstClr>
                  </a:solidFill>
                </a:ln>
                <a:solidFill>
                  <a:schemeClr val="tx1"/>
                </a:solidFill>
                <a:effectLst/>
                <a:latin typeface="Arial Rounded MT Bold" panose="020F0704030504030204" pitchFamily="34" charset="0"/>
              </a:rPr>
              <a:t>one if or else if statement </a:t>
            </a:r>
            <a:r>
              <a:rPr lang="lv-LV" sz="2800" dirty="0">
                <a:ln>
                  <a:solidFill>
                    <a:prstClr val="black">
                      <a:lumMod val="75000"/>
                      <a:lumOff val="25000"/>
                      <a:alpha val="10000"/>
                    </a:prstClr>
                  </a:solidFill>
                </a:ln>
                <a:solidFill>
                  <a:schemeClr val="tx1"/>
                </a:solidFill>
                <a:effectLst/>
                <a:latin typeface="Arial Rounded MT Bold" panose="020F0704030504030204" pitchFamily="34" charset="0"/>
              </a:rPr>
              <a:t>can be used </a:t>
            </a:r>
            <a:r>
              <a:rPr lang="en-US" sz="2800" dirty="0">
                <a:ln>
                  <a:solidFill>
                    <a:prstClr val="black">
                      <a:lumMod val="75000"/>
                      <a:lumOff val="25000"/>
                      <a:alpha val="10000"/>
                    </a:prstClr>
                  </a:solidFill>
                </a:ln>
                <a:solidFill>
                  <a:schemeClr val="tx1"/>
                </a:solidFill>
                <a:effectLst/>
                <a:latin typeface="Arial Rounded MT Bold" panose="020F0704030504030204" pitchFamily="34" charset="0"/>
              </a:rPr>
              <a:t>inside another if or else if statement(s)</a:t>
            </a:r>
            <a:endParaRPr lang="lv-LV" sz="2800"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31614886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CultureInfo</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636814" y="1732449"/>
            <a:ext cx="11070771" cy="4515951"/>
          </a:xfrm>
        </p:spPr>
        <p:txBody>
          <a:bodyPr>
            <a:noAutofit/>
          </a:bodyPr>
          <a:lstStyle/>
          <a:p>
            <a:pPr marL="36900" indent="0">
              <a:buClr>
                <a:srgbClr val="DADADA"/>
              </a:buClr>
              <a:buNone/>
            </a:pPr>
            <a:r>
              <a:rPr lang="lv-LV" sz="2200" b="1" dirty="0">
                <a:ln>
                  <a:solidFill>
                    <a:prstClr val="black">
                      <a:lumMod val="75000"/>
                      <a:lumOff val="25000"/>
                      <a:alpha val="10000"/>
                    </a:prstClr>
                  </a:solidFill>
                </a:ln>
                <a:solidFill>
                  <a:schemeClr val="tx1"/>
                </a:solidFill>
                <a:effectLst/>
                <a:latin typeface="Arial Rounded MT Bold" panose="020F0704030504030204" pitchFamily="34" charset="0"/>
              </a:rPr>
              <a:t>string.Format(</a:t>
            </a:r>
            <a:r>
              <a:rPr lang="lv-LV" sz="2200" b="1" dirty="0">
                <a:ln>
                  <a:solidFill>
                    <a:prstClr val="black">
                      <a:lumMod val="75000"/>
                      <a:lumOff val="25000"/>
                      <a:alpha val="10000"/>
                    </a:prstClr>
                  </a:solidFill>
                </a:ln>
                <a:solidFill>
                  <a:schemeClr val="tx2">
                    <a:lumMod val="50000"/>
                  </a:schemeClr>
                </a:solidFill>
                <a:effectLst/>
                <a:latin typeface="Arial Rounded MT Bold" panose="020F0704030504030204" pitchFamily="34" charset="0"/>
              </a:rPr>
              <a:t>IFormatProvider provider</a:t>
            </a:r>
            <a:r>
              <a:rPr lang="lv-LV" sz="2200" b="1" dirty="0">
                <a:ln>
                  <a:solidFill>
                    <a:prstClr val="black">
                      <a:lumMod val="75000"/>
                      <a:lumOff val="25000"/>
                      <a:alpha val="10000"/>
                    </a:prstClr>
                  </a:solidFill>
                </a:ln>
                <a:solidFill>
                  <a:schemeClr val="tx1"/>
                </a:solidFill>
                <a:effectLst/>
                <a:latin typeface="Arial Rounded MT Bold" panose="020F0704030504030204" pitchFamily="34" charset="0"/>
              </a:rPr>
              <a:t>,	string format, params object[] args)</a:t>
            </a:r>
          </a:p>
          <a:p>
            <a:pPr marL="36900" indent="0">
              <a:buClr>
                <a:srgbClr val="DADADA"/>
              </a:buClr>
              <a:buNone/>
            </a:pPr>
            <a:endParaRPr lang="lv-LV" sz="22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36900" indent="0">
              <a:buClr>
                <a:srgbClr val="DADADA"/>
              </a:buClr>
              <a:buNone/>
            </a:pPr>
            <a:endParaRPr lang="lv-LV" sz="22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36900" indent="0">
              <a:buClr>
                <a:srgbClr val="DADADA"/>
              </a:buClr>
              <a:buNone/>
            </a:pPr>
            <a:endParaRPr lang="lv-LV" sz="22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36900" indent="0">
              <a:buClr>
                <a:srgbClr val="DADADA"/>
              </a:buClr>
              <a:buNone/>
            </a:pPr>
            <a:endParaRPr lang="lv-LV" sz="22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36900" indent="0">
              <a:buClr>
                <a:srgbClr val="DADADA"/>
              </a:buClr>
              <a:buNone/>
            </a:pPr>
            <a:endParaRPr lang="lv-LV" sz="22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36900" indent="0">
              <a:buClr>
                <a:srgbClr val="DADADA"/>
              </a:buClr>
              <a:buNone/>
            </a:pPr>
            <a:endParaRPr lang="lv-LV" sz="22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36900" indent="0">
              <a:buClr>
                <a:srgbClr val="DADADA"/>
              </a:buClr>
              <a:buNone/>
            </a:pPr>
            <a:r>
              <a:rPr lang="lv-LV" sz="2200" b="1" dirty="0">
                <a:ln>
                  <a:solidFill>
                    <a:prstClr val="black">
                      <a:lumMod val="75000"/>
                      <a:lumOff val="25000"/>
                      <a:alpha val="10000"/>
                    </a:prstClr>
                  </a:solidFill>
                </a:ln>
                <a:solidFill>
                  <a:schemeClr val="tx1"/>
                </a:solidFill>
                <a:effectLst/>
                <a:latin typeface="Arial Rounded MT Bold" panose="020F0704030504030204" pitchFamily="34" charset="0"/>
              </a:rPr>
              <a:t>string.Format(</a:t>
            </a:r>
            <a:r>
              <a:rPr lang="lv-LV" sz="2200" b="1" dirty="0">
                <a:ln>
                  <a:solidFill>
                    <a:prstClr val="black">
                      <a:lumMod val="75000"/>
                      <a:lumOff val="25000"/>
                      <a:alpha val="10000"/>
                    </a:prstClr>
                  </a:solidFill>
                </a:ln>
                <a:solidFill>
                  <a:schemeClr val="tx2">
                    <a:lumMod val="50000"/>
                  </a:schemeClr>
                </a:solidFill>
                <a:effectLst/>
                <a:latin typeface="Arial Rounded MT Bold" panose="020F0704030504030204" pitchFamily="34" charset="0"/>
              </a:rPr>
              <a:t>new System.Globalization.CultureInfo("en-GB")</a:t>
            </a:r>
            <a:r>
              <a:rPr lang="lv-LV" sz="2200" b="1" dirty="0">
                <a:ln>
                  <a:solidFill>
                    <a:prstClr val="black">
                      <a:lumMod val="75000"/>
                      <a:lumOff val="25000"/>
                      <a:alpha val="10000"/>
                    </a:prstClr>
                  </a:solidFill>
                </a:ln>
                <a:solidFill>
                  <a:schemeClr val="tx1"/>
                </a:solidFill>
                <a:effectLst/>
                <a:latin typeface="Arial Rounded MT Bold" panose="020F0704030504030204" pitchFamily="34" charset="0"/>
              </a:rPr>
              <a:t>, "{0:C}", amount)</a:t>
            </a:r>
          </a:p>
          <a:p>
            <a:pPr marL="36900" indent="0">
              <a:buClr>
                <a:srgbClr val="DADADA"/>
              </a:buClr>
              <a:buNone/>
            </a:pPr>
            <a:r>
              <a:rPr lang="lv-LV" sz="2200" b="1" dirty="0">
                <a:ln>
                  <a:solidFill>
                    <a:prstClr val="black">
                      <a:lumMod val="75000"/>
                      <a:lumOff val="25000"/>
                      <a:alpha val="10000"/>
                    </a:prstClr>
                  </a:solidFill>
                </a:ln>
                <a:solidFill>
                  <a:schemeClr val="tx1"/>
                </a:solidFill>
                <a:effectLst/>
                <a:latin typeface="Arial Rounded MT Bold" panose="020F0704030504030204" pitchFamily="34" charset="0"/>
              </a:rPr>
              <a:t>CultureInfo.Invariant - </a:t>
            </a:r>
            <a:r>
              <a:rPr lang="en-US" sz="2200" b="1" dirty="0">
                <a:ln>
                  <a:solidFill>
                    <a:prstClr val="black">
                      <a:lumMod val="75000"/>
                      <a:lumOff val="25000"/>
                      <a:alpha val="10000"/>
                    </a:prstClr>
                  </a:solidFill>
                </a:ln>
                <a:solidFill>
                  <a:schemeClr val="tx1"/>
                </a:solidFill>
                <a:effectLst/>
                <a:latin typeface="Arial Rounded MT Bold" panose="020F0704030504030204" pitchFamily="34" charset="0"/>
              </a:rPr>
              <a:t>Gets the </a:t>
            </a:r>
            <a:r>
              <a:rPr lang="en-US" sz="2200" b="1" dirty="0" err="1">
                <a:ln>
                  <a:solidFill>
                    <a:prstClr val="black">
                      <a:lumMod val="75000"/>
                      <a:lumOff val="25000"/>
                      <a:alpha val="10000"/>
                    </a:prstClr>
                  </a:solidFill>
                </a:ln>
                <a:solidFill>
                  <a:schemeClr val="tx1"/>
                </a:solidFill>
                <a:effectLst/>
                <a:latin typeface="Arial Rounded MT Bold" panose="020F0704030504030204" pitchFamily="34" charset="0"/>
              </a:rPr>
              <a:t>CultureInfo</a:t>
            </a:r>
            <a:r>
              <a:rPr lang="en-US" sz="2200" b="1" dirty="0">
                <a:ln>
                  <a:solidFill>
                    <a:prstClr val="black">
                      <a:lumMod val="75000"/>
                      <a:lumOff val="25000"/>
                      <a:alpha val="10000"/>
                    </a:prstClr>
                  </a:solidFill>
                </a:ln>
                <a:solidFill>
                  <a:schemeClr val="tx1"/>
                </a:solidFill>
                <a:effectLst/>
                <a:latin typeface="Arial Rounded MT Bold" panose="020F0704030504030204" pitchFamily="34" charset="0"/>
              </a:rPr>
              <a:t> object that is culture-independent</a:t>
            </a:r>
            <a:endParaRPr lang="lv-LV" sz="22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36900" indent="0">
              <a:buClr>
                <a:srgbClr val="DADADA"/>
              </a:buClr>
              <a:buNone/>
            </a:pPr>
            <a:endParaRPr lang="lv-LV" sz="22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marL="36900" indent="0">
              <a:buClr>
                <a:srgbClr val="DADADA"/>
              </a:buClr>
              <a:buNone/>
            </a:pPr>
            <a:endParaRPr lang="lv-LV" sz="2200" b="1"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
        <p:nvSpPr>
          <p:cNvPr id="5" name="Rectangle 4">
            <a:extLst>
              <a:ext uri="{FF2B5EF4-FFF2-40B4-BE49-F238E27FC236}">
                <a16:creationId xmlns:a16="http://schemas.microsoft.com/office/drawing/2014/main" id="{E75C47D1-7E5E-4E17-82A0-2367757E9B5F}"/>
              </a:ext>
            </a:extLst>
          </p:cNvPr>
          <p:cNvSpPr/>
          <p:nvPr/>
        </p:nvSpPr>
        <p:spPr>
          <a:xfrm>
            <a:off x="2563586" y="2866185"/>
            <a:ext cx="4229100" cy="1444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Arial Rounded MT Bold" panose="020F0704030504030204" pitchFamily="34" charset="0"/>
              </a:rPr>
              <a:t>An object that supplies culture-specific formatting information</a:t>
            </a:r>
            <a:endParaRPr lang="lv-LV" sz="2200" dirty="0">
              <a:latin typeface="Arial Rounded MT Bold" panose="020F0704030504030204" pitchFamily="34" charset="0"/>
            </a:endParaRPr>
          </a:p>
        </p:txBody>
      </p:sp>
      <p:sp>
        <p:nvSpPr>
          <p:cNvPr id="7" name="Arrow: Down 6">
            <a:extLst>
              <a:ext uri="{FF2B5EF4-FFF2-40B4-BE49-F238E27FC236}">
                <a16:creationId xmlns:a16="http://schemas.microsoft.com/office/drawing/2014/main" id="{D6F13398-BDF4-47E1-99BB-D9BC40CAA78E}"/>
              </a:ext>
            </a:extLst>
          </p:cNvPr>
          <p:cNvSpPr/>
          <p:nvPr/>
        </p:nvSpPr>
        <p:spPr>
          <a:xfrm rot="10800000">
            <a:off x="4408714" y="2122711"/>
            <a:ext cx="424543" cy="6128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Tree>
    <p:extLst>
      <p:ext uri="{BB962C8B-B14F-4D97-AF65-F5344CB8AC3E}">
        <p14:creationId xmlns:p14="http://schemas.microsoft.com/office/powerpoint/2010/main" val="37176155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a:xfrm>
            <a:off x="913795" y="2874493"/>
            <a:ext cx="10353762" cy="970450"/>
          </a:xfrm>
        </p:spPr>
        <p:txBody>
          <a:bodyPr>
            <a:noAutofit/>
          </a:bodyPr>
          <a:lstStyle/>
          <a:p>
            <a:r>
              <a:rPr lang="lv-LV" sz="6000" dirty="0">
                <a:latin typeface="Arial Rounded MT Bold" panose="020F0704030504030204" pitchFamily="34" charset="0"/>
              </a:rPr>
              <a:t>StringBuilder class</a:t>
            </a:r>
            <a:endParaRPr lang="lv-LV" sz="6000" dirty="0"/>
          </a:p>
        </p:txBody>
      </p:sp>
    </p:spTree>
    <p:extLst>
      <p:ext uri="{BB962C8B-B14F-4D97-AF65-F5344CB8AC3E}">
        <p14:creationId xmlns:p14="http://schemas.microsoft.com/office/powerpoint/2010/main" val="4602632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StringBuilder</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Autofit/>
          </a:bodyPr>
          <a:lstStyle/>
          <a:p>
            <a:pPr>
              <a:buClr>
                <a:srgbClr val="DADADA"/>
              </a:buClr>
            </a:pP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Represents a mutable string of characters.</a:t>
            </a: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r>
              <a:rPr lang="lv-LV" sz="2600" b="1" dirty="0">
                <a:ln>
                  <a:solidFill>
                    <a:prstClr val="black">
                      <a:lumMod val="75000"/>
                      <a:lumOff val="25000"/>
                      <a:alpha val="10000"/>
                    </a:prstClr>
                  </a:solidFill>
                </a:ln>
                <a:solidFill>
                  <a:schemeClr val="tx1"/>
                </a:solidFill>
                <a:effectLst/>
                <a:latin typeface="Arial Rounded MT Bold" panose="020F0704030504030204" pitchFamily="34" charset="0"/>
              </a:rPr>
              <a:t>Use StringBuilder if there is </a:t>
            </a: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unknown number of changes to a string </a:t>
            </a:r>
            <a:r>
              <a:rPr lang="lv-LV" sz="2600" b="1" dirty="0">
                <a:ln>
                  <a:solidFill>
                    <a:prstClr val="black">
                      <a:lumMod val="75000"/>
                      <a:lumOff val="25000"/>
                      <a:alpha val="10000"/>
                    </a:prstClr>
                  </a:solidFill>
                </a:ln>
                <a:solidFill>
                  <a:schemeClr val="tx1"/>
                </a:solidFill>
                <a:effectLst/>
                <a:latin typeface="Arial Rounded MT Bold" panose="020F0704030504030204" pitchFamily="34" charset="0"/>
              </a:rPr>
              <a:t>can be performed </a:t>
            </a: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during application run</a:t>
            </a: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r>
              <a:rPr lang="lv-LV" sz="2600" b="1" dirty="0">
                <a:ln>
                  <a:solidFill>
                    <a:prstClr val="black">
                      <a:lumMod val="75000"/>
                      <a:lumOff val="25000"/>
                      <a:alpha val="10000"/>
                    </a:prstClr>
                  </a:solidFill>
                </a:ln>
                <a:solidFill>
                  <a:schemeClr val="tx1"/>
                </a:solidFill>
                <a:effectLst/>
                <a:latin typeface="Arial Rounded MT Bold" panose="020F0704030504030204" pitchFamily="34" charset="0"/>
              </a:rPr>
              <a:t>Has two main properties: Length and Capacity</a:t>
            </a:r>
            <a:endParaRPr lang="en-GB" sz="2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lvl="1">
              <a:buClr>
                <a:srgbClr val="DADADA"/>
              </a:buClr>
            </a:pPr>
            <a:r>
              <a:rPr lang="en-GB" sz="2400" b="1" dirty="0">
                <a:ln>
                  <a:solidFill>
                    <a:prstClr val="black">
                      <a:lumMod val="75000"/>
                      <a:lumOff val="25000"/>
                      <a:alpha val="10000"/>
                    </a:prstClr>
                  </a:solidFill>
                </a:ln>
                <a:solidFill>
                  <a:schemeClr val="tx1"/>
                </a:solidFill>
                <a:effectLst/>
                <a:latin typeface="Arial Rounded MT Bold" panose="020F0704030504030204" pitchFamily="34" charset="0"/>
              </a:rPr>
              <a:t>Length provides info about current length of string value</a:t>
            </a:r>
          </a:p>
          <a:p>
            <a:pPr lvl="1">
              <a:buClr>
                <a:srgbClr val="DADADA"/>
              </a:buClr>
            </a:pPr>
            <a:r>
              <a:rPr lang="en-GB" sz="2400" b="1" dirty="0">
                <a:ln>
                  <a:solidFill>
                    <a:prstClr val="black">
                      <a:lumMod val="75000"/>
                      <a:lumOff val="25000"/>
                      <a:alpha val="10000"/>
                    </a:prstClr>
                  </a:solidFill>
                </a:ln>
                <a:solidFill>
                  <a:schemeClr val="tx1"/>
                </a:solidFill>
                <a:effectLst/>
                <a:latin typeface="Arial Rounded MT Bold" panose="020F0704030504030204" pitchFamily="34" charset="0"/>
              </a:rPr>
              <a:t>Capacity provides info about reserved length  in memory </a:t>
            </a:r>
            <a:endParaRPr lang="lv-LV" sz="24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3645044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StringBuilder</a:t>
            </a:r>
            <a:r>
              <a:rPr lang="en-GB" dirty="0">
                <a:latin typeface="Arial Rounded MT Bold" panose="020F0704030504030204" pitchFamily="34" charset="0"/>
              </a:rPr>
              <a:t> methods</a:t>
            </a:r>
            <a:endParaRPr lang="lv-LV" dirty="0"/>
          </a:p>
        </p:txBody>
      </p:sp>
      <p:graphicFrame>
        <p:nvGraphicFramePr>
          <p:cNvPr id="4" name="Table 3">
            <a:extLst>
              <a:ext uri="{FF2B5EF4-FFF2-40B4-BE49-F238E27FC236}">
                <a16:creationId xmlns:a16="http://schemas.microsoft.com/office/drawing/2014/main" id="{90F8B627-3262-4933-89B5-E5193E5E1E3D}"/>
              </a:ext>
            </a:extLst>
          </p:cNvPr>
          <p:cNvGraphicFramePr>
            <a:graphicFrameLocks noGrp="1"/>
          </p:cNvGraphicFramePr>
          <p:nvPr/>
        </p:nvGraphicFramePr>
        <p:xfrm>
          <a:off x="767560" y="1857635"/>
          <a:ext cx="10881114" cy="4291384"/>
        </p:xfrm>
        <a:graphic>
          <a:graphicData uri="http://schemas.openxmlformats.org/drawingml/2006/table">
            <a:tbl>
              <a:tblPr firstRow="1" bandRow="1">
                <a:tableStyleId>{72833802-FEF1-4C79-8D5D-14CF1EAF98D9}</a:tableStyleId>
              </a:tblPr>
              <a:tblGrid>
                <a:gridCol w="2449169">
                  <a:extLst>
                    <a:ext uri="{9D8B030D-6E8A-4147-A177-3AD203B41FA5}">
                      <a16:colId xmlns:a16="http://schemas.microsoft.com/office/drawing/2014/main" val="560700350"/>
                    </a:ext>
                  </a:extLst>
                </a:gridCol>
                <a:gridCol w="8431945">
                  <a:extLst>
                    <a:ext uri="{9D8B030D-6E8A-4147-A177-3AD203B41FA5}">
                      <a16:colId xmlns:a16="http://schemas.microsoft.com/office/drawing/2014/main" val="1863762406"/>
                    </a:ext>
                  </a:extLst>
                </a:gridCol>
              </a:tblGrid>
              <a:tr h="478500">
                <a:tc>
                  <a:txBody>
                    <a:bodyPr/>
                    <a:lstStyle/>
                    <a:p>
                      <a:r>
                        <a:rPr lang="en-GB" sz="2200" dirty="0">
                          <a:latin typeface="Arial Rounded MT Bold" panose="020F0704030504030204" pitchFamily="34" charset="0"/>
                        </a:rPr>
                        <a:t>Method</a:t>
                      </a:r>
                      <a:endParaRPr lang="lv-LV" sz="2200" dirty="0">
                        <a:solidFill>
                          <a:schemeClr val="bg2"/>
                        </a:solidFill>
                        <a:latin typeface="Arial Rounded MT Bold" panose="020F0704030504030204" pitchFamily="34" charset="0"/>
                      </a:endParaRPr>
                    </a:p>
                  </a:txBody>
                  <a:tcPr anchor="ctr"/>
                </a:tc>
                <a:tc>
                  <a:txBody>
                    <a:bodyPr/>
                    <a:lstStyle/>
                    <a:p>
                      <a:r>
                        <a:rPr lang="en-GB" sz="2200" dirty="0">
                          <a:latin typeface="Arial Rounded MT Bold" panose="020F0704030504030204" pitchFamily="34" charset="0"/>
                        </a:rPr>
                        <a:t>Description</a:t>
                      </a:r>
                      <a:endParaRPr lang="lv-LV" sz="2200" dirty="0">
                        <a:solidFill>
                          <a:schemeClr val="bg2"/>
                        </a:solidFill>
                        <a:latin typeface="Arial Rounded MT Bold" panose="020F0704030504030204" pitchFamily="34" charset="0"/>
                      </a:endParaRPr>
                    </a:p>
                  </a:txBody>
                  <a:tcPr anchor="ctr"/>
                </a:tc>
                <a:extLst>
                  <a:ext uri="{0D108BD9-81ED-4DB2-BD59-A6C34878D82A}">
                    <a16:rowId xmlns:a16="http://schemas.microsoft.com/office/drawing/2014/main" val="1754274399"/>
                  </a:ext>
                </a:extLst>
              </a:tr>
              <a:tr h="478500">
                <a:tc>
                  <a:txBody>
                    <a:bodyPr/>
                    <a:lstStyle/>
                    <a:p>
                      <a:pPr algn="l"/>
                      <a:r>
                        <a:rPr lang="en-GB" sz="2200" dirty="0">
                          <a:latin typeface="Arial Rounded MT Bold" panose="020F0704030504030204" pitchFamily="34" charset="0"/>
                        </a:rPr>
                        <a:t>Append</a:t>
                      </a:r>
                      <a:endParaRPr lang="lv-LV" sz="2200" dirty="0">
                        <a:solidFill>
                          <a:schemeClr val="bg2"/>
                        </a:solidFill>
                        <a:latin typeface="Arial Rounded MT Bold" panose="020F0704030504030204" pitchFamily="34" charset="0"/>
                      </a:endParaRPr>
                    </a:p>
                  </a:txBody>
                  <a:tcPr anchor="ctr"/>
                </a:tc>
                <a:tc>
                  <a:txBody>
                    <a:bodyPr/>
                    <a:lstStyle/>
                    <a:p>
                      <a:r>
                        <a:rPr lang="en-US" sz="2000" dirty="0">
                          <a:ln>
                            <a:solidFill>
                              <a:prstClr val="black">
                                <a:lumMod val="75000"/>
                                <a:lumOff val="25000"/>
                                <a:alpha val="10000"/>
                              </a:prstClr>
                            </a:solidFill>
                          </a:ln>
                          <a:effectLst/>
                          <a:latin typeface="Arial Rounded MT Bold" panose="020F0704030504030204" pitchFamily="34" charset="0"/>
                        </a:rPr>
                        <a:t>Appends the substring  to string</a:t>
                      </a:r>
                      <a:endParaRPr lang="lv-LV" sz="2000" dirty="0">
                        <a:solidFill>
                          <a:schemeClr val="bg2"/>
                        </a:solidFill>
                        <a:latin typeface="Arial Rounded MT Bold" panose="020F0704030504030204" pitchFamily="34" charset="0"/>
                      </a:endParaRPr>
                    </a:p>
                  </a:txBody>
                  <a:tcPr anchor="ctr"/>
                </a:tc>
                <a:extLst>
                  <a:ext uri="{0D108BD9-81ED-4DB2-BD59-A6C34878D82A}">
                    <a16:rowId xmlns:a16="http://schemas.microsoft.com/office/drawing/2014/main" val="3972298919"/>
                  </a:ext>
                </a:extLst>
              </a:tr>
              <a:tr h="876570">
                <a:tc>
                  <a:txBody>
                    <a:bodyPr/>
                    <a:lstStyle/>
                    <a:p>
                      <a:pPr algn="l"/>
                      <a:r>
                        <a:rPr lang="en-GB" sz="2200" dirty="0">
                          <a:latin typeface="Arial Rounded MT Bold" panose="020F0704030504030204" pitchFamily="34" charset="0"/>
                        </a:rPr>
                        <a:t>Insert</a:t>
                      </a:r>
                      <a:endParaRPr lang="lv-LV" sz="2200" dirty="0">
                        <a:solidFill>
                          <a:schemeClr val="bg2"/>
                        </a:solidFill>
                        <a:latin typeface="Arial Rounded MT Bold" panose="020F0704030504030204" pitchFamily="34" charset="0"/>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n>
                            <a:solidFill>
                              <a:prstClr val="black">
                                <a:lumMod val="75000"/>
                                <a:lumOff val="25000"/>
                                <a:alpha val="10000"/>
                              </a:prstClr>
                            </a:solidFill>
                          </a:ln>
                          <a:effectLst/>
                          <a:latin typeface="Arial Rounded MT Bold" panose="020F0704030504030204" pitchFamily="34" charset="0"/>
                        </a:rPr>
                        <a:t>Inserts the substring  into string at a specified character position.</a:t>
                      </a:r>
                      <a:endParaRPr lang="ru-RU" sz="2000" dirty="0">
                        <a:ln>
                          <a:solidFill>
                            <a:prstClr val="black">
                              <a:lumMod val="75000"/>
                              <a:lumOff val="25000"/>
                              <a:alpha val="10000"/>
                            </a:prstClr>
                          </a:solidFill>
                        </a:ln>
                        <a:effectLst/>
                      </a:endParaRPr>
                    </a:p>
                  </a:txBody>
                  <a:tcPr anchor="ctr"/>
                </a:tc>
                <a:extLst>
                  <a:ext uri="{0D108BD9-81ED-4DB2-BD59-A6C34878D82A}">
                    <a16:rowId xmlns:a16="http://schemas.microsoft.com/office/drawing/2014/main" val="1146532345"/>
                  </a:ext>
                </a:extLst>
              </a:tr>
              <a:tr h="652195">
                <a:tc>
                  <a:txBody>
                    <a:bodyPr/>
                    <a:lstStyle/>
                    <a:p>
                      <a:pPr algn="l"/>
                      <a:r>
                        <a:rPr lang="en-GB" sz="2200" dirty="0">
                          <a:latin typeface="Arial Rounded MT Bold" panose="020F0704030504030204" pitchFamily="34" charset="0"/>
                        </a:rPr>
                        <a:t>Remove</a:t>
                      </a:r>
                      <a:endParaRPr lang="lv-LV" sz="2200" dirty="0">
                        <a:solidFill>
                          <a:schemeClr val="bg2"/>
                        </a:solidFill>
                        <a:latin typeface="Arial Rounded MT Bold" panose="020F0704030504030204" pitchFamily="34" charset="0"/>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n>
                            <a:solidFill>
                              <a:prstClr val="black">
                                <a:lumMod val="75000"/>
                                <a:lumOff val="25000"/>
                                <a:alpha val="10000"/>
                              </a:prstClr>
                            </a:solidFill>
                          </a:ln>
                          <a:effectLst/>
                          <a:latin typeface="Arial Rounded MT Bold" panose="020F0704030504030204" pitchFamily="34" charset="0"/>
                        </a:rPr>
                        <a:t>Removes the specified range of characters from string</a:t>
                      </a:r>
                      <a:endParaRPr lang="ru-RU" sz="2000" dirty="0">
                        <a:ln>
                          <a:solidFill>
                            <a:prstClr val="black">
                              <a:lumMod val="75000"/>
                              <a:lumOff val="25000"/>
                              <a:alpha val="10000"/>
                            </a:prstClr>
                          </a:solidFill>
                        </a:ln>
                        <a:effectLst/>
                      </a:endParaRPr>
                    </a:p>
                  </a:txBody>
                  <a:tcPr anchor="ctr"/>
                </a:tc>
                <a:extLst>
                  <a:ext uri="{0D108BD9-81ED-4DB2-BD59-A6C34878D82A}">
                    <a16:rowId xmlns:a16="http://schemas.microsoft.com/office/drawing/2014/main" val="2643388555"/>
                  </a:ext>
                </a:extLst>
              </a:tr>
              <a:tr h="979714">
                <a:tc>
                  <a:txBody>
                    <a:bodyPr/>
                    <a:lstStyle/>
                    <a:p>
                      <a:pPr algn="l"/>
                      <a:r>
                        <a:rPr lang="en-GB" sz="2200" dirty="0">
                          <a:latin typeface="Arial Rounded MT Bold" panose="020F0704030504030204" pitchFamily="34" charset="0"/>
                        </a:rPr>
                        <a:t>Replace</a:t>
                      </a:r>
                      <a:endParaRPr lang="lv-LV" sz="2200" dirty="0">
                        <a:solidFill>
                          <a:schemeClr val="bg2"/>
                        </a:solidFill>
                        <a:latin typeface="Arial Rounded MT Bold" panose="020F0704030504030204" pitchFamily="34" charset="0"/>
                      </a:endParaRPr>
                    </a:p>
                  </a:txBody>
                  <a:tcPr anchor="ctr"/>
                </a:tc>
                <a:tc>
                  <a:txBody>
                    <a:bodyPr/>
                    <a:lstStyle/>
                    <a:p>
                      <a:r>
                        <a:rPr lang="en-US" sz="2000" dirty="0">
                          <a:ln>
                            <a:solidFill>
                              <a:prstClr val="black">
                                <a:lumMod val="75000"/>
                                <a:lumOff val="25000"/>
                                <a:alpha val="10000"/>
                              </a:prstClr>
                            </a:solidFill>
                          </a:ln>
                          <a:effectLst/>
                          <a:latin typeface="Arial Rounded MT Bold" panose="020F0704030504030204" pitchFamily="34" charset="0"/>
                        </a:rPr>
                        <a:t>Replaces all occurrences of a specified character or substring in string with another specified character or substring</a:t>
                      </a:r>
                      <a:endParaRPr lang="lv-LV" sz="2000" dirty="0">
                        <a:solidFill>
                          <a:schemeClr val="bg2"/>
                        </a:solidFill>
                        <a:latin typeface="Arial Rounded MT Bold" panose="020F0704030504030204" pitchFamily="34" charset="0"/>
                      </a:endParaRPr>
                    </a:p>
                  </a:txBody>
                  <a:tcPr anchor="ctr"/>
                </a:tc>
                <a:extLst>
                  <a:ext uri="{0D108BD9-81ED-4DB2-BD59-A6C34878D82A}">
                    <a16:rowId xmlns:a16="http://schemas.microsoft.com/office/drawing/2014/main" val="3190113258"/>
                  </a:ext>
                </a:extLst>
              </a:tr>
              <a:tr h="825905">
                <a:tc>
                  <a:txBody>
                    <a:bodyPr/>
                    <a:lstStyle/>
                    <a:p>
                      <a:pPr algn="l"/>
                      <a:r>
                        <a:rPr lang="en-GB" sz="2200" dirty="0" err="1">
                          <a:latin typeface="Arial Rounded MT Bold" panose="020F0704030504030204" pitchFamily="34" charset="0"/>
                        </a:rPr>
                        <a:t>AppendFormat</a:t>
                      </a:r>
                      <a:endParaRPr lang="lv-LV" sz="2200" dirty="0">
                        <a:solidFill>
                          <a:schemeClr val="bg2"/>
                        </a:solidFill>
                        <a:latin typeface="Arial Rounded MT Bold" panose="020F0704030504030204" pitchFamily="34" charset="0"/>
                      </a:endParaRPr>
                    </a:p>
                  </a:txBody>
                  <a:tcPr anchor="ctr"/>
                </a:tc>
                <a:tc>
                  <a:txBody>
                    <a:bodyPr/>
                    <a:lstStyle/>
                    <a:p>
                      <a:r>
                        <a:rPr lang="en-US" sz="2000" dirty="0">
                          <a:ln>
                            <a:solidFill>
                              <a:prstClr val="black">
                                <a:lumMod val="75000"/>
                                <a:lumOff val="25000"/>
                                <a:alpha val="10000"/>
                              </a:prstClr>
                            </a:solidFill>
                          </a:ln>
                          <a:effectLst/>
                          <a:latin typeface="Arial Rounded MT Bold" panose="020F0704030504030204" pitchFamily="34" charset="0"/>
                        </a:rPr>
                        <a:t>Appends the substring returned by processing a composite format string, which contains zero or more format items to string</a:t>
                      </a:r>
                      <a:endParaRPr lang="lv-LV" sz="2000" dirty="0">
                        <a:solidFill>
                          <a:schemeClr val="bg2"/>
                        </a:solidFill>
                        <a:latin typeface="Arial Rounded MT Bold" panose="020F0704030504030204" pitchFamily="34" charset="0"/>
                      </a:endParaRPr>
                    </a:p>
                  </a:txBody>
                  <a:tcPr anchor="ctr"/>
                </a:tc>
                <a:extLst>
                  <a:ext uri="{0D108BD9-81ED-4DB2-BD59-A6C34878D82A}">
                    <a16:rowId xmlns:a16="http://schemas.microsoft.com/office/drawing/2014/main" val="236649328"/>
                  </a:ext>
                </a:extLst>
              </a:tr>
            </a:tbl>
          </a:graphicData>
        </a:graphic>
      </p:graphicFrame>
    </p:spTree>
    <p:extLst>
      <p:ext uri="{BB962C8B-B14F-4D97-AF65-F5344CB8AC3E}">
        <p14:creationId xmlns:p14="http://schemas.microsoft.com/office/powerpoint/2010/main" val="981440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en-GB" dirty="0">
                <a:latin typeface="Arial Rounded MT Bold" panose="020F0704030504030204" pitchFamily="34" charset="0"/>
              </a:rPr>
              <a:t>String vs. </a:t>
            </a:r>
            <a:r>
              <a:rPr lang="en-GB" dirty="0" err="1">
                <a:latin typeface="Arial Rounded MT Bold" panose="020F0704030504030204" pitchFamily="34" charset="0"/>
              </a:rPr>
              <a:t>StringBuilder</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Autofit/>
          </a:bodyPr>
          <a:lstStyle/>
          <a:p>
            <a:pPr>
              <a:buClr>
                <a:srgbClr val="DADADA"/>
              </a:buClr>
            </a:pPr>
            <a:r>
              <a:rPr lang="en-GB" sz="2600" b="1" dirty="0">
                <a:ln>
                  <a:solidFill>
                    <a:prstClr val="black">
                      <a:lumMod val="75000"/>
                      <a:lumOff val="25000"/>
                      <a:alpha val="10000"/>
                    </a:prstClr>
                  </a:solidFill>
                </a:ln>
                <a:solidFill>
                  <a:schemeClr val="tx1"/>
                </a:solidFill>
                <a:effectLst/>
                <a:latin typeface="Arial Rounded MT Bold" panose="020F0704030504030204" pitchFamily="34" charset="0"/>
              </a:rPr>
              <a:t>Use </a:t>
            </a:r>
            <a:r>
              <a:rPr lang="en-GB" sz="2600" b="1" dirty="0">
                <a:ln>
                  <a:solidFill>
                    <a:prstClr val="black">
                      <a:lumMod val="75000"/>
                      <a:lumOff val="25000"/>
                      <a:alpha val="10000"/>
                    </a:prstClr>
                  </a:solidFill>
                </a:ln>
                <a:solidFill>
                  <a:schemeClr val="tx2">
                    <a:lumMod val="50000"/>
                  </a:schemeClr>
                </a:solidFill>
                <a:effectLst/>
                <a:latin typeface="Arial Rounded MT Bold" panose="020F0704030504030204" pitchFamily="34" charset="0"/>
              </a:rPr>
              <a:t>String</a:t>
            </a:r>
            <a:r>
              <a:rPr lang="en-GB" sz="2600" b="1" dirty="0">
                <a:ln>
                  <a:solidFill>
                    <a:prstClr val="black">
                      <a:lumMod val="75000"/>
                      <a:lumOff val="25000"/>
                      <a:alpha val="10000"/>
                    </a:prstClr>
                  </a:solidFill>
                </a:ln>
                <a:solidFill>
                  <a:schemeClr val="tx1"/>
                </a:solidFill>
                <a:effectLst/>
                <a:latin typeface="Arial Rounded MT Bold" panose="020F0704030504030204" pitchFamily="34" charset="0"/>
              </a:rPr>
              <a:t> when:</a:t>
            </a:r>
          </a:p>
          <a:p>
            <a:pPr lvl="1">
              <a:buClr>
                <a:srgbClr val="DADADA"/>
              </a:buClr>
            </a:pPr>
            <a:r>
              <a:rPr lang="en-GB" sz="2400" b="1" dirty="0">
                <a:ln>
                  <a:solidFill>
                    <a:prstClr val="black">
                      <a:lumMod val="75000"/>
                      <a:lumOff val="25000"/>
                      <a:alpha val="10000"/>
                    </a:prstClr>
                  </a:solidFill>
                </a:ln>
                <a:solidFill>
                  <a:schemeClr val="tx1"/>
                </a:solidFill>
                <a:effectLst/>
                <a:latin typeface="Arial Rounded MT Bold" panose="020F0704030504030204" pitchFamily="34" charset="0"/>
              </a:rPr>
              <a:t>There is small amount of operation performed on string value</a:t>
            </a:r>
          </a:p>
          <a:p>
            <a:pPr lvl="1">
              <a:buClr>
                <a:srgbClr val="DADADA"/>
              </a:buClr>
            </a:pPr>
            <a:r>
              <a:rPr lang="en-GB" sz="2400" b="1" dirty="0">
                <a:ln>
                  <a:solidFill>
                    <a:prstClr val="black">
                      <a:lumMod val="75000"/>
                      <a:lumOff val="25000"/>
                      <a:alpha val="10000"/>
                    </a:prstClr>
                  </a:solidFill>
                </a:ln>
                <a:solidFill>
                  <a:schemeClr val="tx1"/>
                </a:solidFill>
                <a:effectLst/>
                <a:latin typeface="Arial Rounded MT Bold" panose="020F0704030504030204" pitchFamily="34" charset="0"/>
              </a:rPr>
              <a:t>There is small amount of </a:t>
            </a:r>
            <a:r>
              <a:rPr lang="en-GB" sz="2400" b="1" dirty="0" err="1">
                <a:ln>
                  <a:solidFill>
                    <a:prstClr val="black">
                      <a:lumMod val="75000"/>
                      <a:lumOff val="25000"/>
                      <a:alpha val="10000"/>
                    </a:prstClr>
                  </a:solidFill>
                </a:ln>
                <a:solidFill>
                  <a:schemeClr val="tx1"/>
                </a:solidFill>
                <a:effectLst/>
                <a:latin typeface="Arial Rounded MT Bold" panose="020F0704030504030204" pitchFamily="34" charset="0"/>
              </a:rPr>
              <a:t>concat</a:t>
            </a:r>
            <a:r>
              <a:rPr lang="en-GB" sz="2400" b="1" dirty="0">
                <a:ln>
                  <a:solidFill>
                    <a:prstClr val="black">
                      <a:lumMod val="75000"/>
                      <a:lumOff val="25000"/>
                      <a:alpha val="10000"/>
                    </a:prstClr>
                  </a:solidFill>
                </a:ln>
                <a:solidFill>
                  <a:schemeClr val="tx1"/>
                </a:solidFill>
                <a:effectLst/>
                <a:latin typeface="Arial Rounded MT Bold" panose="020F0704030504030204" pitchFamily="34" charset="0"/>
              </a:rPr>
              <a:t> operations performed on string</a:t>
            </a:r>
          </a:p>
          <a:p>
            <a:pPr lvl="1">
              <a:buClr>
                <a:srgbClr val="DADADA"/>
              </a:buClr>
            </a:pPr>
            <a:r>
              <a:rPr lang="en-GB" sz="2400" b="1" dirty="0">
                <a:ln>
                  <a:solidFill>
                    <a:prstClr val="black">
                      <a:lumMod val="75000"/>
                      <a:lumOff val="25000"/>
                      <a:alpha val="10000"/>
                    </a:prstClr>
                  </a:solidFill>
                </a:ln>
                <a:solidFill>
                  <a:schemeClr val="tx1"/>
                </a:solidFill>
                <a:effectLst/>
                <a:latin typeface="Arial Rounded MT Bold" panose="020F0704030504030204" pitchFamily="34" charset="0"/>
              </a:rPr>
              <a:t>There is need to perform </a:t>
            </a:r>
            <a:r>
              <a:rPr lang="en-GB" sz="2400" b="1" dirty="0" err="1">
                <a:ln>
                  <a:solidFill>
                    <a:prstClr val="black">
                      <a:lumMod val="75000"/>
                      <a:lumOff val="25000"/>
                      <a:alpha val="10000"/>
                    </a:prstClr>
                  </a:solidFill>
                </a:ln>
                <a:solidFill>
                  <a:schemeClr val="tx1"/>
                </a:solidFill>
                <a:effectLst/>
                <a:latin typeface="Arial Rounded MT Bold" panose="020F0704030504030204" pitchFamily="34" charset="0"/>
              </a:rPr>
              <a:t>IndexOf</a:t>
            </a:r>
            <a:r>
              <a:rPr lang="en-GB" sz="2400" b="1" dirty="0">
                <a:ln>
                  <a:solidFill>
                    <a:prstClr val="black">
                      <a:lumMod val="75000"/>
                      <a:lumOff val="25000"/>
                      <a:alpha val="10000"/>
                    </a:prstClr>
                  </a:solidFill>
                </a:ln>
                <a:solidFill>
                  <a:schemeClr val="tx1"/>
                </a:solidFill>
                <a:effectLst/>
                <a:latin typeface="Arial Rounded MT Bold" panose="020F0704030504030204" pitchFamily="34" charset="0"/>
              </a:rPr>
              <a:t> or </a:t>
            </a:r>
            <a:r>
              <a:rPr lang="en-GB" sz="2400" b="1" dirty="0" err="1">
                <a:ln>
                  <a:solidFill>
                    <a:prstClr val="black">
                      <a:lumMod val="75000"/>
                      <a:lumOff val="25000"/>
                      <a:alpha val="10000"/>
                    </a:prstClr>
                  </a:solidFill>
                </a:ln>
                <a:solidFill>
                  <a:schemeClr val="tx1"/>
                </a:solidFill>
                <a:effectLst/>
                <a:latin typeface="Arial Rounded MT Bold" panose="020F0704030504030204" pitchFamily="34" charset="0"/>
              </a:rPr>
              <a:t>StartsWith</a:t>
            </a:r>
            <a:r>
              <a:rPr lang="en-GB" sz="2400" b="1" dirty="0">
                <a:ln>
                  <a:solidFill>
                    <a:prstClr val="black">
                      <a:lumMod val="75000"/>
                      <a:lumOff val="25000"/>
                      <a:alpha val="10000"/>
                    </a:prstClr>
                  </a:solidFill>
                </a:ln>
                <a:solidFill>
                  <a:schemeClr val="tx1"/>
                </a:solidFill>
                <a:effectLst/>
                <a:latin typeface="Arial Rounded MT Bold" panose="020F0704030504030204" pitchFamily="34" charset="0"/>
              </a:rPr>
              <a:t> operations</a:t>
            </a:r>
          </a:p>
          <a:p>
            <a:pPr>
              <a:buClr>
                <a:srgbClr val="DADADA"/>
              </a:buClr>
            </a:pPr>
            <a:endParaRPr lang="en-GB" sz="2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r>
              <a:rPr lang="en-GB" sz="2600" b="1" dirty="0">
                <a:ln>
                  <a:solidFill>
                    <a:prstClr val="black">
                      <a:lumMod val="75000"/>
                      <a:lumOff val="25000"/>
                      <a:alpha val="10000"/>
                    </a:prstClr>
                  </a:solidFill>
                </a:ln>
                <a:solidFill>
                  <a:schemeClr val="tx1"/>
                </a:solidFill>
                <a:effectLst/>
                <a:latin typeface="Arial Rounded MT Bold" panose="020F0704030504030204" pitchFamily="34" charset="0"/>
              </a:rPr>
              <a:t>Use </a:t>
            </a:r>
            <a:r>
              <a:rPr lang="en-GB" sz="2600" b="1" dirty="0" err="1">
                <a:ln>
                  <a:solidFill>
                    <a:prstClr val="black">
                      <a:lumMod val="75000"/>
                      <a:lumOff val="25000"/>
                      <a:alpha val="10000"/>
                    </a:prstClr>
                  </a:solidFill>
                </a:ln>
                <a:solidFill>
                  <a:schemeClr val="tx2">
                    <a:lumMod val="50000"/>
                  </a:schemeClr>
                </a:solidFill>
                <a:effectLst/>
                <a:latin typeface="Arial Rounded MT Bold" panose="020F0704030504030204" pitchFamily="34" charset="0"/>
              </a:rPr>
              <a:t>StringBuilder</a:t>
            </a:r>
            <a:r>
              <a:rPr lang="en-GB" sz="2600" b="1" dirty="0">
                <a:ln>
                  <a:solidFill>
                    <a:prstClr val="black">
                      <a:lumMod val="75000"/>
                      <a:lumOff val="25000"/>
                      <a:alpha val="10000"/>
                    </a:prstClr>
                  </a:solidFill>
                </a:ln>
                <a:solidFill>
                  <a:schemeClr val="tx1"/>
                </a:solidFill>
                <a:effectLst/>
                <a:latin typeface="Arial Rounded MT Bold" panose="020F0704030504030204" pitchFamily="34" charset="0"/>
              </a:rPr>
              <a:t> when:</a:t>
            </a:r>
          </a:p>
          <a:p>
            <a:pPr lvl="1">
              <a:buClr>
                <a:srgbClr val="DADADA"/>
              </a:buClr>
            </a:pPr>
            <a:r>
              <a:rPr lang="en-GB" sz="2400" b="1" dirty="0">
                <a:ln>
                  <a:solidFill>
                    <a:prstClr val="black">
                      <a:lumMod val="75000"/>
                      <a:lumOff val="25000"/>
                      <a:alpha val="10000"/>
                    </a:prstClr>
                  </a:solidFill>
                </a:ln>
                <a:solidFill>
                  <a:schemeClr val="tx1"/>
                </a:solidFill>
                <a:effectLst/>
                <a:latin typeface="Arial Rounded MT Bold" panose="020F0704030504030204" pitchFamily="34" charset="0"/>
              </a:rPr>
              <a:t>There is unknown amount of operation performed on string value</a:t>
            </a:r>
          </a:p>
        </p:txBody>
      </p:sp>
    </p:spTree>
    <p:extLst>
      <p:ext uri="{BB962C8B-B14F-4D97-AF65-F5344CB8AC3E}">
        <p14:creationId xmlns:p14="http://schemas.microsoft.com/office/powerpoint/2010/main" val="25735138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a:xfrm>
            <a:off x="913795" y="2874493"/>
            <a:ext cx="10353762" cy="970450"/>
          </a:xfrm>
        </p:spPr>
        <p:txBody>
          <a:bodyPr>
            <a:noAutofit/>
          </a:bodyPr>
          <a:lstStyle/>
          <a:p>
            <a:r>
              <a:rPr lang="lv-LV" sz="6000" dirty="0">
                <a:latin typeface="Arial Rounded MT Bold" panose="020F0704030504030204" pitchFamily="34" charset="0"/>
              </a:rPr>
              <a:t>Regex</a:t>
            </a:r>
            <a:endParaRPr lang="lv-LV" sz="6000" dirty="0"/>
          </a:p>
        </p:txBody>
      </p:sp>
    </p:spTree>
    <p:extLst>
      <p:ext uri="{BB962C8B-B14F-4D97-AF65-F5344CB8AC3E}">
        <p14:creationId xmlns:p14="http://schemas.microsoft.com/office/powerpoint/2010/main" val="26422061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Regular expressions</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Autofit/>
          </a:bodyPr>
          <a:lstStyle/>
          <a:p>
            <a:pPr>
              <a:buClr>
                <a:srgbClr val="DADADA"/>
              </a:buClr>
            </a:pP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A regular expression is a pattern that could be matched against an input text.</a:t>
            </a: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The </a:t>
            </a:r>
            <a:r>
              <a:rPr lang="en-US" sz="2600" b="1" dirty="0" err="1">
                <a:ln>
                  <a:solidFill>
                    <a:prstClr val="black">
                      <a:lumMod val="75000"/>
                      <a:lumOff val="25000"/>
                      <a:alpha val="10000"/>
                    </a:prstClr>
                  </a:solidFill>
                </a:ln>
                <a:solidFill>
                  <a:schemeClr val="tx1"/>
                </a:solidFill>
                <a:effectLst/>
                <a:latin typeface="Arial Rounded MT Bold" panose="020F0704030504030204" pitchFamily="34" charset="0"/>
              </a:rPr>
              <a:t>.Net</a:t>
            </a: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 framework provides a regular expression engine that allows such matching.</a:t>
            </a: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r>
              <a:rPr lang="lv-LV" sz="2600" b="1" dirty="0">
                <a:ln>
                  <a:solidFill>
                    <a:prstClr val="black">
                      <a:lumMod val="75000"/>
                      <a:lumOff val="25000"/>
                      <a:alpha val="10000"/>
                    </a:prstClr>
                  </a:solidFill>
                </a:ln>
                <a:solidFill>
                  <a:schemeClr val="tx1"/>
                </a:solidFill>
                <a:effectLst/>
                <a:latin typeface="Arial Rounded MT Bold" panose="020F0704030504030204" pitchFamily="34" charset="0"/>
              </a:rPr>
              <a:t>Regex Class provides all necessary functionality to work with regular expressions</a:t>
            </a:r>
          </a:p>
        </p:txBody>
      </p:sp>
    </p:spTree>
    <p:extLst>
      <p:ext uri="{BB962C8B-B14F-4D97-AF65-F5344CB8AC3E}">
        <p14:creationId xmlns:p14="http://schemas.microsoft.com/office/powerpoint/2010/main" val="9543390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Regex methods</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Autofit/>
          </a:bodyPr>
          <a:lstStyle/>
          <a:p>
            <a:pPr>
              <a:buClr>
                <a:srgbClr val="DADADA"/>
              </a:buClr>
            </a:pPr>
            <a:r>
              <a:rPr lang="lv-LV" sz="2600" b="1" dirty="0">
                <a:ln>
                  <a:solidFill>
                    <a:prstClr val="black">
                      <a:lumMod val="75000"/>
                      <a:lumOff val="25000"/>
                      <a:alpha val="10000"/>
                    </a:prstClr>
                  </a:solidFill>
                </a:ln>
                <a:solidFill>
                  <a:schemeClr val="tx1"/>
                </a:solidFill>
                <a:effectLst/>
                <a:latin typeface="Arial Rounded MT Bold" panose="020F0704030504030204" pitchFamily="34" charset="0"/>
              </a:rPr>
              <a:t>bool I</a:t>
            </a:r>
            <a:r>
              <a:rPr lang="en-US" sz="2600" b="1" dirty="0" err="1">
                <a:ln>
                  <a:solidFill>
                    <a:prstClr val="black">
                      <a:lumMod val="75000"/>
                      <a:lumOff val="25000"/>
                      <a:alpha val="10000"/>
                    </a:prstClr>
                  </a:solidFill>
                </a:ln>
                <a:solidFill>
                  <a:schemeClr val="tx1"/>
                </a:solidFill>
                <a:effectLst/>
                <a:latin typeface="Arial Rounded MT Bold" panose="020F0704030504030204" pitchFamily="34" charset="0"/>
              </a:rPr>
              <a:t>sMatch</a:t>
            </a: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(string input)</a:t>
            </a: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lvl="1">
              <a:buClr>
                <a:srgbClr val="DADADA"/>
              </a:buClr>
            </a:pPr>
            <a:r>
              <a:rPr lang="en-US" sz="2200" dirty="0">
                <a:ln>
                  <a:solidFill>
                    <a:prstClr val="black">
                      <a:lumMod val="75000"/>
                      <a:lumOff val="25000"/>
                      <a:alpha val="10000"/>
                    </a:prstClr>
                  </a:solidFill>
                </a:ln>
                <a:solidFill>
                  <a:schemeClr val="tx1"/>
                </a:solidFill>
                <a:effectLst/>
                <a:latin typeface="Arial Rounded MT Bold" panose="020F0704030504030204" pitchFamily="34" charset="0"/>
              </a:rPr>
              <a:t>Indicates whether the regular expression specified in the Regex constructor finds a match in a specified input string.</a:t>
            </a:r>
            <a:endParaRPr lang="lv-LV" sz="2200"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r>
              <a:rPr lang="lv-LV" sz="2600" b="1" dirty="0">
                <a:ln>
                  <a:solidFill>
                    <a:prstClr val="black">
                      <a:lumMod val="75000"/>
                      <a:lumOff val="25000"/>
                      <a:alpha val="10000"/>
                    </a:prstClr>
                  </a:solidFill>
                </a:ln>
                <a:solidFill>
                  <a:schemeClr val="tx1"/>
                </a:solidFill>
                <a:effectLst/>
                <a:latin typeface="Arial Rounded MT Bold" panose="020F0704030504030204" pitchFamily="34" charset="0"/>
              </a:rPr>
              <a:t>bool IsMatch(string input, int startat)</a:t>
            </a:r>
          </a:p>
          <a:p>
            <a:pPr lvl="1">
              <a:buClr>
                <a:srgbClr val="DADADA"/>
              </a:buClr>
            </a:pPr>
            <a:r>
              <a:rPr lang="en-US" sz="2200" dirty="0">
                <a:ln>
                  <a:solidFill>
                    <a:prstClr val="black">
                      <a:lumMod val="75000"/>
                      <a:lumOff val="25000"/>
                      <a:alpha val="10000"/>
                    </a:prstClr>
                  </a:solidFill>
                </a:ln>
                <a:solidFill>
                  <a:schemeClr val="tx1"/>
                </a:solidFill>
                <a:effectLst/>
                <a:latin typeface="Arial Rounded MT Bold" panose="020F0704030504030204" pitchFamily="34" charset="0"/>
              </a:rPr>
              <a:t>Indicates whether the regular expression specified in the Regex constructor finds a match in the specified input string, beginning at the specified starting position in the string.</a:t>
            </a:r>
            <a:endParaRPr lang="lv-LV" sz="2200"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r>
              <a:rPr lang="lv-LV" sz="2600" b="1" dirty="0">
                <a:ln>
                  <a:solidFill>
                    <a:prstClr val="black">
                      <a:lumMod val="75000"/>
                      <a:lumOff val="25000"/>
                      <a:alpha val="10000"/>
                    </a:prstClr>
                  </a:solidFill>
                </a:ln>
                <a:solidFill>
                  <a:schemeClr val="tx1"/>
                </a:solidFill>
                <a:effectLst/>
                <a:latin typeface="Arial Rounded MT Bold" panose="020F0704030504030204" pitchFamily="34" charset="0"/>
              </a:rPr>
              <a:t>bool IsMatch(string input, string pattern)</a:t>
            </a:r>
          </a:p>
          <a:p>
            <a:pPr lvl="1">
              <a:buClr>
                <a:srgbClr val="DADADA"/>
              </a:buClr>
            </a:pPr>
            <a:r>
              <a:rPr lang="en-US" sz="2200" dirty="0">
                <a:ln>
                  <a:solidFill>
                    <a:prstClr val="black">
                      <a:lumMod val="75000"/>
                      <a:lumOff val="25000"/>
                      <a:alpha val="10000"/>
                    </a:prstClr>
                  </a:solidFill>
                </a:ln>
                <a:solidFill>
                  <a:schemeClr val="tx1"/>
                </a:solidFill>
                <a:effectLst/>
                <a:latin typeface="Arial Rounded MT Bold" panose="020F0704030504030204" pitchFamily="34" charset="0"/>
              </a:rPr>
              <a:t>Indicates whether the specified regular expression finds a match in the specified input string.</a:t>
            </a:r>
            <a:endParaRPr lang="lv-LV" sz="22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1">
              <a:buClr>
                <a:srgbClr val="DADADA"/>
              </a:buClr>
            </a:pPr>
            <a:endParaRPr lang="lv-LV" sz="2400" b="1"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338666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Regex methods</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Autofit/>
          </a:bodyPr>
          <a:lstStyle/>
          <a:p>
            <a:pPr>
              <a:buClr>
                <a:srgbClr val="DADADA"/>
              </a:buClr>
            </a:pPr>
            <a:r>
              <a:rPr lang="lv-LV" sz="2600" b="1" dirty="0">
                <a:ln>
                  <a:solidFill>
                    <a:prstClr val="black">
                      <a:lumMod val="75000"/>
                      <a:lumOff val="25000"/>
                      <a:alpha val="10000"/>
                    </a:prstClr>
                  </a:solidFill>
                </a:ln>
                <a:solidFill>
                  <a:schemeClr val="tx1"/>
                </a:solidFill>
                <a:effectLst/>
                <a:latin typeface="Arial Rounded MT Bold" panose="020F0704030504030204" pitchFamily="34" charset="0"/>
              </a:rPr>
              <a:t>MatchCollection Matches(string input)</a:t>
            </a:r>
          </a:p>
          <a:p>
            <a:pPr lvl="1">
              <a:buClr>
                <a:srgbClr val="DADADA"/>
              </a:buClr>
            </a:pPr>
            <a:r>
              <a:rPr lang="en-US" sz="2200" dirty="0">
                <a:ln>
                  <a:solidFill>
                    <a:prstClr val="black">
                      <a:lumMod val="75000"/>
                      <a:lumOff val="25000"/>
                      <a:alpha val="10000"/>
                    </a:prstClr>
                  </a:solidFill>
                </a:ln>
                <a:solidFill>
                  <a:schemeClr val="tx1"/>
                </a:solidFill>
                <a:effectLst/>
                <a:latin typeface="Arial Rounded MT Bold" panose="020F0704030504030204" pitchFamily="34" charset="0"/>
              </a:rPr>
              <a:t>Searches the specified input string for all occurrences of a regular expression.</a:t>
            </a:r>
            <a:endParaRPr lang="lv-LV" sz="2200"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string Replace(string input, string replacement)</a:t>
            </a: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lvl="1">
              <a:buClr>
                <a:srgbClr val="DADADA"/>
              </a:buClr>
            </a:pPr>
            <a:r>
              <a:rPr lang="en-US" sz="2200" dirty="0">
                <a:ln>
                  <a:solidFill>
                    <a:prstClr val="black">
                      <a:lumMod val="75000"/>
                      <a:lumOff val="25000"/>
                      <a:alpha val="10000"/>
                    </a:prstClr>
                  </a:solidFill>
                </a:ln>
                <a:solidFill>
                  <a:schemeClr val="tx1"/>
                </a:solidFill>
                <a:effectLst/>
                <a:latin typeface="Arial Rounded MT Bold" panose="020F0704030504030204" pitchFamily="34" charset="0"/>
              </a:rPr>
              <a:t>In a specified input string, replaces all strings that match a regular expression pattern with a specified replacement string.</a:t>
            </a:r>
            <a:endParaRPr lang="lv-LV" sz="2200"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string[] Split(string input)</a:t>
            </a: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lvl="1">
              <a:buClr>
                <a:srgbClr val="DADADA"/>
              </a:buClr>
            </a:pPr>
            <a:r>
              <a:rPr lang="en-US" sz="2200" dirty="0">
                <a:ln>
                  <a:solidFill>
                    <a:prstClr val="black">
                      <a:lumMod val="75000"/>
                      <a:lumOff val="25000"/>
                      <a:alpha val="10000"/>
                    </a:prstClr>
                  </a:solidFill>
                </a:ln>
                <a:solidFill>
                  <a:schemeClr val="tx1"/>
                </a:solidFill>
                <a:effectLst/>
                <a:latin typeface="Arial Rounded MT Bold" panose="020F0704030504030204" pitchFamily="34" charset="0"/>
              </a:rPr>
              <a:t>Splits an input string into an array of substrings at the positions defined by a regular expression pattern specified in the Regex constructor.</a:t>
            </a:r>
            <a:endParaRPr lang="lv-LV" sz="22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1">
              <a:buClr>
                <a:srgbClr val="DADADA"/>
              </a:buClr>
            </a:pPr>
            <a:endParaRPr lang="lv-LV" sz="2400" b="1"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8389066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a:xfrm>
            <a:off x="443474" y="315686"/>
            <a:ext cx="11305052" cy="713014"/>
          </a:xfrm>
        </p:spPr>
        <p:txBody>
          <a:bodyPr/>
          <a:lstStyle/>
          <a:p>
            <a:pPr algn="l"/>
            <a:r>
              <a:rPr lang="lv-LV" dirty="0">
                <a:latin typeface="Arial Rounded MT Bold" panose="020F0704030504030204" pitchFamily="34" charset="0"/>
              </a:rPr>
              <a:t>Regex options</a:t>
            </a:r>
            <a:endParaRPr lang="lv-LV" dirty="0"/>
          </a:p>
        </p:txBody>
      </p:sp>
      <p:graphicFrame>
        <p:nvGraphicFramePr>
          <p:cNvPr id="6" name="Table 5">
            <a:extLst>
              <a:ext uri="{FF2B5EF4-FFF2-40B4-BE49-F238E27FC236}">
                <a16:creationId xmlns:a16="http://schemas.microsoft.com/office/drawing/2014/main" id="{AA7F9631-7F6C-4A66-ACAD-E8D85C45838A}"/>
              </a:ext>
            </a:extLst>
          </p:cNvPr>
          <p:cNvGraphicFramePr>
            <a:graphicFrameLocks noGrp="1"/>
          </p:cNvGraphicFramePr>
          <p:nvPr/>
        </p:nvGraphicFramePr>
        <p:xfrm>
          <a:off x="443474" y="1173069"/>
          <a:ext cx="11305052" cy="5369245"/>
        </p:xfrm>
        <a:graphic>
          <a:graphicData uri="http://schemas.openxmlformats.org/drawingml/2006/table">
            <a:tbl>
              <a:tblPr firstRow="1" bandRow="1">
                <a:tableStyleId>{72833802-FEF1-4C79-8D5D-14CF1EAF98D9}</a:tableStyleId>
              </a:tblPr>
              <a:tblGrid>
                <a:gridCol w="2884635">
                  <a:extLst>
                    <a:ext uri="{9D8B030D-6E8A-4147-A177-3AD203B41FA5}">
                      <a16:colId xmlns:a16="http://schemas.microsoft.com/office/drawing/2014/main" val="560700350"/>
                    </a:ext>
                  </a:extLst>
                </a:gridCol>
                <a:gridCol w="8420417">
                  <a:extLst>
                    <a:ext uri="{9D8B030D-6E8A-4147-A177-3AD203B41FA5}">
                      <a16:colId xmlns:a16="http://schemas.microsoft.com/office/drawing/2014/main" val="1863762406"/>
                    </a:ext>
                  </a:extLst>
                </a:gridCol>
              </a:tblGrid>
              <a:tr h="379379">
                <a:tc>
                  <a:txBody>
                    <a:bodyPr/>
                    <a:lstStyle/>
                    <a:p>
                      <a:r>
                        <a:rPr lang="en-GB" sz="2000" dirty="0">
                          <a:latin typeface="Arial Rounded MT Bold" panose="020F0704030504030204" pitchFamily="34" charset="0"/>
                        </a:rPr>
                        <a:t>Method</a:t>
                      </a:r>
                      <a:endParaRPr lang="lv-LV" sz="2000" dirty="0">
                        <a:solidFill>
                          <a:schemeClr val="bg2"/>
                        </a:solidFill>
                        <a:latin typeface="Arial Rounded MT Bold" panose="020F0704030504030204" pitchFamily="34" charset="0"/>
                      </a:endParaRPr>
                    </a:p>
                  </a:txBody>
                  <a:tcPr anchor="ctr"/>
                </a:tc>
                <a:tc>
                  <a:txBody>
                    <a:bodyPr/>
                    <a:lstStyle/>
                    <a:p>
                      <a:r>
                        <a:rPr lang="en-GB" sz="2000" dirty="0">
                          <a:latin typeface="Arial Rounded MT Bold" panose="020F0704030504030204" pitchFamily="34" charset="0"/>
                        </a:rPr>
                        <a:t>Description</a:t>
                      </a:r>
                      <a:endParaRPr lang="lv-LV" sz="2000" dirty="0">
                        <a:solidFill>
                          <a:schemeClr val="bg2"/>
                        </a:solidFill>
                        <a:latin typeface="Arial Rounded MT Bold" panose="020F0704030504030204" pitchFamily="34" charset="0"/>
                      </a:endParaRPr>
                    </a:p>
                  </a:txBody>
                  <a:tcPr anchor="ctr"/>
                </a:tc>
                <a:extLst>
                  <a:ext uri="{0D108BD9-81ED-4DB2-BD59-A6C34878D82A}">
                    <a16:rowId xmlns:a16="http://schemas.microsoft.com/office/drawing/2014/main" val="1754274399"/>
                  </a:ext>
                </a:extLst>
              </a:tr>
              <a:tr h="478500">
                <a:tc>
                  <a:txBody>
                    <a:bodyPr/>
                    <a:lstStyle/>
                    <a:p>
                      <a:pPr algn="l"/>
                      <a:r>
                        <a:rPr lang="en-GB" sz="2000" dirty="0">
                          <a:latin typeface="Arial Rounded MT Bold" panose="020F0704030504030204" pitchFamily="34" charset="0"/>
                        </a:rPr>
                        <a:t>Compiled</a:t>
                      </a:r>
                      <a:endParaRPr lang="lv-LV" sz="2000" dirty="0">
                        <a:solidFill>
                          <a:schemeClr val="bg2"/>
                        </a:solidFill>
                        <a:latin typeface="Arial Rounded MT Bold" panose="020F0704030504030204" pitchFamily="34" charset="0"/>
                      </a:endParaRPr>
                    </a:p>
                  </a:txBody>
                  <a:tcPr anchor="ctr"/>
                </a:tc>
                <a:tc>
                  <a:txBody>
                    <a:bodyPr/>
                    <a:lstStyle/>
                    <a:p>
                      <a:r>
                        <a:rPr lang="en-US" sz="1900" b="0" i="0" kern="1200" dirty="0">
                          <a:solidFill>
                            <a:schemeClr val="tx1"/>
                          </a:solidFill>
                          <a:effectLst/>
                          <a:latin typeface="Arial Rounded MT Bold" panose="020F0704030504030204" pitchFamily="34" charset="0"/>
                          <a:ea typeface="+mn-ea"/>
                          <a:cs typeface="+mn-cs"/>
                        </a:rPr>
                        <a:t>Specifies that the regular expression is compiled to an assembly. This yields faster execution but increases startup time.</a:t>
                      </a:r>
                      <a:endParaRPr lang="lv-LV" sz="1900" b="0" dirty="0">
                        <a:solidFill>
                          <a:schemeClr val="bg2"/>
                        </a:solidFill>
                        <a:latin typeface="Arial Rounded MT Bold" panose="020F0704030504030204" pitchFamily="34" charset="0"/>
                      </a:endParaRPr>
                    </a:p>
                  </a:txBody>
                  <a:tcPr anchor="ctr"/>
                </a:tc>
                <a:extLst>
                  <a:ext uri="{0D108BD9-81ED-4DB2-BD59-A6C34878D82A}">
                    <a16:rowId xmlns:a16="http://schemas.microsoft.com/office/drawing/2014/main" val="3972298919"/>
                  </a:ext>
                </a:extLst>
              </a:tr>
              <a:tr h="663351">
                <a:tc>
                  <a:txBody>
                    <a:bodyPr/>
                    <a:lstStyle/>
                    <a:p>
                      <a:pPr algn="l"/>
                      <a:r>
                        <a:rPr lang="en-GB" sz="2000" dirty="0" err="1">
                          <a:latin typeface="Arial Rounded MT Bold" panose="020F0704030504030204" pitchFamily="34" charset="0"/>
                        </a:rPr>
                        <a:t>CultureInvariant</a:t>
                      </a:r>
                      <a:endParaRPr lang="lv-LV" sz="2000" dirty="0">
                        <a:solidFill>
                          <a:schemeClr val="bg2"/>
                        </a:solidFill>
                        <a:latin typeface="Arial Rounded MT Bold" panose="020F0704030504030204" pitchFamily="34" charset="0"/>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b="0" dirty="0">
                          <a:ln>
                            <a:solidFill>
                              <a:prstClr val="black">
                                <a:lumMod val="75000"/>
                                <a:lumOff val="25000"/>
                                <a:alpha val="10000"/>
                              </a:prstClr>
                            </a:solidFill>
                          </a:ln>
                          <a:effectLst/>
                          <a:latin typeface="Arial Rounded MT Bold" panose="020F0704030504030204" pitchFamily="34" charset="0"/>
                        </a:rPr>
                        <a:t>Specifies that cultural differences in language is ignored</a:t>
                      </a:r>
                      <a:endParaRPr lang="ru-RU" sz="1900" b="0" dirty="0">
                        <a:ln>
                          <a:solidFill>
                            <a:prstClr val="black">
                              <a:lumMod val="75000"/>
                              <a:lumOff val="25000"/>
                              <a:alpha val="10000"/>
                            </a:prstClr>
                          </a:solidFill>
                        </a:ln>
                        <a:effectLst/>
                      </a:endParaRPr>
                    </a:p>
                  </a:txBody>
                  <a:tcPr anchor="ctr"/>
                </a:tc>
                <a:extLst>
                  <a:ext uri="{0D108BD9-81ED-4DB2-BD59-A6C34878D82A}">
                    <a16:rowId xmlns:a16="http://schemas.microsoft.com/office/drawing/2014/main" val="1146532345"/>
                  </a:ext>
                </a:extLst>
              </a:tr>
              <a:tr h="489857">
                <a:tc>
                  <a:txBody>
                    <a:bodyPr/>
                    <a:lstStyle/>
                    <a:p>
                      <a:pPr algn="l"/>
                      <a:r>
                        <a:rPr lang="en-GB" sz="2000" dirty="0" err="1">
                          <a:latin typeface="Arial Rounded MT Bold" panose="020F0704030504030204" pitchFamily="34" charset="0"/>
                        </a:rPr>
                        <a:t>IgnoreCase</a:t>
                      </a:r>
                      <a:endParaRPr lang="lv-LV" sz="2000" dirty="0">
                        <a:solidFill>
                          <a:schemeClr val="bg2"/>
                        </a:solidFill>
                        <a:latin typeface="Arial Rounded MT Bold" panose="020F0704030504030204" pitchFamily="34" charset="0"/>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lv-LV" sz="1900" b="0" dirty="0">
                          <a:ln>
                            <a:solidFill>
                              <a:prstClr val="black">
                                <a:lumMod val="75000"/>
                                <a:lumOff val="25000"/>
                                <a:alpha val="10000"/>
                              </a:prstClr>
                            </a:solidFill>
                          </a:ln>
                          <a:effectLst/>
                          <a:latin typeface="Arial Rounded MT Bold" panose="020F0704030504030204" pitchFamily="34" charset="0"/>
                        </a:rPr>
                        <a:t>Specifies case-insensitive matching</a:t>
                      </a:r>
                      <a:endParaRPr lang="ru-RU" sz="1900" b="0" dirty="0">
                        <a:ln>
                          <a:solidFill>
                            <a:prstClr val="black">
                              <a:lumMod val="75000"/>
                              <a:lumOff val="25000"/>
                              <a:alpha val="10000"/>
                            </a:prstClr>
                          </a:solidFill>
                        </a:ln>
                        <a:effectLst/>
                      </a:endParaRPr>
                    </a:p>
                  </a:txBody>
                  <a:tcPr anchor="ctr"/>
                </a:tc>
                <a:extLst>
                  <a:ext uri="{0D108BD9-81ED-4DB2-BD59-A6C34878D82A}">
                    <a16:rowId xmlns:a16="http://schemas.microsoft.com/office/drawing/2014/main" val="2643388555"/>
                  </a:ext>
                </a:extLst>
              </a:tr>
              <a:tr h="979714">
                <a:tc>
                  <a:txBody>
                    <a:bodyPr/>
                    <a:lstStyle/>
                    <a:p>
                      <a:pPr algn="l"/>
                      <a:r>
                        <a:rPr lang="en-GB" sz="2000" dirty="0" err="1">
                          <a:solidFill>
                            <a:schemeClr val="tx1"/>
                          </a:solidFill>
                          <a:latin typeface="Arial Rounded MT Bold" panose="020F0704030504030204" pitchFamily="34" charset="0"/>
                        </a:rPr>
                        <a:t>IgnorePatternWhitespace</a:t>
                      </a:r>
                      <a:endParaRPr lang="lv-LV" sz="2000" dirty="0">
                        <a:solidFill>
                          <a:schemeClr val="tx1"/>
                        </a:solidFill>
                        <a:latin typeface="Arial Rounded MT Bold" panose="020F0704030504030204" pitchFamily="34" charset="0"/>
                      </a:endParaRPr>
                    </a:p>
                  </a:txBody>
                  <a:tcPr anchor="ctr"/>
                </a:tc>
                <a:tc>
                  <a:txBody>
                    <a:bodyPr/>
                    <a:lstStyle/>
                    <a:p>
                      <a:r>
                        <a:rPr lang="en-US" sz="1900" b="0" dirty="0">
                          <a:solidFill>
                            <a:schemeClr val="tx1"/>
                          </a:solidFill>
                          <a:latin typeface="Arial Rounded MT Bold" panose="020F0704030504030204" pitchFamily="34" charset="0"/>
                        </a:rPr>
                        <a:t>Eliminates </a:t>
                      </a:r>
                      <a:r>
                        <a:rPr lang="en-US" sz="1900" b="0" dirty="0" err="1">
                          <a:solidFill>
                            <a:schemeClr val="tx1"/>
                          </a:solidFill>
                          <a:latin typeface="Arial Rounded MT Bold" panose="020F0704030504030204" pitchFamily="34" charset="0"/>
                        </a:rPr>
                        <a:t>unescaped</a:t>
                      </a:r>
                      <a:r>
                        <a:rPr lang="en-US" sz="1900" b="0" dirty="0">
                          <a:solidFill>
                            <a:schemeClr val="tx1"/>
                          </a:solidFill>
                          <a:latin typeface="Arial Rounded MT Bold" panose="020F0704030504030204" pitchFamily="34" charset="0"/>
                        </a:rPr>
                        <a:t> white space from the pattern and enables comments marked with #</a:t>
                      </a:r>
                      <a:endParaRPr lang="lv-LV" sz="1900" b="0" dirty="0">
                        <a:solidFill>
                          <a:schemeClr val="tx1"/>
                        </a:solidFill>
                        <a:latin typeface="Arial Rounded MT Bold" panose="020F0704030504030204" pitchFamily="34" charset="0"/>
                      </a:endParaRPr>
                    </a:p>
                  </a:txBody>
                  <a:tcPr anchor="ctr"/>
                </a:tc>
                <a:extLst>
                  <a:ext uri="{0D108BD9-81ED-4DB2-BD59-A6C34878D82A}">
                    <a16:rowId xmlns:a16="http://schemas.microsoft.com/office/drawing/2014/main" val="3190113258"/>
                  </a:ext>
                </a:extLst>
              </a:tr>
              <a:tr h="522514">
                <a:tc>
                  <a:txBody>
                    <a:bodyPr/>
                    <a:lstStyle/>
                    <a:p>
                      <a:pPr algn="l"/>
                      <a:r>
                        <a:rPr lang="lv-LV" sz="2000" dirty="0">
                          <a:solidFill>
                            <a:schemeClr val="tx1"/>
                          </a:solidFill>
                          <a:latin typeface="Arial Rounded MT Bold" panose="020F0704030504030204" pitchFamily="34" charset="0"/>
                        </a:rPr>
                        <a:t>Multiline</a:t>
                      </a:r>
                    </a:p>
                  </a:txBody>
                  <a:tcPr anchor="ctr"/>
                </a:tc>
                <a:tc>
                  <a:txBody>
                    <a:bodyPr/>
                    <a:lstStyle/>
                    <a:p>
                      <a:r>
                        <a:rPr lang="en-US" sz="1900" b="0" dirty="0">
                          <a:solidFill>
                            <a:schemeClr val="tx1"/>
                          </a:solidFill>
                          <a:latin typeface="Arial Rounded MT Bold" panose="020F0704030504030204" pitchFamily="34" charset="0"/>
                        </a:rPr>
                        <a:t>Changes the meaning of ^ and $ so they match at the beginning and end, respectively, of any line, and not just the beginning and end of the entire string</a:t>
                      </a:r>
                      <a:endParaRPr lang="lv-LV" sz="1900" b="0" dirty="0">
                        <a:solidFill>
                          <a:schemeClr val="tx1"/>
                        </a:solidFill>
                        <a:latin typeface="Arial Rounded MT Bold" panose="020F0704030504030204" pitchFamily="34" charset="0"/>
                      </a:endParaRPr>
                    </a:p>
                  </a:txBody>
                  <a:tcPr anchor="ctr"/>
                </a:tc>
                <a:extLst>
                  <a:ext uri="{0D108BD9-81ED-4DB2-BD59-A6C34878D82A}">
                    <a16:rowId xmlns:a16="http://schemas.microsoft.com/office/drawing/2014/main" val="236649328"/>
                  </a:ext>
                </a:extLst>
              </a:tr>
              <a:tr h="620485">
                <a:tc>
                  <a:txBody>
                    <a:bodyPr/>
                    <a:lstStyle/>
                    <a:p>
                      <a:pPr algn="l"/>
                      <a:r>
                        <a:rPr lang="lv-LV" sz="2000">
                          <a:solidFill>
                            <a:schemeClr val="tx1"/>
                          </a:solidFill>
                          <a:latin typeface="Arial Rounded MT Bold" panose="020F0704030504030204" pitchFamily="34" charset="0"/>
                        </a:rPr>
                        <a:t>RightToLeft</a:t>
                      </a:r>
                      <a:endParaRPr lang="lv-LV" sz="2000" dirty="0">
                        <a:solidFill>
                          <a:schemeClr val="tx1"/>
                        </a:solidFill>
                        <a:latin typeface="Arial Rounded MT Bold" panose="020F0704030504030204" pitchFamily="34" charset="0"/>
                      </a:endParaRPr>
                    </a:p>
                  </a:txBody>
                  <a:tcPr anchor="ctr"/>
                </a:tc>
                <a:tc>
                  <a:txBody>
                    <a:bodyPr/>
                    <a:lstStyle/>
                    <a:p>
                      <a:r>
                        <a:rPr lang="en-US" sz="1900" dirty="0">
                          <a:solidFill>
                            <a:schemeClr val="tx1"/>
                          </a:solidFill>
                          <a:latin typeface="Arial Rounded MT Bold" panose="020F0704030504030204" pitchFamily="34" charset="0"/>
                        </a:rPr>
                        <a:t>Specifies that the search will be from right to left instead of from left to right.</a:t>
                      </a:r>
                      <a:endParaRPr lang="lv-LV" sz="1900" dirty="0">
                        <a:solidFill>
                          <a:schemeClr val="tx1"/>
                        </a:solidFill>
                        <a:latin typeface="Arial Rounded MT Bold" panose="020F0704030504030204" pitchFamily="34" charset="0"/>
                      </a:endParaRPr>
                    </a:p>
                  </a:txBody>
                  <a:tcPr anchor="ctr"/>
                </a:tc>
                <a:extLst>
                  <a:ext uri="{0D108BD9-81ED-4DB2-BD59-A6C34878D82A}">
                    <a16:rowId xmlns:a16="http://schemas.microsoft.com/office/drawing/2014/main" val="866235859"/>
                  </a:ext>
                </a:extLst>
              </a:tr>
              <a:tr h="538843">
                <a:tc>
                  <a:txBody>
                    <a:bodyPr/>
                    <a:lstStyle/>
                    <a:p>
                      <a:pPr algn="l"/>
                      <a:r>
                        <a:rPr lang="lv-LV" sz="2000" dirty="0">
                          <a:solidFill>
                            <a:schemeClr val="tx1"/>
                          </a:solidFill>
                          <a:latin typeface="Arial Rounded MT Bold" panose="020F0704030504030204" pitchFamily="34" charset="0"/>
                        </a:rPr>
                        <a:t>Singleline</a:t>
                      </a:r>
                    </a:p>
                  </a:txBody>
                  <a:tcPr anchor="ctr"/>
                </a:tc>
                <a:tc>
                  <a:txBody>
                    <a:bodyPr/>
                    <a:lstStyle/>
                    <a:p>
                      <a:r>
                        <a:rPr lang="en-US" sz="1900" dirty="0">
                          <a:solidFill>
                            <a:schemeClr val="tx1"/>
                          </a:solidFill>
                          <a:latin typeface="Arial Rounded MT Bold" panose="020F0704030504030204" pitchFamily="34" charset="0"/>
                        </a:rPr>
                        <a:t>Changes the meaning of the dot (.) so it matches every character </a:t>
                      </a:r>
                      <a:endParaRPr lang="lv-LV" sz="1900" dirty="0">
                        <a:solidFill>
                          <a:schemeClr val="tx1"/>
                        </a:solidFill>
                        <a:latin typeface="Arial Rounded MT Bold" panose="020F0704030504030204" pitchFamily="34" charset="0"/>
                      </a:endParaRPr>
                    </a:p>
                  </a:txBody>
                  <a:tcPr anchor="ctr"/>
                </a:tc>
                <a:extLst>
                  <a:ext uri="{0D108BD9-81ED-4DB2-BD59-A6C34878D82A}">
                    <a16:rowId xmlns:a16="http://schemas.microsoft.com/office/drawing/2014/main" val="385412450"/>
                  </a:ext>
                </a:extLst>
              </a:tr>
            </a:tbl>
          </a:graphicData>
        </a:graphic>
      </p:graphicFrame>
    </p:spTree>
    <p:extLst>
      <p:ext uri="{BB962C8B-B14F-4D97-AF65-F5344CB8AC3E}">
        <p14:creationId xmlns:p14="http://schemas.microsoft.com/office/powerpoint/2010/main" val="132061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The ? : Operator (ternary operation)</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rmAutofit fontScale="85000" lnSpcReduction="20000"/>
          </a:bodyPr>
          <a:lstStyle/>
          <a:p>
            <a:pPr lvl="0">
              <a:buClr>
                <a:srgbClr val="DADADA"/>
              </a:buClr>
            </a:pPr>
            <a:r>
              <a:rPr lang="lv-LV" sz="2800" dirty="0">
                <a:ln>
                  <a:solidFill>
                    <a:prstClr val="black">
                      <a:lumMod val="75000"/>
                      <a:lumOff val="25000"/>
                      <a:alpha val="10000"/>
                    </a:prstClr>
                  </a:solidFill>
                </a:ln>
                <a:solidFill>
                  <a:schemeClr val="tx1"/>
                </a:solidFill>
                <a:effectLst/>
                <a:latin typeface="Arial Rounded MT Bold" panose="020F0704030504030204" pitchFamily="34" charset="0"/>
              </a:rPr>
              <a:t>Is used to replace if ... else statement</a:t>
            </a:r>
          </a:p>
          <a:p>
            <a:pPr lvl="0">
              <a:buClr>
                <a:srgbClr val="DADADA"/>
              </a:buClr>
            </a:pPr>
            <a:r>
              <a:rPr lang="lv-LV" sz="2800" dirty="0">
                <a:ln>
                  <a:solidFill>
                    <a:prstClr val="black">
                      <a:lumMod val="75000"/>
                      <a:lumOff val="25000"/>
                      <a:alpha val="10000"/>
                    </a:prstClr>
                  </a:solidFill>
                </a:ln>
                <a:solidFill>
                  <a:schemeClr val="tx1"/>
                </a:solidFill>
                <a:effectLst/>
                <a:latin typeface="Arial Rounded MT Bold" panose="020F0704030504030204" pitchFamily="34" charset="0"/>
              </a:rPr>
              <a:t>General syntax:</a:t>
            </a:r>
          </a:p>
          <a:p>
            <a:pPr marL="36900" indent="0" algn="ctr">
              <a:buClr>
                <a:srgbClr val="DADADA"/>
              </a:buClr>
              <a:buNone/>
            </a:pPr>
            <a:r>
              <a:rPr lang="lv-LV" sz="2400" dirty="0">
                <a:ln>
                  <a:solidFill>
                    <a:prstClr val="black">
                      <a:lumMod val="75000"/>
                      <a:lumOff val="25000"/>
                      <a:alpha val="10000"/>
                    </a:prstClr>
                  </a:solidFill>
                </a:ln>
                <a:solidFill>
                  <a:schemeClr val="accent3">
                    <a:lumMod val="40000"/>
                    <a:lumOff val="60000"/>
                  </a:schemeClr>
                </a:solidFill>
                <a:effectLst/>
                <a:latin typeface="Arial Rounded MT Bold" panose="020F0704030504030204" pitchFamily="34" charset="0"/>
              </a:rPr>
              <a:t>Expression1 </a:t>
            </a:r>
            <a:r>
              <a:rPr lang="lv-LV" sz="2400" dirty="0">
                <a:ln>
                  <a:solidFill>
                    <a:prstClr val="black">
                      <a:lumMod val="75000"/>
                      <a:lumOff val="25000"/>
                      <a:alpha val="10000"/>
                    </a:prstClr>
                  </a:solidFill>
                </a:ln>
                <a:solidFill>
                  <a:srgbClr val="92D050"/>
                </a:solidFill>
                <a:effectLst/>
                <a:latin typeface="Arial Rounded MT Bold" panose="020F0704030504030204" pitchFamily="34" charset="0"/>
              </a:rPr>
              <a:t>?</a:t>
            </a:r>
            <a:r>
              <a:rPr lang="lv-LV" sz="2400" dirty="0">
                <a:ln>
                  <a:solidFill>
                    <a:prstClr val="black">
                      <a:lumMod val="75000"/>
                      <a:lumOff val="25000"/>
                      <a:alpha val="10000"/>
                    </a:prstClr>
                  </a:solidFill>
                </a:ln>
                <a:solidFill>
                  <a:schemeClr val="accent3">
                    <a:lumMod val="40000"/>
                    <a:lumOff val="60000"/>
                  </a:schemeClr>
                </a:solidFill>
                <a:effectLst/>
                <a:latin typeface="Arial Rounded MT Bold" panose="020F0704030504030204" pitchFamily="34" charset="0"/>
              </a:rPr>
              <a:t> Expression2 : Expression3;</a:t>
            </a:r>
            <a:endParaRPr lang="lv-LV" sz="28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0">
              <a:buClr>
                <a:srgbClr val="DADADA"/>
              </a:buClr>
            </a:pPr>
            <a:r>
              <a:rPr lang="lv-LV" sz="2800" dirty="0">
                <a:ln>
                  <a:solidFill>
                    <a:prstClr val="black">
                      <a:lumMod val="75000"/>
                      <a:lumOff val="25000"/>
                      <a:alpha val="10000"/>
                    </a:prstClr>
                  </a:solidFill>
                </a:ln>
                <a:solidFill>
                  <a:schemeClr val="tx1"/>
                </a:solidFill>
                <a:effectLst/>
                <a:latin typeface="Arial Rounded MT Bold" panose="020F0704030504030204" pitchFamily="34" charset="0"/>
              </a:rPr>
              <a:t>Same as:</a:t>
            </a:r>
          </a:p>
          <a:p>
            <a:pPr marL="2836200" lvl="8" indent="0">
              <a:buClr>
                <a:srgbClr val="DADADA"/>
              </a:buClr>
              <a:buNone/>
            </a:pPr>
            <a:r>
              <a:rPr lang="lv-LV" sz="2000" dirty="0">
                <a:ln>
                  <a:solidFill>
                    <a:prstClr val="black">
                      <a:lumMod val="75000"/>
                      <a:lumOff val="25000"/>
                      <a:alpha val="10000"/>
                    </a:prstClr>
                  </a:solidFill>
                </a:ln>
                <a:solidFill>
                  <a:schemeClr val="accent3">
                    <a:lumMod val="40000"/>
                    <a:lumOff val="60000"/>
                  </a:schemeClr>
                </a:solidFill>
                <a:effectLst/>
                <a:latin typeface="Arial Rounded MT Bold" panose="020F0704030504030204" pitchFamily="34" charset="0"/>
              </a:rPr>
              <a:t>if (Expression1 == true)</a:t>
            </a:r>
          </a:p>
          <a:p>
            <a:pPr marL="2836200" lvl="8" indent="0">
              <a:buClr>
                <a:srgbClr val="DADADA"/>
              </a:buClr>
              <a:buNone/>
            </a:pPr>
            <a:r>
              <a:rPr lang="lv-LV" sz="2000" dirty="0">
                <a:ln>
                  <a:solidFill>
                    <a:prstClr val="black">
                      <a:lumMod val="75000"/>
                      <a:lumOff val="25000"/>
                      <a:alpha val="10000"/>
                    </a:prstClr>
                  </a:solidFill>
                </a:ln>
                <a:solidFill>
                  <a:schemeClr val="accent3">
                    <a:lumMod val="40000"/>
                    <a:lumOff val="60000"/>
                  </a:schemeClr>
                </a:solidFill>
                <a:effectLst/>
                <a:latin typeface="Arial Rounded MT Bold" panose="020F0704030504030204" pitchFamily="34" charset="0"/>
              </a:rPr>
              <a:t>{</a:t>
            </a:r>
          </a:p>
          <a:p>
            <a:pPr marL="2836200" lvl="8" indent="0">
              <a:buClr>
                <a:srgbClr val="DADADA"/>
              </a:buClr>
              <a:buNone/>
            </a:pPr>
            <a:r>
              <a:rPr lang="lv-LV" sz="2000" dirty="0">
                <a:ln>
                  <a:solidFill>
                    <a:prstClr val="black">
                      <a:lumMod val="75000"/>
                      <a:lumOff val="25000"/>
                      <a:alpha val="10000"/>
                    </a:prstClr>
                  </a:solidFill>
                </a:ln>
                <a:solidFill>
                  <a:schemeClr val="accent3">
                    <a:lumMod val="40000"/>
                    <a:lumOff val="60000"/>
                  </a:schemeClr>
                </a:solidFill>
                <a:effectLst/>
                <a:latin typeface="Arial Rounded MT Bold" panose="020F0704030504030204" pitchFamily="34" charset="0"/>
              </a:rPr>
              <a:t>		Expression2;</a:t>
            </a:r>
          </a:p>
          <a:p>
            <a:pPr marL="2836200" lvl="8" indent="0">
              <a:buClr>
                <a:srgbClr val="DADADA"/>
              </a:buClr>
              <a:buNone/>
            </a:pPr>
            <a:r>
              <a:rPr lang="lv-LV" sz="2000" dirty="0">
                <a:ln>
                  <a:solidFill>
                    <a:prstClr val="black">
                      <a:lumMod val="75000"/>
                      <a:lumOff val="25000"/>
                      <a:alpha val="10000"/>
                    </a:prstClr>
                  </a:solidFill>
                </a:ln>
                <a:solidFill>
                  <a:schemeClr val="accent3">
                    <a:lumMod val="40000"/>
                    <a:lumOff val="60000"/>
                  </a:schemeClr>
                </a:solidFill>
                <a:effectLst/>
                <a:latin typeface="Arial Rounded MT Bold" panose="020F0704030504030204" pitchFamily="34" charset="0"/>
              </a:rPr>
              <a:t>}</a:t>
            </a:r>
          </a:p>
          <a:p>
            <a:pPr marL="2836200" lvl="8" indent="0">
              <a:buClr>
                <a:srgbClr val="DADADA"/>
              </a:buClr>
              <a:buNone/>
            </a:pPr>
            <a:r>
              <a:rPr lang="lv-LV" sz="2000" dirty="0">
                <a:ln>
                  <a:solidFill>
                    <a:prstClr val="black">
                      <a:lumMod val="75000"/>
                      <a:lumOff val="25000"/>
                      <a:alpha val="10000"/>
                    </a:prstClr>
                  </a:solidFill>
                </a:ln>
                <a:solidFill>
                  <a:schemeClr val="accent3">
                    <a:lumMod val="40000"/>
                    <a:lumOff val="60000"/>
                  </a:schemeClr>
                </a:solidFill>
                <a:effectLst/>
                <a:latin typeface="Arial Rounded MT Bold" panose="020F0704030504030204" pitchFamily="34" charset="0"/>
              </a:rPr>
              <a:t>else</a:t>
            </a:r>
          </a:p>
          <a:p>
            <a:pPr marL="2836200" lvl="8" indent="0">
              <a:buClr>
                <a:srgbClr val="DADADA"/>
              </a:buClr>
              <a:buNone/>
            </a:pPr>
            <a:r>
              <a:rPr lang="lv-LV" sz="2000" dirty="0">
                <a:ln>
                  <a:solidFill>
                    <a:prstClr val="black">
                      <a:lumMod val="75000"/>
                      <a:lumOff val="25000"/>
                      <a:alpha val="10000"/>
                    </a:prstClr>
                  </a:solidFill>
                </a:ln>
                <a:solidFill>
                  <a:schemeClr val="accent3">
                    <a:lumMod val="40000"/>
                    <a:lumOff val="60000"/>
                  </a:schemeClr>
                </a:solidFill>
                <a:effectLst/>
                <a:latin typeface="Arial Rounded MT Bold" panose="020F0704030504030204" pitchFamily="34" charset="0"/>
              </a:rPr>
              <a:t>{</a:t>
            </a:r>
          </a:p>
          <a:p>
            <a:pPr marL="2836200" lvl="8" indent="0">
              <a:buClr>
                <a:srgbClr val="DADADA"/>
              </a:buClr>
              <a:buNone/>
            </a:pPr>
            <a:r>
              <a:rPr lang="lv-LV" sz="2000" dirty="0">
                <a:ln>
                  <a:solidFill>
                    <a:prstClr val="black">
                      <a:lumMod val="75000"/>
                      <a:lumOff val="25000"/>
                      <a:alpha val="10000"/>
                    </a:prstClr>
                  </a:solidFill>
                </a:ln>
                <a:solidFill>
                  <a:schemeClr val="accent3">
                    <a:lumMod val="40000"/>
                    <a:lumOff val="60000"/>
                  </a:schemeClr>
                </a:solidFill>
                <a:effectLst/>
                <a:latin typeface="Arial Rounded MT Bold" panose="020F0704030504030204" pitchFamily="34" charset="0"/>
              </a:rPr>
              <a:t>		Expression3;</a:t>
            </a:r>
          </a:p>
          <a:p>
            <a:pPr marL="2836200" lvl="8" indent="0">
              <a:buClr>
                <a:srgbClr val="DADADA"/>
              </a:buClr>
              <a:buNone/>
            </a:pPr>
            <a:r>
              <a:rPr lang="lv-LV" sz="2000" dirty="0">
                <a:ln>
                  <a:solidFill>
                    <a:prstClr val="black">
                      <a:lumMod val="75000"/>
                      <a:lumOff val="25000"/>
                      <a:alpha val="10000"/>
                    </a:prstClr>
                  </a:solidFill>
                </a:ln>
                <a:solidFill>
                  <a:schemeClr val="accent3">
                    <a:lumMod val="40000"/>
                    <a:lumOff val="60000"/>
                  </a:schemeClr>
                </a:solidFill>
                <a:effectLst/>
                <a:latin typeface="Arial Rounded MT Bold" panose="020F0704030504030204" pitchFamily="34" charset="0"/>
              </a:rPr>
              <a:t>}</a:t>
            </a:r>
            <a:endParaRPr lang="lv-LV" sz="2000" dirty="0">
              <a:ln>
                <a:solidFill>
                  <a:prstClr val="black">
                    <a:lumMod val="75000"/>
                    <a:lumOff val="25000"/>
                    <a:alpha val="10000"/>
                  </a:prstClr>
                </a:solidFill>
              </a:ln>
              <a:solidFill>
                <a:schemeClr val="tx1"/>
              </a:solidFill>
              <a:effectLst/>
              <a:latin typeface="Arial Rounded MT Bold" panose="020F0704030504030204" pitchFamily="34" charset="0"/>
            </a:endParaRPr>
          </a:p>
          <a:p>
            <a:pPr lvl="1">
              <a:buClr>
                <a:srgbClr val="DADADA"/>
              </a:buClr>
            </a:pPr>
            <a:endParaRPr lang="lv-LV" sz="2600"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41963107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Regex help</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Autofit/>
          </a:bodyPr>
          <a:lstStyle/>
          <a:p>
            <a:pPr>
              <a:buClr>
                <a:srgbClr val="DADADA"/>
              </a:buClr>
            </a:pP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hlinkClick r:id="" action="ppaction://noaction"/>
            </a:endParaRPr>
          </a:p>
          <a:p>
            <a:pPr>
              <a:buClr>
                <a:srgbClr val="DADADA"/>
              </a:buClr>
            </a:pPr>
            <a:r>
              <a:rPr lang="lv-LV" sz="2600" b="1" dirty="0">
                <a:ln>
                  <a:solidFill>
                    <a:prstClr val="black">
                      <a:lumMod val="75000"/>
                      <a:lumOff val="25000"/>
                      <a:alpha val="10000"/>
                    </a:prstClr>
                  </a:solidFill>
                </a:ln>
                <a:solidFill>
                  <a:schemeClr val="tx1"/>
                </a:solidFill>
                <a:effectLst/>
                <a:latin typeface="Arial Rounded MT Bold" panose="020F0704030504030204" pitchFamily="34" charset="0"/>
                <a:hlinkClick r:id="" action="ppaction://noaction"/>
              </a:rPr>
              <a:t>http://regexstorm.net/tester</a:t>
            </a: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r>
              <a:rPr lang="lv-LV" sz="2600" b="1" dirty="0">
                <a:ln>
                  <a:solidFill>
                    <a:prstClr val="black">
                      <a:lumMod val="75000"/>
                      <a:lumOff val="25000"/>
                      <a:alpha val="10000"/>
                    </a:prstClr>
                  </a:solidFill>
                </a:ln>
                <a:solidFill>
                  <a:schemeClr val="tx1"/>
                </a:solidFill>
                <a:effectLst/>
                <a:latin typeface="Arial Rounded MT Bold" panose="020F0704030504030204" pitchFamily="34" charset="0"/>
                <a:hlinkClick r:id="rId3"/>
              </a:rPr>
              <a:t>https://regexr.com/</a:t>
            </a: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r>
              <a:rPr lang="lv-LV" sz="2600" b="1" dirty="0">
                <a:ln>
                  <a:solidFill>
                    <a:prstClr val="black">
                      <a:lumMod val="75000"/>
                      <a:lumOff val="25000"/>
                      <a:alpha val="10000"/>
                    </a:prstClr>
                  </a:solidFill>
                </a:ln>
                <a:solidFill>
                  <a:schemeClr val="tx1"/>
                </a:solidFill>
                <a:effectLst/>
                <a:latin typeface="Arial Rounded MT Bold" panose="020F0704030504030204" pitchFamily="34" charset="0"/>
                <a:hlinkClick r:id="rId4"/>
              </a:rPr>
              <a:t>https://regex101.com/</a:t>
            </a: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26244188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a:xfrm>
            <a:off x="913795" y="2874493"/>
            <a:ext cx="10353762" cy="970450"/>
          </a:xfrm>
        </p:spPr>
        <p:txBody>
          <a:bodyPr>
            <a:noAutofit/>
          </a:bodyPr>
          <a:lstStyle/>
          <a:p>
            <a:r>
              <a:rPr lang="lv-LV" sz="6000" dirty="0">
                <a:latin typeface="Arial Rounded MT Bold" panose="020F0704030504030204" pitchFamily="34" charset="0"/>
              </a:rPr>
              <a:t>DateTime</a:t>
            </a:r>
            <a:endParaRPr lang="lv-LV" sz="6000" dirty="0"/>
          </a:p>
        </p:txBody>
      </p:sp>
    </p:spTree>
    <p:extLst>
      <p:ext uri="{BB962C8B-B14F-4D97-AF65-F5344CB8AC3E}">
        <p14:creationId xmlns:p14="http://schemas.microsoft.com/office/powerpoint/2010/main" val="33498150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DateTime struct</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Autofit/>
          </a:bodyPr>
          <a:lstStyle/>
          <a:p>
            <a:pPr>
              <a:buClr>
                <a:srgbClr val="DADADA"/>
              </a:buClr>
            </a:pP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Represents an instant in time, typically expressed as a date and time of day</a:t>
            </a:r>
            <a:endParaRPr lang="lv-LV" sz="2600" b="1" dirty="0">
              <a:ln>
                <a:solidFill>
                  <a:prstClr val="black">
                    <a:lumMod val="75000"/>
                    <a:lumOff val="25000"/>
                    <a:alpha val="10000"/>
                  </a:prstClr>
                </a:solidFill>
              </a:ln>
              <a:solidFill>
                <a:schemeClr val="tx1"/>
              </a:solidFill>
              <a:effectLst/>
              <a:latin typeface="Arial Rounded MT Bold" panose="020F0704030504030204" pitchFamily="34" charset="0"/>
            </a:endParaRPr>
          </a:p>
          <a:p>
            <a:pPr>
              <a:buClr>
                <a:srgbClr val="DADADA"/>
              </a:buClr>
            </a:pPr>
            <a:r>
              <a:rPr lang="lv-LV" sz="2600" b="1" dirty="0">
                <a:ln>
                  <a:solidFill>
                    <a:prstClr val="black">
                      <a:lumMod val="75000"/>
                      <a:lumOff val="25000"/>
                      <a:alpha val="10000"/>
                    </a:prstClr>
                  </a:solidFill>
                </a:ln>
                <a:solidFill>
                  <a:schemeClr val="tx1"/>
                </a:solidFill>
                <a:effectLst/>
                <a:latin typeface="Arial Rounded MT Bold" panose="020F0704030504030204" pitchFamily="34" charset="0"/>
              </a:rPr>
              <a:t>Start date is </a:t>
            </a: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01.01.0001 00:00:00 (MinValue)</a:t>
            </a:r>
          </a:p>
          <a:p>
            <a:pPr>
              <a:buClr>
                <a:srgbClr val="DADADA"/>
              </a:buClr>
            </a:pPr>
            <a:r>
              <a:rPr lang="lv-LV" sz="2600" b="1" dirty="0">
                <a:ln>
                  <a:solidFill>
                    <a:prstClr val="black">
                      <a:lumMod val="75000"/>
                      <a:lumOff val="25000"/>
                      <a:alpha val="10000"/>
                    </a:prstClr>
                  </a:solidFill>
                </a:ln>
                <a:solidFill>
                  <a:schemeClr val="tx1"/>
                </a:solidFill>
                <a:effectLst/>
                <a:latin typeface="Arial Rounded MT Bold" panose="020F0704030504030204" pitchFamily="34" charset="0"/>
              </a:rPr>
              <a:t>End date is </a:t>
            </a:r>
            <a:r>
              <a:rPr lang="lv-LV" sz="2600" dirty="0">
                <a:ln>
                  <a:solidFill>
                    <a:prstClr val="black">
                      <a:lumMod val="75000"/>
                      <a:lumOff val="25000"/>
                      <a:alpha val="10000"/>
                    </a:prstClr>
                  </a:solidFill>
                </a:ln>
                <a:solidFill>
                  <a:schemeClr val="tx1"/>
                </a:solidFill>
                <a:effectLst/>
                <a:latin typeface="Arial Rounded MT Bold" panose="020F0704030504030204" pitchFamily="34" charset="0"/>
              </a:rPr>
              <a:t>31.12.9999 23:59:59 (MaxValue)</a:t>
            </a:r>
          </a:p>
          <a:p>
            <a:pPr>
              <a:buClr>
                <a:srgbClr val="DADADA"/>
              </a:buClr>
            </a:pPr>
            <a:r>
              <a:rPr lang="lv-LV" sz="2600" b="1" dirty="0">
                <a:ln>
                  <a:solidFill>
                    <a:prstClr val="black">
                      <a:lumMod val="75000"/>
                      <a:lumOff val="25000"/>
                      <a:alpha val="10000"/>
                    </a:prstClr>
                  </a:solidFill>
                </a:ln>
                <a:solidFill>
                  <a:schemeClr val="tx1"/>
                </a:solidFill>
                <a:effectLst/>
                <a:latin typeface="Arial Rounded MT Bold" panose="020F0704030504030204" pitchFamily="34" charset="0"/>
              </a:rPr>
              <a:t>Define specific date 	</a:t>
            </a:r>
          </a:p>
          <a:p>
            <a:pPr lvl="1">
              <a:buClr>
                <a:srgbClr val="DADADA"/>
              </a:buClr>
            </a:pPr>
            <a:r>
              <a:rPr lang="lv-LV" sz="2400" dirty="0">
                <a:ln>
                  <a:solidFill>
                    <a:prstClr val="black">
                      <a:lumMod val="75000"/>
                      <a:lumOff val="25000"/>
                      <a:alpha val="10000"/>
                    </a:prstClr>
                  </a:solidFill>
                </a:ln>
                <a:solidFill>
                  <a:schemeClr val="tx1"/>
                </a:solidFill>
                <a:effectLst/>
                <a:latin typeface="Arial Rounded MT Bold" panose="020F0704030504030204" pitchFamily="34" charset="0"/>
              </a:rPr>
              <a:t>new DateTime(123456781234567121);</a:t>
            </a:r>
          </a:p>
          <a:p>
            <a:pPr lvl="1">
              <a:buClr>
                <a:srgbClr val="DADADA"/>
              </a:buClr>
            </a:pPr>
            <a:r>
              <a:rPr lang="lv-LV" sz="2400" dirty="0">
                <a:ln>
                  <a:solidFill>
                    <a:prstClr val="black">
                      <a:lumMod val="75000"/>
                      <a:lumOff val="25000"/>
                      <a:alpha val="10000"/>
                    </a:prstClr>
                  </a:solidFill>
                </a:ln>
                <a:solidFill>
                  <a:schemeClr val="tx1"/>
                </a:solidFill>
                <a:effectLst/>
                <a:latin typeface="Arial Rounded MT Bold" panose="020F0704030504030204" pitchFamily="34" charset="0"/>
              </a:rPr>
              <a:t>new DateTime(2018, 2, 18);</a:t>
            </a:r>
          </a:p>
          <a:p>
            <a:pPr lvl="1">
              <a:buClr>
                <a:srgbClr val="DADADA"/>
              </a:buClr>
            </a:pPr>
            <a:r>
              <a:rPr lang="lv-LV" sz="2400" dirty="0">
                <a:ln>
                  <a:solidFill>
                    <a:prstClr val="black">
                      <a:lumMod val="75000"/>
                      <a:lumOff val="25000"/>
                      <a:alpha val="10000"/>
                    </a:prstClr>
                  </a:solidFill>
                </a:ln>
                <a:solidFill>
                  <a:schemeClr val="tx1"/>
                </a:solidFill>
                <a:effectLst/>
                <a:latin typeface="Arial Rounded MT Bold" panose="020F0704030504030204" pitchFamily="34" charset="0"/>
              </a:rPr>
              <a:t>new DateTime(2018, 7, 20, 18, 30, 25);</a:t>
            </a:r>
          </a:p>
          <a:p>
            <a:pPr lvl="1">
              <a:buClr>
                <a:srgbClr val="DADADA"/>
              </a:buClr>
            </a:pPr>
            <a:endParaRPr lang="lv-LV" sz="2400" b="1" dirty="0">
              <a:ln>
                <a:solidFill>
                  <a:prstClr val="black">
                    <a:lumMod val="75000"/>
                    <a:lumOff val="25000"/>
                    <a:alpha val="10000"/>
                  </a:prstClr>
                </a:solidFill>
              </a:ln>
              <a:solidFill>
                <a:schemeClr val="tx1"/>
              </a:solidFill>
              <a:effectLst/>
              <a:latin typeface="Arial Rounded MT Bold" panose="020F0704030504030204" pitchFamily="34" charset="0"/>
            </a:endParaRPr>
          </a:p>
        </p:txBody>
      </p:sp>
    </p:spTree>
    <p:extLst>
      <p:ext uri="{BB962C8B-B14F-4D97-AF65-F5344CB8AC3E}">
        <p14:creationId xmlns:p14="http://schemas.microsoft.com/office/powerpoint/2010/main" val="298318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lv-LV" dirty="0">
                <a:latin typeface="Arial Rounded MT Bold" panose="020F0704030504030204" pitchFamily="34" charset="0"/>
              </a:rPr>
              <a:t>DateTime Operations</a:t>
            </a:r>
            <a:endParaRPr lang="lv-LV" dirty="0"/>
          </a:p>
        </p:txBody>
      </p:sp>
      <p:graphicFrame>
        <p:nvGraphicFramePr>
          <p:cNvPr id="5" name="Table 4">
            <a:extLst>
              <a:ext uri="{FF2B5EF4-FFF2-40B4-BE49-F238E27FC236}">
                <a16:creationId xmlns:a16="http://schemas.microsoft.com/office/drawing/2014/main" id="{13929118-2069-43A0-9595-40C2030A3EBD}"/>
              </a:ext>
            </a:extLst>
          </p:cNvPr>
          <p:cNvGraphicFramePr>
            <a:graphicFrameLocks noGrp="1"/>
          </p:cNvGraphicFramePr>
          <p:nvPr/>
        </p:nvGraphicFramePr>
        <p:xfrm>
          <a:off x="767560" y="1857635"/>
          <a:ext cx="10881114" cy="4258500"/>
        </p:xfrm>
        <a:graphic>
          <a:graphicData uri="http://schemas.openxmlformats.org/drawingml/2006/table">
            <a:tbl>
              <a:tblPr firstRow="1" bandRow="1">
                <a:tableStyleId>{72833802-FEF1-4C79-8D5D-14CF1EAF98D9}</a:tableStyleId>
              </a:tblPr>
              <a:tblGrid>
                <a:gridCol w="2449169">
                  <a:extLst>
                    <a:ext uri="{9D8B030D-6E8A-4147-A177-3AD203B41FA5}">
                      <a16:colId xmlns:a16="http://schemas.microsoft.com/office/drawing/2014/main" val="560700350"/>
                    </a:ext>
                  </a:extLst>
                </a:gridCol>
                <a:gridCol w="8431945">
                  <a:extLst>
                    <a:ext uri="{9D8B030D-6E8A-4147-A177-3AD203B41FA5}">
                      <a16:colId xmlns:a16="http://schemas.microsoft.com/office/drawing/2014/main" val="1863762406"/>
                    </a:ext>
                  </a:extLst>
                </a:gridCol>
              </a:tblGrid>
              <a:tr h="478500">
                <a:tc>
                  <a:txBody>
                    <a:bodyPr/>
                    <a:lstStyle/>
                    <a:p>
                      <a:r>
                        <a:rPr lang="en-GB" sz="2200" dirty="0">
                          <a:latin typeface="Arial Rounded MT Bold" panose="020F0704030504030204" pitchFamily="34" charset="0"/>
                        </a:rPr>
                        <a:t>Method</a:t>
                      </a:r>
                      <a:endParaRPr lang="lv-LV" sz="2200" dirty="0">
                        <a:solidFill>
                          <a:schemeClr val="bg2"/>
                        </a:solidFill>
                        <a:latin typeface="Arial Rounded MT Bold" panose="020F0704030504030204" pitchFamily="34" charset="0"/>
                      </a:endParaRPr>
                    </a:p>
                  </a:txBody>
                  <a:tcPr anchor="ctr"/>
                </a:tc>
                <a:tc>
                  <a:txBody>
                    <a:bodyPr/>
                    <a:lstStyle/>
                    <a:p>
                      <a:r>
                        <a:rPr lang="en-GB" sz="2200" dirty="0">
                          <a:latin typeface="Arial Rounded MT Bold" panose="020F0704030504030204" pitchFamily="34" charset="0"/>
                        </a:rPr>
                        <a:t>Description</a:t>
                      </a:r>
                      <a:endParaRPr lang="lv-LV" sz="2200" dirty="0">
                        <a:solidFill>
                          <a:schemeClr val="bg2"/>
                        </a:solidFill>
                        <a:latin typeface="Arial Rounded MT Bold" panose="020F0704030504030204" pitchFamily="34" charset="0"/>
                      </a:endParaRPr>
                    </a:p>
                  </a:txBody>
                  <a:tcPr anchor="ctr"/>
                </a:tc>
                <a:extLst>
                  <a:ext uri="{0D108BD9-81ED-4DB2-BD59-A6C34878D82A}">
                    <a16:rowId xmlns:a16="http://schemas.microsoft.com/office/drawing/2014/main" val="1754274399"/>
                  </a:ext>
                </a:extLst>
              </a:tr>
              <a:tr h="540000">
                <a:tc>
                  <a:txBody>
                    <a:bodyPr/>
                    <a:lstStyle/>
                    <a:p>
                      <a:pPr algn="l"/>
                      <a:r>
                        <a:rPr lang="lv-LV" sz="2200" dirty="0">
                          <a:latin typeface="Arial Rounded MT Bold" panose="020F0704030504030204" pitchFamily="34" charset="0"/>
                        </a:rPr>
                        <a:t>Add</a:t>
                      </a:r>
                      <a:endParaRPr lang="lv-LV" sz="2200" dirty="0">
                        <a:solidFill>
                          <a:schemeClr val="bg2"/>
                        </a:solidFill>
                        <a:latin typeface="Arial Rounded MT Bold" panose="020F0704030504030204" pitchFamily="34" charset="0"/>
                      </a:endParaRPr>
                    </a:p>
                  </a:txBody>
                  <a:tcPr anchor="ctr"/>
                </a:tc>
                <a:tc>
                  <a:txBody>
                    <a:bodyPr/>
                    <a:lstStyle/>
                    <a:p>
                      <a:r>
                        <a:rPr lang="lv-LV" sz="2000" b="0" dirty="0">
                          <a:ln>
                            <a:solidFill>
                              <a:prstClr val="black">
                                <a:lumMod val="75000"/>
                                <a:lumOff val="25000"/>
                                <a:alpha val="10000"/>
                              </a:prstClr>
                            </a:solidFill>
                          </a:ln>
                          <a:effectLst/>
                          <a:latin typeface="Arial Rounded MT Bold" panose="020F0704030504030204" pitchFamily="34" charset="0"/>
                        </a:rPr>
                        <a:t>A</a:t>
                      </a:r>
                      <a:r>
                        <a:rPr lang="en-US" sz="2000" b="0" dirty="0" err="1">
                          <a:ln>
                            <a:solidFill>
                              <a:prstClr val="black">
                                <a:lumMod val="75000"/>
                                <a:lumOff val="25000"/>
                                <a:alpha val="10000"/>
                              </a:prstClr>
                            </a:solidFill>
                          </a:ln>
                          <a:effectLst/>
                          <a:latin typeface="Arial Rounded MT Bold" panose="020F0704030504030204" pitchFamily="34" charset="0"/>
                        </a:rPr>
                        <a:t>dds</a:t>
                      </a:r>
                      <a:r>
                        <a:rPr lang="en-US" sz="2000" b="0" dirty="0">
                          <a:ln>
                            <a:solidFill>
                              <a:prstClr val="black">
                                <a:lumMod val="75000"/>
                                <a:lumOff val="25000"/>
                                <a:alpha val="10000"/>
                              </a:prstClr>
                            </a:solidFill>
                          </a:ln>
                          <a:effectLst/>
                          <a:latin typeface="Arial Rounded MT Bold" panose="020F0704030504030204" pitchFamily="34" charset="0"/>
                        </a:rPr>
                        <a:t> the value of the specified </a:t>
                      </a:r>
                      <a:r>
                        <a:rPr lang="en-US" sz="2000" b="0" dirty="0" err="1">
                          <a:ln>
                            <a:solidFill>
                              <a:prstClr val="black">
                                <a:lumMod val="75000"/>
                                <a:lumOff val="25000"/>
                                <a:alpha val="10000"/>
                              </a:prstClr>
                            </a:solidFill>
                          </a:ln>
                          <a:effectLst/>
                          <a:latin typeface="Arial Rounded MT Bold" panose="020F0704030504030204" pitchFamily="34" charset="0"/>
                        </a:rPr>
                        <a:t>TimeSpan</a:t>
                      </a:r>
                      <a:r>
                        <a:rPr lang="en-US" sz="2000" b="0" dirty="0">
                          <a:ln>
                            <a:solidFill>
                              <a:prstClr val="black">
                                <a:lumMod val="75000"/>
                                <a:lumOff val="25000"/>
                                <a:alpha val="10000"/>
                              </a:prstClr>
                            </a:solidFill>
                          </a:ln>
                          <a:effectLst/>
                          <a:latin typeface="Arial Rounded MT Bold" panose="020F0704030504030204" pitchFamily="34" charset="0"/>
                        </a:rPr>
                        <a:t> </a:t>
                      </a:r>
                      <a:r>
                        <a:rPr lang="lv-LV" sz="2000" b="0" dirty="0">
                          <a:ln>
                            <a:solidFill>
                              <a:prstClr val="black">
                                <a:lumMod val="75000"/>
                                <a:lumOff val="25000"/>
                                <a:alpha val="10000"/>
                              </a:prstClr>
                            </a:solidFill>
                          </a:ln>
                          <a:effectLst/>
                          <a:latin typeface="Arial Rounded MT Bold" panose="020F0704030504030204" pitchFamily="34" charset="0"/>
                        </a:rPr>
                        <a:t>to date</a:t>
                      </a:r>
                      <a:endParaRPr lang="lv-LV" sz="2000" b="0" dirty="0">
                        <a:solidFill>
                          <a:schemeClr val="bg2"/>
                        </a:solidFill>
                        <a:latin typeface="Arial Rounded MT Bold" panose="020F0704030504030204" pitchFamily="34" charset="0"/>
                      </a:endParaRPr>
                    </a:p>
                  </a:txBody>
                  <a:tcPr anchor="ctr"/>
                </a:tc>
                <a:extLst>
                  <a:ext uri="{0D108BD9-81ED-4DB2-BD59-A6C34878D82A}">
                    <a16:rowId xmlns:a16="http://schemas.microsoft.com/office/drawing/2014/main" val="3972298919"/>
                  </a:ext>
                </a:extLst>
              </a:tr>
              <a:tr h="540000">
                <a:tc>
                  <a:txBody>
                    <a:bodyPr/>
                    <a:lstStyle/>
                    <a:p>
                      <a:pPr algn="l"/>
                      <a:r>
                        <a:rPr lang="lv-LV" sz="2200" dirty="0">
                          <a:latin typeface="Arial Rounded MT Bold" panose="020F0704030504030204" pitchFamily="34" charset="0"/>
                        </a:rPr>
                        <a:t>AddDays</a:t>
                      </a:r>
                      <a:endParaRPr lang="lv-LV" sz="2200" dirty="0">
                        <a:solidFill>
                          <a:schemeClr val="bg2"/>
                        </a:solidFill>
                        <a:latin typeface="Arial Rounded MT Bold" panose="020F0704030504030204" pitchFamily="34" charset="0"/>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lv-LV" sz="2000" b="0" dirty="0">
                          <a:ln>
                            <a:solidFill>
                              <a:prstClr val="black">
                                <a:lumMod val="75000"/>
                                <a:lumOff val="25000"/>
                                <a:alpha val="10000"/>
                              </a:prstClr>
                            </a:solidFill>
                          </a:ln>
                          <a:effectLst/>
                          <a:latin typeface="Arial Rounded MT Bold" panose="020F0704030504030204" pitchFamily="34" charset="0"/>
                        </a:rPr>
                        <a:t>A</a:t>
                      </a:r>
                      <a:r>
                        <a:rPr lang="en-US" sz="2000" b="0" dirty="0" err="1">
                          <a:ln>
                            <a:solidFill>
                              <a:prstClr val="black">
                                <a:lumMod val="75000"/>
                                <a:lumOff val="25000"/>
                                <a:alpha val="10000"/>
                              </a:prstClr>
                            </a:solidFill>
                          </a:ln>
                          <a:effectLst/>
                          <a:latin typeface="Arial Rounded MT Bold" panose="020F0704030504030204" pitchFamily="34" charset="0"/>
                        </a:rPr>
                        <a:t>dds</a:t>
                      </a:r>
                      <a:r>
                        <a:rPr lang="en-US" sz="2000" b="0" dirty="0">
                          <a:ln>
                            <a:solidFill>
                              <a:prstClr val="black">
                                <a:lumMod val="75000"/>
                                <a:lumOff val="25000"/>
                                <a:alpha val="10000"/>
                              </a:prstClr>
                            </a:solidFill>
                          </a:ln>
                          <a:effectLst/>
                          <a:latin typeface="Arial Rounded MT Bold" panose="020F0704030504030204" pitchFamily="34" charset="0"/>
                        </a:rPr>
                        <a:t> the specified number of days to</a:t>
                      </a:r>
                      <a:r>
                        <a:rPr lang="lv-LV" sz="2000" b="0" dirty="0">
                          <a:ln>
                            <a:solidFill>
                              <a:prstClr val="black">
                                <a:lumMod val="75000"/>
                                <a:lumOff val="25000"/>
                                <a:alpha val="10000"/>
                              </a:prstClr>
                            </a:solidFill>
                          </a:ln>
                          <a:effectLst/>
                          <a:latin typeface="Arial Rounded MT Bold" panose="020F0704030504030204" pitchFamily="34" charset="0"/>
                        </a:rPr>
                        <a:t> date</a:t>
                      </a:r>
                      <a:endParaRPr lang="ru-RU" sz="2000" b="0" dirty="0">
                        <a:ln>
                          <a:solidFill>
                            <a:prstClr val="black">
                              <a:lumMod val="75000"/>
                              <a:lumOff val="25000"/>
                              <a:alpha val="10000"/>
                            </a:prstClr>
                          </a:solidFill>
                        </a:ln>
                        <a:effectLst/>
                      </a:endParaRPr>
                    </a:p>
                  </a:txBody>
                  <a:tcPr anchor="ctr"/>
                </a:tc>
                <a:extLst>
                  <a:ext uri="{0D108BD9-81ED-4DB2-BD59-A6C34878D82A}">
                    <a16:rowId xmlns:a16="http://schemas.microsoft.com/office/drawing/2014/main" val="1146532345"/>
                  </a:ext>
                </a:extLst>
              </a:tr>
              <a:tr h="540000">
                <a:tc>
                  <a:txBody>
                    <a:bodyPr/>
                    <a:lstStyle/>
                    <a:p>
                      <a:pPr algn="l"/>
                      <a:r>
                        <a:rPr lang="lv-LV" sz="2200" dirty="0">
                          <a:latin typeface="Arial Rounded MT Bold" panose="020F0704030504030204" pitchFamily="34" charset="0"/>
                        </a:rPr>
                        <a:t>AddHours</a:t>
                      </a:r>
                      <a:endParaRPr lang="lv-LV" sz="2200" dirty="0">
                        <a:solidFill>
                          <a:schemeClr val="bg2"/>
                        </a:solidFill>
                        <a:latin typeface="Arial Rounded MT Bold" panose="020F0704030504030204" pitchFamily="34" charset="0"/>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lv-LV" sz="2000" b="0" dirty="0">
                          <a:ln>
                            <a:solidFill>
                              <a:prstClr val="black">
                                <a:lumMod val="75000"/>
                                <a:lumOff val="25000"/>
                                <a:alpha val="10000"/>
                              </a:prstClr>
                            </a:solidFill>
                          </a:ln>
                          <a:effectLst/>
                          <a:latin typeface="Arial Rounded MT Bold" panose="020F0704030504030204" pitchFamily="34" charset="0"/>
                        </a:rPr>
                        <a:t>A</a:t>
                      </a:r>
                      <a:r>
                        <a:rPr lang="en-US" sz="2000" b="0" dirty="0" err="1">
                          <a:ln>
                            <a:solidFill>
                              <a:prstClr val="black">
                                <a:lumMod val="75000"/>
                                <a:lumOff val="25000"/>
                                <a:alpha val="10000"/>
                              </a:prstClr>
                            </a:solidFill>
                          </a:ln>
                          <a:effectLst/>
                          <a:latin typeface="Arial Rounded MT Bold" panose="020F0704030504030204" pitchFamily="34" charset="0"/>
                        </a:rPr>
                        <a:t>dds</a:t>
                      </a:r>
                      <a:r>
                        <a:rPr lang="en-US" sz="2000" b="0" dirty="0">
                          <a:ln>
                            <a:solidFill>
                              <a:prstClr val="black">
                                <a:lumMod val="75000"/>
                                <a:lumOff val="25000"/>
                                <a:alpha val="10000"/>
                              </a:prstClr>
                            </a:solidFill>
                          </a:ln>
                          <a:effectLst/>
                          <a:latin typeface="Arial Rounded MT Bold" panose="020F0704030504030204" pitchFamily="34" charset="0"/>
                        </a:rPr>
                        <a:t> the specified number of hours to</a:t>
                      </a:r>
                      <a:r>
                        <a:rPr lang="lv-LV" sz="2000" b="0" dirty="0">
                          <a:ln>
                            <a:solidFill>
                              <a:prstClr val="black">
                                <a:lumMod val="75000"/>
                                <a:lumOff val="25000"/>
                                <a:alpha val="10000"/>
                              </a:prstClr>
                            </a:solidFill>
                          </a:ln>
                          <a:effectLst/>
                          <a:latin typeface="Arial Rounded MT Bold" panose="020F0704030504030204" pitchFamily="34" charset="0"/>
                        </a:rPr>
                        <a:t> date</a:t>
                      </a:r>
                      <a:endParaRPr lang="ru-RU" sz="2000" b="0" dirty="0">
                        <a:ln>
                          <a:solidFill>
                            <a:prstClr val="black">
                              <a:lumMod val="75000"/>
                              <a:lumOff val="25000"/>
                              <a:alpha val="10000"/>
                            </a:prstClr>
                          </a:solidFill>
                        </a:ln>
                        <a:effectLst/>
                      </a:endParaRPr>
                    </a:p>
                  </a:txBody>
                  <a:tcPr anchor="ctr"/>
                </a:tc>
                <a:extLst>
                  <a:ext uri="{0D108BD9-81ED-4DB2-BD59-A6C34878D82A}">
                    <a16:rowId xmlns:a16="http://schemas.microsoft.com/office/drawing/2014/main" val="2643388555"/>
                  </a:ext>
                </a:extLst>
              </a:tr>
              <a:tr h="540000">
                <a:tc>
                  <a:txBody>
                    <a:bodyPr/>
                    <a:lstStyle/>
                    <a:p>
                      <a:pPr algn="l"/>
                      <a:r>
                        <a:rPr lang="lv-LV" sz="2200" dirty="0">
                          <a:latin typeface="Arial Rounded MT Bold" panose="020F0704030504030204" pitchFamily="34" charset="0"/>
                        </a:rPr>
                        <a:t>AddMinutes</a:t>
                      </a:r>
                      <a:endParaRPr lang="lv-LV" sz="2200" dirty="0">
                        <a:solidFill>
                          <a:schemeClr val="bg2"/>
                        </a:solidFill>
                        <a:latin typeface="Arial Rounded MT Bold" panose="020F0704030504030204" pitchFamily="34" charset="0"/>
                      </a:endParaRPr>
                    </a:p>
                  </a:txBody>
                  <a:tcPr anchor="ctr"/>
                </a:tc>
                <a:tc>
                  <a:txBody>
                    <a:bodyPr/>
                    <a:lstStyle/>
                    <a:p>
                      <a:r>
                        <a:rPr lang="lv-LV" sz="2000" b="0" dirty="0">
                          <a:ln>
                            <a:solidFill>
                              <a:prstClr val="black">
                                <a:lumMod val="75000"/>
                                <a:lumOff val="25000"/>
                                <a:alpha val="10000"/>
                              </a:prstClr>
                            </a:solidFill>
                          </a:ln>
                          <a:effectLst/>
                          <a:latin typeface="Arial Rounded MT Bold" panose="020F0704030504030204" pitchFamily="34" charset="0"/>
                        </a:rPr>
                        <a:t>A</a:t>
                      </a:r>
                      <a:r>
                        <a:rPr lang="en-US" sz="2000" b="0" dirty="0" err="1">
                          <a:ln>
                            <a:solidFill>
                              <a:prstClr val="black">
                                <a:lumMod val="75000"/>
                                <a:lumOff val="25000"/>
                                <a:alpha val="10000"/>
                              </a:prstClr>
                            </a:solidFill>
                          </a:ln>
                          <a:effectLst/>
                          <a:latin typeface="Arial Rounded MT Bold" panose="020F0704030504030204" pitchFamily="34" charset="0"/>
                        </a:rPr>
                        <a:t>dds</a:t>
                      </a:r>
                      <a:r>
                        <a:rPr lang="en-US" sz="2000" b="0" dirty="0">
                          <a:ln>
                            <a:solidFill>
                              <a:prstClr val="black">
                                <a:lumMod val="75000"/>
                                <a:lumOff val="25000"/>
                                <a:alpha val="10000"/>
                              </a:prstClr>
                            </a:solidFill>
                          </a:ln>
                          <a:effectLst/>
                          <a:latin typeface="Arial Rounded MT Bold" panose="020F0704030504030204" pitchFamily="34" charset="0"/>
                        </a:rPr>
                        <a:t> the specified number of minutes</a:t>
                      </a:r>
                      <a:r>
                        <a:rPr lang="lv-LV" sz="2000" b="0" dirty="0">
                          <a:ln>
                            <a:solidFill>
                              <a:prstClr val="black">
                                <a:lumMod val="75000"/>
                                <a:lumOff val="25000"/>
                                <a:alpha val="10000"/>
                              </a:prstClr>
                            </a:solidFill>
                          </a:ln>
                          <a:effectLst/>
                          <a:latin typeface="Arial Rounded MT Bold" panose="020F0704030504030204" pitchFamily="34" charset="0"/>
                        </a:rPr>
                        <a:t> to date</a:t>
                      </a:r>
                      <a:endParaRPr lang="lv-LV" sz="2000" b="0" dirty="0">
                        <a:solidFill>
                          <a:schemeClr val="bg2"/>
                        </a:solidFill>
                        <a:latin typeface="Arial Rounded MT Bold" panose="020F0704030504030204" pitchFamily="34" charset="0"/>
                      </a:endParaRPr>
                    </a:p>
                  </a:txBody>
                  <a:tcPr anchor="ctr"/>
                </a:tc>
                <a:extLst>
                  <a:ext uri="{0D108BD9-81ED-4DB2-BD59-A6C34878D82A}">
                    <a16:rowId xmlns:a16="http://schemas.microsoft.com/office/drawing/2014/main" val="3190113258"/>
                  </a:ext>
                </a:extLst>
              </a:tr>
              <a:tr h="540000">
                <a:tc>
                  <a:txBody>
                    <a:bodyPr/>
                    <a:lstStyle/>
                    <a:p>
                      <a:pPr algn="l"/>
                      <a:r>
                        <a:rPr lang="lv-LV" sz="2200" dirty="0">
                          <a:solidFill>
                            <a:schemeClr val="tx1"/>
                          </a:solidFill>
                          <a:latin typeface="Arial Rounded MT Bold" panose="020F0704030504030204" pitchFamily="34" charset="0"/>
                        </a:rPr>
                        <a:t>AddMonths</a:t>
                      </a:r>
                    </a:p>
                  </a:txBody>
                  <a:tcPr anchor="ctr"/>
                </a:tc>
                <a:tc>
                  <a:txBody>
                    <a:bodyPr/>
                    <a:lstStyle/>
                    <a:p>
                      <a:r>
                        <a:rPr lang="lv-LV" sz="2000" b="0" dirty="0">
                          <a:ln>
                            <a:solidFill>
                              <a:prstClr val="black">
                                <a:lumMod val="75000"/>
                                <a:lumOff val="25000"/>
                                <a:alpha val="10000"/>
                              </a:prstClr>
                            </a:solidFill>
                          </a:ln>
                          <a:effectLst/>
                          <a:latin typeface="Arial Rounded MT Bold" panose="020F0704030504030204" pitchFamily="34" charset="0"/>
                        </a:rPr>
                        <a:t>A</a:t>
                      </a:r>
                      <a:r>
                        <a:rPr lang="en-US" sz="2000" b="0" dirty="0" err="1">
                          <a:ln>
                            <a:solidFill>
                              <a:prstClr val="black">
                                <a:lumMod val="75000"/>
                                <a:lumOff val="25000"/>
                                <a:alpha val="10000"/>
                              </a:prstClr>
                            </a:solidFill>
                          </a:ln>
                          <a:effectLst/>
                          <a:latin typeface="Arial Rounded MT Bold" panose="020F0704030504030204" pitchFamily="34" charset="0"/>
                        </a:rPr>
                        <a:t>dds</a:t>
                      </a:r>
                      <a:r>
                        <a:rPr lang="en-US" sz="2000" b="0" dirty="0">
                          <a:ln>
                            <a:solidFill>
                              <a:prstClr val="black">
                                <a:lumMod val="75000"/>
                                <a:lumOff val="25000"/>
                                <a:alpha val="10000"/>
                              </a:prstClr>
                            </a:solidFill>
                          </a:ln>
                          <a:effectLst/>
                          <a:latin typeface="Arial Rounded MT Bold" panose="020F0704030504030204" pitchFamily="34" charset="0"/>
                        </a:rPr>
                        <a:t> the specified number of </a:t>
                      </a:r>
                      <a:r>
                        <a:rPr lang="lv-LV" sz="2000" b="0" dirty="0">
                          <a:ln>
                            <a:solidFill>
                              <a:prstClr val="black">
                                <a:lumMod val="75000"/>
                                <a:lumOff val="25000"/>
                                <a:alpha val="10000"/>
                              </a:prstClr>
                            </a:solidFill>
                          </a:ln>
                          <a:effectLst/>
                          <a:latin typeface="Arial Rounded MT Bold" panose="020F0704030504030204" pitchFamily="34" charset="0"/>
                        </a:rPr>
                        <a:t>month to date</a:t>
                      </a:r>
                      <a:endParaRPr lang="lv-LV" sz="2000" b="0" dirty="0">
                        <a:solidFill>
                          <a:schemeClr val="bg2"/>
                        </a:solidFill>
                        <a:latin typeface="Arial Rounded MT Bold" panose="020F0704030504030204" pitchFamily="34" charset="0"/>
                      </a:endParaRPr>
                    </a:p>
                  </a:txBody>
                  <a:tcPr anchor="ctr"/>
                </a:tc>
                <a:extLst>
                  <a:ext uri="{0D108BD9-81ED-4DB2-BD59-A6C34878D82A}">
                    <a16:rowId xmlns:a16="http://schemas.microsoft.com/office/drawing/2014/main" val="236649328"/>
                  </a:ext>
                </a:extLst>
              </a:tr>
              <a:tr h="540000">
                <a:tc>
                  <a:txBody>
                    <a:bodyPr/>
                    <a:lstStyle/>
                    <a:p>
                      <a:pPr algn="l"/>
                      <a:r>
                        <a:rPr lang="lv-LV" sz="2200" dirty="0">
                          <a:solidFill>
                            <a:schemeClr val="tx1"/>
                          </a:solidFill>
                          <a:latin typeface="Arial Rounded MT Bold" panose="020F0704030504030204" pitchFamily="34" charset="0"/>
                        </a:rPr>
                        <a:t>AddYears</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lv-LV" sz="2000" b="0" dirty="0">
                          <a:ln>
                            <a:solidFill>
                              <a:prstClr val="black">
                                <a:lumMod val="75000"/>
                                <a:lumOff val="25000"/>
                                <a:alpha val="10000"/>
                              </a:prstClr>
                            </a:solidFill>
                          </a:ln>
                          <a:effectLst/>
                          <a:latin typeface="Arial Rounded MT Bold" panose="020F0704030504030204" pitchFamily="34" charset="0"/>
                        </a:rPr>
                        <a:t>A</a:t>
                      </a:r>
                      <a:r>
                        <a:rPr lang="en-US" sz="2000" b="0" dirty="0" err="1">
                          <a:ln>
                            <a:solidFill>
                              <a:prstClr val="black">
                                <a:lumMod val="75000"/>
                                <a:lumOff val="25000"/>
                                <a:alpha val="10000"/>
                              </a:prstClr>
                            </a:solidFill>
                          </a:ln>
                          <a:effectLst/>
                          <a:latin typeface="Arial Rounded MT Bold" panose="020F0704030504030204" pitchFamily="34" charset="0"/>
                        </a:rPr>
                        <a:t>dds</a:t>
                      </a:r>
                      <a:r>
                        <a:rPr lang="en-US" sz="2000" b="0" dirty="0">
                          <a:ln>
                            <a:solidFill>
                              <a:prstClr val="black">
                                <a:lumMod val="75000"/>
                                <a:lumOff val="25000"/>
                                <a:alpha val="10000"/>
                              </a:prstClr>
                            </a:solidFill>
                          </a:ln>
                          <a:effectLst/>
                          <a:latin typeface="Arial Rounded MT Bold" panose="020F0704030504030204" pitchFamily="34" charset="0"/>
                        </a:rPr>
                        <a:t> the specified number of </a:t>
                      </a:r>
                      <a:r>
                        <a:rPr lang="lv-LV" sz="2000" b="0" dirty="0">
                          <a:ln>
                            <a:solidFill>
                              <a:prstClr val="black">
                                <a:lumMod val="75000"/>
                                <a:lumOff val="25000"/>
                                <a:alpha val="10000"/>
                              </a:prstClr>
                            </a:solidFill>
                          </a:ln>
                          <a:effectLst/>
                          <a:latin typeface="Arial Rounded MT Bold" panose="020F0704030504030204" pitchFamily="34" charset="0"/>
                        </a:rPr>
                        <a:t>years to date</a:t>
                      </a:r>
                      <a:endParaRPr lang="lv-LV" sz="2000" b="0" dirty="0">
                        <a:solidFill>
                          <a:schemeClr val="bg2"/>
                        </a:solidFill>
                        <a:latin typeface="Arial Rounded MT Bold" panose="020F0704030504030204" pitchFamily="34" charset="0"/>
                      </a:endParaRPr>
                    </a:p>
                  </a:txBody>
                  <a:tcPr anchor="ctr"/>
                </a:tc>
                <a:extLst>
                  <a:ext uri="{0D108BD9-81ED-4DB2-BD59-A6C34878D82A}">
                    <a16:rowId xmlns:a16="http://schemas.microsoft.com/office/drawing/2014/main" val="2621949870"/>
                  </a:ext>
                </a:extLst>
              </a:tr>
              <a:tr h="540000">
                <a:tc>
                  <a:txBody>
                    <a:bodyPr/>
                    <a:lstStyle/>
                    <a:p>
                      <a:pPr algn="l"/>
                      <a:r>
                        <a:rPr lang="lv-LV" sz="2200" dirty="0">
                          <a:solidFill>
                            <a:schemeClr val="tx1"/>
                          </a:solidFill>
                          <a:latin typeface="Arial Rounded MT Bold" panose="020F0704030504030204" pitchFamily="34" charset="0"/>
                        </a:rPr>
                        <a:t>Substract</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Arial Rounded MT Bold" panose="020F0704030504030204" pitchFamily="34" charset="0"/>
                        </a:rPr>
                        <a:t>Subtracts the specified time or duration from</a:t>
                      </a:r>
                      <a:r>
                        <a:rPr lang="lv-LV" sz="2000" b="0" dirty="0">
                          <a:solidFill>
                            <a:schemeClr val="tx1"/>
                          </a:solidFill>
                          <a:latin typeface="Arial Rounded MT Bold" panose="020F0704030504030204" pitchFamily="34" charset="0"/>
                        </a:rPr>
                        <a:t> date</a:t>
                      </a:r>
                    </a:p>
                  </a:txBody>
                  <a:tcPr anchor="ctr"/>
                </a:tc>
                <a:extLst>
                  <a:ext uri="{0D108BD9-81ED-4DB2-BD59-A6C34878D82A}">
                    <a16:rowId xmlns:a16="http://schemas.microsoft.com/office/drawing/2014/main" val="2606156457"/>
                  </a:ext>
                </a:extLst>
              </a:tr>
            </a:tbl>
          </a:graphicData>
        </a:graphic>
      </p:graphicFrame>
    </p:spTree>
    <p:extLst>
      <p:ext uri="{BB962C8B-B14F-4D97-AF65-F5344CB8AC3E}">
        <p14:creationId xmlns:p14="http://schemas.microsoft.com/office/powerpoint/2010/main" val="24762792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9C190-7FAE-4408-AF4A-5A30C8BBC229}"/>
              </a:ext>
            </a:extLst>
          </p:cNvPr>
          <p:cNvSpPr>
            <a:spLocks noGrp="1"/>
          </p:cNvSpPr>
          <p:nvPr>
            <p:ph type="title"/>
          </p:nvPr>
        </p:nvSpPr>
        <p:spPr/>
        <p:txBody>
          <a:bodyPr/>
          <a:lstStyle/>
          <a:p>
            <a:r>
              <a:rPr lang="lv-LV" dirty="0" err="1">
                <a:latin typeface="Arial Rounded MT Bold" panose="020F0704030504030204" pitchFamily="34" charset="0"/>
              </a:rPr>
              <a:t>Thank</a:t>
            </a:r>
            <a:r>
              <a:rPr lang="lv-LV" dirty="0">
                <a:latin typeface="Arial Rounded MT Bold" panose="020F0704030504030204" pitchFamily="34" charset="0"/>
              </a:rPr>
              <a:t> </a:t>
            </a:r>
            <a:r>
              <a:rPr lang="lv-LV" dirty="0" err="1">
                <a:latin typeface="Arial Rounded MT Bold" panose="020F0704030504030204" pitchFamily="34" charset="0"/>
              </a:rPr>
              <a:t>you</a:t>
            </a:r>
            <a:endParaRPr lang="lv-LV" dirty="0">
              <a:latin typeface="Arial Rounded MT Bold" panose="020F0704030504030204" pitchFamily="34" charset="0"/>
            </a:endParaRPr>
          </a:p>
        </p:txBody>
      </p:sp>
      <p:sp>
        <p:nvSpPr>
          <p:cNvPr id="7" name="Content Placeholder 6">
            <a:extLst>
              <a:ext uri="{FF2B5EF4-FFF2-40B4-BE49-F238E27FC236}">
                <a16:creationId xmlns:a16="http://schemas.microsoft.com/office/drawing/2014/main" id="{65299B09-BA75-4F8D-A642-9EBC485416AE}"/>
              </a:ext>
            </a:extLst>
          </p:cNvPr>
          <p:cNvSpPr>
            <a:spLocks noGrp="1"/>
          </p:cNvSpPr>
          <p:nvPr>
            <p:ph idx="1"/>
          </p:nvPr>
        </p:nvSpPr>
        <p:spPr>
          <a:xfrm>
            <a:off x="1943099" y="1362074"/>
            <a:ext cx="9324457" cy="5286375"/>
          </a:xfrm>
        </p:spPr>
        <p:txBody>
          <a:bodyPr>
            <a:normAutofit fontScale="62500" lnSpcReduction="20000"/>
          </a:bodyPr>
          <a:lstStyle/>
          <a:p>
            <a:pPr marL="36900" indent="0">
              <a:lnSpc>
                <a:spcPct val="120000"/>
              </a:lnSpc>
              <a:buNone/>
            </a:pPr>
            <a:r>
              <a:rPr lang="lv-LV" sz="3200" b="1" dirty="0">
                <a:latin typeface="Arial Rounded MT Bold" panose="020F0704030504030204" pitchFamily="34" charset="0"/>
              </a:rPr>
              <a:t>…</a:t>
            </a:r>
          </a:p>
          <a:p>
            <a:pPr marL="36900" indent="0">
              <a:lnSpc>
                <a:spcPct val="120000"/>
              </a:lnSpc>
              <a:buNone/>
            </a:pPr>
            <a:r>
              <a:rPr lang="lv-LV" sz="3200" b="1" dirty="0" err="1">
                <a:latin typeface="Arial Rounded MT Bold" panose="020F0704030504030204" pitchFamily="34" charset="0"/>
              </a:rPr>
              <a:t>if</a:t>
            </a:r>
            <a:r>
              <a:rPr lang="lv-LV" sz="3200" b="1" dirty="0">
                <a:latin typeface="Arial Rounded MT Bold" panose="020F0704030504030204" pitchFamily="34" charset="0"/>
              </a:rPr>
              <a:t>(</a:t>
            </a:r>
            <a:r>
              <a:rPr lang="lv-LV" sz="3200" b="1" dirty="0" err="1">
                <a:latin typeface="Arial Rounded MT Bold" panose="020F0704030504030204" pitchFamily="34" charset="0"/>
              </a:rPr>
              <a:t>anyQuestions</a:t>
            </a:r>
            <a:r>
              <a:rPr lang="lv-LV" sz="3200" b="1" dirty="0">
                <a:latin typeface="Arial Rounded MT Bold" panose="020F0704030504030204" pitchFamily="34" charset="0"/>
              </a:rPr>
              <a:t>) </a:t>
            </a:r>
          </a:p>
          <a:p>
            <a:pPr marL="36900" indent="0">
              <a:lnSpc>
                <a:spcPct val="120000"/>
              </a:lnSpc>
              <a:buNone/>
            </a:pPr>
            <a:r>
              <a:rPr lang="lv-LV" sz="3200" b="1" dirty="0">
                <a:latin typeface="Arial Rounded MT Bold" panose="020F0704030504030204" pitchFamily="34" charset="0"/>
              </a:rPr>
              <a:t>{</a:t>
            </a:r>
          </a:p>
          <a:p>
            <a:pPr marL="36900" indent="0">
              <a:lnSpc>
                <a:spcPct val="120000"/>
              </a:lnSpc>
              <a:buNone/>
            </a:pPr>
            <a:r>
              <a:rPr lang="lv-LV" sz="3200" b="1" dirty="0">
                <a:latin typeface="Arial Rounded MT Bold" panose="020F0704030504030204" pitchFamily="34" charset="0"/>
              </a:rPr>
              <a:t>	</a:t>
            </a:r>
            <a:r>
              <a:rPr lang="lv-LV" sz="3200" b="1" dirty="0" err="1">
                <a:latin typeface="Arial Rounded MT Bold" panose="020F0704030504030204" pitchFamily="34" charset="0"/>
              </a:rPr>
              <a:t>AskPresenter</a:t>
            </a:r>
            <a:r>
              <a:rPr lang="lv-LV" sz="3200" b="1" dirty="0">
                <a:latin typeface="Arial Rounded MT Bold" panose="020F0704030504030204" pitchFamily="34" charset="0"/>
              </a:rPr>
              <a:t>();</a:t>
            </a:r>
          </a:p>
          <a:p>
            <a:pPr marL="36900" indent="0">
              <a:lnSpc>
                <a:spcPct val="120000"/>
              </a:lnSpc>
              <a:buNone/>
            </a:pPr>
            <a:r>
              <a:rPr lang="lv-LV" sz="3200" b="1" dirty="0">
                <a:latin typeface="Arial Rounded MT Bold" panose="020F0704030504030204" pitchFamily="34" charset="0"/>
              </a:rPr>
              <a:t>} </a:t>
            </a:r>
          </a:p>
          <a:p>
            <a:pPr marL="36900" indent="0">
              <a:lnSpc>
                <a:spcPct val="120000"/>
              </a:lnSpc>
              <a:buNone/>
            </a:pPr>
            <a:r>
              <a:rPr lang="lv-LV" sz="3200" b="1" dirty="0" err="1">
                <a:latin typeface="Arial Rounded MT Bold" panose="020F0704030504030204" pitchFamily="34" charset="0"/>
              </a:rPr>
              <a:t>else</a:t>
            </a:r>
            <a:r>
              <a:rPr lang="lv-LV" sz="3200" b="1" dirty="0">
                <a:latin typeface="Arial Rounded MT Bold" panose="020F0704030504030204" pitchFamily="34" charset="0"/>
              </a:rPr>
              <a:t> </a:t>
            </a:r>
          </a:p>
          <a:p>
            <a:pPr marL="36900" indent="0">
              <a:lnSpc>
                <a:spcPct val="120000"/>
              </a:lnSpc>
              <a:buNone/>
            </a:pPr>
            <a:r>
              <a:rPr lang="lv-LV" sz="3200" b="1" dirty="0">
                <a:latin typeface="Arial Rounded MT Bold" panose="020F0704030504030204" pitchFamily="34" charset="0"/>
              </a:rPr>
              <a:t>{</a:t>
            </a:r>
          </a:p>
          <a:p>
            <a:pPr marL="36900" indent="0">
              <a:lnSpc>
                <a:spcPct val="120000"/>
              </a:lnSpc>
              <a:buNone/>
            </a:pPr>
            <a:r>
              <a:rPr lang="lv-LV" sz="3200" b="1" dirty="0">
                <a:latin typeface="Arial Rounded MT Bold" panose="020F0704030504030204" pitchFamily="34" charset="0"/>
              </a:rPr>
              <a:t>	//</a:t>
            </a:r>
            <a:r>
              <a:rPr lang="lv-LV" sz="3200" b="1" dirty="0" err="1">
                <a:latin typeface="Arial Rounded MT Bold" panose="020F0704030504030204" pitchFamily="34" charset="0"/>
              </a:rPr>
              <a:t>LoveCats</a:t>
            </a:r>
            <a:r>
              <a:rPr lang="lv-LV" sz="3200" b="1" dirty="0">
                <a:latin typeface="Arial Rounded MT Bold" panose="020F0704030504030204" pitchFamily="34" charset="0"/>
              </a:rPr>
              <a:t>();</a:t>
            </a:r>
          </a:p>
          <a:p>
            <a:pPr marL="36900" indent="0">
              <a:lnSpc>
                <a:spcPct val="120000"/>
              </a:lnSpc>
              <a:buNone/>
            </a:pPr>
            <a:r>
              <a:rPr lang="lv-LV" sz="3200" b="1" dirty="0">
                <a:latin typeface="Arial Rounded MT Bold" panose="020F0704030504030204" pitchFamily="34" charset="0"/>
              </a:rPr>
              <a:t>	AttendNextLesson();</a:t>
            </a:r>
          </a:p>
          <a:p>
            <a:pPr marL="36900" indent="0">
              <a:lnSpc>
                <a:spcPct val="120000"/>
              </a:lnSpc>
              <a:buNone/>
            </a:pPr>
            <a:r>
              <a:rPr lang="lv-LV" sz="3200" b="1" dirty="0">
                <a:latin typeface="Arial Rounded MT Bold" panose="020F0704030504030204" pitchFamily="34" charset="0"/>
              </a:rPr>
              <a:t>}</a:t>
            </a:r>
          </a:p>
          <a:p>
            <a:pPr marL="36900" indent="0">
              <a:lnSpc>
                <a:spcPct val="120000"/>
              </a:lnSpc>
              <a:buNone/>
            </a:pPr>
            <a:r>
              <a:rPr lang="lv-LV" sz="3200" b="1" dirty="0">
                <a:latin typeface="Arial Rounded MT Bold" panose="020F0704030504030204" pitchFamily="34" charset="0"/>
              </a:rPr>
              <a:t>…</a:t>
            </a:r>
          </a:p>
          <a:p>
            <a:endParaRPr lang="lv-LV" sz="2800" dirty="0"/>
          </a:p>
        </p:txBody>
      </p:sp>
      <p:pic>
        <p:nvPicPr>
          <p:cNvPr id="6" name="Picture 5">
            <a:extLst>
              <a:ext uri="{FF2B5EF4-FFF2-40B4-BE49-F238E27FC236}">
                <a16:creationId xmlns:a16="http://schemas.microsoft.com/office/drawing/2014/main" id="{452E754B-6DDD-4365-8993-64FE78826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5675" y="1580050"/>
            <a:ext cx="3961881" cy="3961881"/>
          </a:xfrm>
          <a:prstGeom prst="rect">
            <a:avLst/>
          </a:prstGeom>
        </p:spPr>
      </p:pic>
    </p:spTree>
    <p:extLst>
      <p:ext uri="{BB962C8B-B14F-4D97-AF65-F5344CB8AC3E}">
        <p14:creationId xmlns:p14="http://schemas.microsoft.com/office/powerpoint/2010/main" val="385089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a:xfrm>
            <a:off x="913795" y="2874493"/>
            <a:ext cx="10353762" cy="970450"/>
          </a:xfrm>
        </p:spPr>
        <p:txBody>
          <a:bodyPr>
            <a:noAutofit/>
          </a:bodyPr>
          <a:lstStyle/>
          <a:p>
            <a:r>
              <a:rPr lang="en-GB" sz="6000" dirty="0">
                <a:latin typeface="Arial Rounded MT Bold" panose="020F0704030504030204" pitchFamily="34" charset="0"/>
              </a:rPr>
              <a:t>Boolean logic</a:t>
            </a:r>
            <a:endParaRPr lang="lv-LV" sz="6000" dirty="0"/>
          </a:p>
        </p:txBody>
      </p:sp>
    </p:spTree>
    <p:extLst>
      <p:ext uri="{BB962C8B-B14F-4D97-AF65-F5344CB8AC3E}">
        <p14:creationId xmlns:p14="http://schemas.microsoft.com/office/powerpoint/2010/main" val="124223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en-GB" dirty="0">
                <a:latin typeface="Arial Rounded MT Bold" panose="020F0704030504030204" pitchFamily="34" charset="0"/>
              </a:rPr>
              <a:t>Boolean logic operators - Equivalence</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913795" y="1732449"/>
            <a:ext cx="10353762" cy="4515951"/>
          </a:xfrm>
        </p:spPr>
        <p:txBody>
          <a:bodyPr>
            <a:normAutofit/>
          </a:bodyPr>
          <a:lstStyle/>
          <a:p>
            <a:pPr lvl="0">
              <a:buClr>
                <a:srgbClr val="DADADA"/>
              </a:buClr>
            </a:pPr>
            <a:r>
              <a:rPr lang="en-US" sz="2600" b="1" dirty="0">
                <a:ln>
                  <a:solidFill>
                    <a:prstClr val="black">
                      <a:lumMod val="75000"/>
                      <a:lumOff val="25000"/>
                      <a:alpha val="10000"/>
                    </a:prstClr>
                  </a:solidFill>
                </a:ln>
                <a:solidFill>
                  <a:schemeClr val="tx1"/>
                </a:solidFill>
                <a:effectLst/>
                <a:latin typeface="Arial Rounded MT Bold" panose="020F0704030504030204" pitchFamily="34" charset="0"/>
              </a:rPr>
              <a:t>The operator symbol is a double-equals signs  </a:t>
            </a:r>
            <a:r>
              <a:rPr lang="en-US" sz="28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p>
          <a:p>
            <a:pPr marL="36900" lvl="0" indent="0" algn="ctr">
              <a:buClr>
                <a:srgbClr val="DADADA"/>
              </a:buClr>
              <a:buNone/>
            </a:pPr>
            <a:r>
              <a:rPr lang="en-US" sz="2800" dirty="0">
                <a:ln>
                  <a:solidFill>
                    <a:prstClr val="black">
                      <a:lumMod val="75000"/>
                      <a:lumOff val="25000"/>
                      <a:alpha val="10000"/>
                    </a:prstClr>
                  </a:solidFill>
                </a:ln>
                <a:solidFill>
                  <a:srgbClr val="92D050"/>
                </a:solidFill>
                <a:effectLst/>
                <a:latin typeface="Arial Rounded MT Bold" panose="020F0704030504030204" pitchFamily="34" charset="0"/>
              </a:rPr>
              <a:t>==</a:t>
            </a:r>
          </a:p>
          <a:p>
            <a:pPr>
              <a:buClr>
                <a:srgbClr val="DADADA"/>
              </a:buClr>
            </a:pPr>
            <a:r>
              <a:rPr lang="en-US" sz="2800" b="1" dirty="0">
                <a:ln>
                  <a:solidFill>
                    <a:prstClr val="black">
                      <a:lumMod val="75000"/>
                      <a:lumOff val="25000"/>
                      <a:alpha val="10000"/>
                    </a:prstClr>
                  </a:solidFill>
                </a:ln>
                <a:solidFill>
                  <a:schemeClr val="tx1"/>
                </a:solidFill>
                <a:effectLst/>
                <a:latin typeface="Arial Rounded MT Bold" panose="020F0704030504030204" pitchFamily="34" charset="0"/>
              </a:rPr>
              <a:t>Compares the two operands and returns a Boolean value </a:t>
            </a:r>
          </a:p>
          <a:p>
            <a:pPr>
              <a:buClr>
                <a:srgbClr val="DADADA"/>
              </a:buClr>
            </a:pPr>
            <a:endParaRPr lang="en-US" sz="28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endParaRPr>
          </a:p>
        </p:txBody>
      </p:sp>
      <p:pic>
        <p:nvPicPr>
          <p:cNvPr id="4" name="Picture 3">
            <a:extLst>
              <a:ext uri="{FF2B5EF4-FFF2-40B4-BE49-F238E27FC236}">
                <a16:creationId xmlns:a16="http://schemas.microsoft.com/office/drawing/2014/main" id="{AC33555A-173F-42DB-9421-D494CBF60471}"/>
              </a:ext>
            </a:extLst>
          </p:cNvPr>
          <p:cNvPicPr>
            <a:picLocks noChangeAspect="1"/>
          </p:cNvPicPr>
          <p:nvPr/>
        </p:nvPicPr>
        <p:blipFill>
          <a:blip r:embed="rId3"/>
          <a:stretch>
            <a:fillRect/>
          </a:stretch>
        </p:blipFill>
        <p:spPr>
          <a:xfrm>
            <a:off x="3243203" y="3455976"/>
            <a:ext cx="5705594" cy="2944823"/>
          </a:xfrm>
          <a:prstGeom prst="rect">
            <a:avLst/>
          </a:prstGeom>
        </p:spPr>
      </p:pic>
    </p:spTree>
    <p:extLst>
      <p:ext uri="{BB962C8B-B14F-4D97-AF65-F5344CB8AC3E}">
        <p14:creationId xmlns:p14="http://schemas.microsoft.com/office/powerpoint/2010/main" val="82351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7A8-C066-4EB9-A26D-ABABB8E45C36}"/>
              </a:ext>
            </a:extLst>
          </p:cNvPr>
          <p:cNvSpPr>
            <a:spLocks noGrp="1"/>
          </p:cNvSpPr>
          <p:nvPr>
            <p:ph type="title"/>
          </p:nvPr>
        </p:nvSpPr>
        <p:spPr/>
        <p:txBody>
          <a:bodyPr/>
          <a:lstStyle/>
          <a:p>
            <a:pPr algn="l"/>
            <a:r>
              <a:rPr lang="en-GB" dirty="0">
                <a:latin typeface="Arial Rounded MT Bold" panose="020F0704030504030204" pitchFamily="34" charset="0"/>
              </a:rPr>
              <a:t>Boolean logic operators - Inequality</a:t>
            </a:r>
            <a:endParaRPr lang="lv-LV" dirty="0"/>
          </a:p>
        </p:txBody>
      </p:sp>
      <p:sp>
        <p:nvSpPr>
          <p:cNvPr id="3" name="Content Placeholder 2">
            <a:extLst>
              <a:ext uri="{FF2B5EF4-FFF2-40B4-BE49-F238E27FC236}">
                <a16:creationId xmlns:a16="http://schemas.microsoft.com/office/drawing/2014/main" id="{57B2C30B-DF89-4662-BDDE-198DA9831F58}"/>
              </a:ext>
            </a:extLst>
          </p:cNvPr>
          <p:cNvSpPr>
            <a:spLocks noGrp="1"/>
          </p:cNvSpPr>
          <p:nvPr>
            <p:ph idx="1"/>
          </p:nvPr>
        </p:nvSpPr>
        <p:spPr>
          <a:xfrm>
            <a:off x="604156" y="1732449"/>
            <a:ext cx="11234057" cy="4515951"/>
          </a:xfrm>
        </p:spPr>
        <p:txBody>
          <a:bodyPr>
            <a:normAutofit/>
          </a:bodyPr>
          <a:lstStyle/>
          <a:p>
            <a:pPr marL="36900" indent="0" algn="ctr">
              <a:buClr>
                <a:srgbClr val="DADADA"/>
              </a:buClr>
              <a:buNone/>
            </a:pPr>
            <a:r>
              <a:rPr lang="en-US" sz="2700" b="1" dirty="0">
                <a:ln>
                  <a:solidFill>
                    <a:prstClr val="black">
                      <a:lumMod val="75000"/>
                      <a:lumOff val="25000"/>
                      <a:alpha val="10000"/>
                    </a:prstClr>
                  </a:solidFill>
                </a:ln>
                <a:solidFill>
                  <a:schemeClr val="tx1"/>
                </a:solidFill>
                <a:effectLst/>
                <a:latin typeface="Arial Rounded MT Bold" panose="020F0704030504030204" pitchFamily="34" charset="0"/>
              </a:rPr>
              <a:t>The operator symbol is an exclamation mark and an equals signs</a:t>
            </a:r>
            <a:r>
              <a:rPr lang="en-US" sz="28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rPr>
              <a:t>		</a:t>
            </a:r>
            <a:r>
              <a:rPr lang="en-US" sz="2800" dirty="0">
                <a:ln>
                  <a:solidFill>
                    <a:prstClr val="black">
                      <a:lumMod val="75000"/>
                      <a:lumOff val="25000"/>
                      <a:alpha val="10000"/>
                    </a:prstClr>
                  </a:solidFill>
                </a:ln>
                <a:solidFill>
                  <a:srgbClr val="92D050"/>
                </a:solidFill>
                <a:effectLst/>
                <a:latin typeface="Arial Rounded MT Bold" panose="020F0704030504030204" pitchFamily="34" charset="0"/>
              </a:rPr>
              <a:t>!=</a:t>
            </a:r>
          </a:p>
          <a:p>
            <a:pPr>
              <a:buClr>
                <a:srgbClr val="DADADA"/>
              </a:buClr>
            </a:pPr>
            <a:r>
              <a:rPr lang="en-US" sz="2800" b="1" dirty="0">
                <a:ln>
                  <a:solidFill>
                    <a:prstClr val="black">
                      <a:lumMod val="75000"/>
                      <a:lumOff val="25000"/>
                      <a:alpha val="10000"/>
                    </a:prstClr>
                  </a:solidFill>
                </a:ln>
                <a:solidFill>
                  <a:schemeClr val="tx1"/>
                </a:solidFill>
                <a:effectLst/>
                <a:latin typeface="Arial Rounded MT Bold" panose="020F0704030504030204" pitchFamily="34" charset="0"/>
              </a:rPr>
              <a:t>Compares two operands and returns true if the two values are different</a:t>
            </a:r>
          </a:p>
          <a:p>
            <a:pPr>
              <a:buClr>
                <a:srgbClr val="DADADA"/>
              </a:buClr>
            </a:pPr>
            <a:endParaRPr lang="en-US" sz="2800" b="1" dirty="0">
              <a:ln>
                <a:solidFill>
                  <a:prstClr val="black">
                    <a:lumMod val="75000"/>
                    <a:lumOff val="25000"/>
                    <a:alpha val="10000"/>
                  </a:prstClr>
                </a:solidFill>
              </a:ln>
              <a:solidFill>
                <a:schemeClr val="tx2">
                  <a:lumMod val="90000"/>
                </a:schemeClr>
              </a:solidFill>
              <a:effectLst/>
              <a:latin typeface="Arial Rounded MT Bold" panose="020F0704030504030204" pitchFamily="34" charset="0"/>
            </a:endParaRPr>
          </a:p>
        </p:txBody>
      </p:sp>
      <p:pic>
        <p:nvPicPr>
          <p:cNvPr id="5" name="Picture 4">
            <a:extLst>
              <a:ext uri="{FF2B5EF4-FFF2-40B4-BE49-F238E27FC236}">
                <a16:creationId xmlns:a16="http://schemas.microsoft.com/office/drawing/2014/main" id="{F085A44D-FA4D-4AAB-955A-0693435143F8}"/>
              </a:ext>
            </a:extLst>
          </p:cNvPr>
          <p:cNvPicPr>
            <a:picLocks noChangeAspect="1"/>
          </p:cNvPicPr>
          <p:nvPr/>
        </p:nvPicPr>
        <p:blipFill>
          <a:blip r:embed="rId3"/>
          <a:stretch>
            <a:fillRect/>
          </a:stretch>
        </p:blipFill>
        <p:spPr>
          <a:xfrm>
            <a:off x="3292189" y="3596988"/>
            <a:ext cx="5607622" cy="2803811"/>
          </a:xfrm>
          <a:prstGeom prst="rect">
            <a:avLst/>
          </a:prstGeom>
        </p:spPr>
      </p:pic>
    </p:spTree>
    <p:extLst>
      <p:ext uri="{BB962C8B-B14F-4D97-AF65-F5344CB8AC3E}">
        <p14:creationId xmlns:p14="http://schemas.microsoft.com/office/powerpoint/2010/main" val="1044944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14407</TotalTime>
  <Words>2705</Words>
  <Application>Microsoft Office PowerPoint</Application>
  <PresentationFormat>Widescreen</PresentationFormat>
  <Paragraphs>480</Paragraphs>
  <Slides>64</Slides>
  <Notes>51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 Rounded MT Bold</vt:lpstr>
      <vt:lpstr>Calibri</vt:lpstr>
      <vt:lpstr>Calisto MT</vt:lpstr>
      <vt:lpstr>Wingdings 2</vt:lpstr>
      <vt:lpstr>Slate</vt:lpstr>
      <vt:lpstr>Software Development  using C#  2 lesson</vt:lpstr>
      <vt:lpstr>Agenda</vt:lpstr>
      <vt:lpstr>Decision Making</vt:lpstr>
      <vt:lpstr>IF condition</vt:lpstr>
      <vt:lpstr>IF condition</vt:lpstr>
      <vt:lpstr>The ? : Operator (ternary operation)</vt:lpstr>
      <vt:lpstr>Boolean logic</vt:lpstr>
      <vt:lpstr>Boolean logic operators - Equivalence</vt:lpstr>
      <vt:lpstr>Boolean logic operators - Inequality</vt:lpstr>
      <vt:lpstr>Boolean logic operators - NOT</vt:lpstr>
      <vt:lpstr>Boolean logic operators - AND</vt:lpstr>
      <vt:lpstr>Boolean logic operators - OR</vt:lpstr>
      <vt:lpstr>Bitwise operators</vt:lpstr>
      <vt:lpstr>Switch</vt:lpstr>
      <vt:lpstr>Switch condition</vt:lpstr>
      <vt:lpstr>Switch</vt:lpstr>
      <vt:lpstr>Switch</vt:lpstr>
      <vt:lpstr>Arrays / Lists / Collections</vt:lpstr>
      <vt:lpstr>Arrays</vt:lpstr>
      <vt:lpstr>Arrays</vt:lpstr>
      <vt:lpstr>Arrays - examples</vt:lpstr>
      <vt:lpstr>Multidimensional Arrays</vt:lpstr>
      <vt:lpstr>Collections</vt:lpstr>
      <vt:lpstr>ArrayList</vt:lpstr>
      <vt:lpstr>List</vt:lpstr>
      <vt:lpstr>List Methods</vt:lpstr>
      <vt:lpstr>Dictionary</vt:lpstr>
      <vt:lpstr>For / Foreach / While</vt:lpstr>
      <vt:lpstr>for Loop</vt:lpstr>
      <vt:lpstr>for Loop</vt:lpstr>
      <vt:lpstr>foreach Loop</vt:lpstr>
      <vt:lpstr>while loop</vt:lpstr>
      <vt:lpstr>Nested while loop</vt:lpstr>
      <vt:lpstr>do while Loop</vt:lpstr>
      <vt:lpstr>Enums </vt:lpstr>
      <vt:lpstr>Enumeration </vt:lpstr>
      <vt:lpstr>Enumeration </vt:lpstr>
      <vt:lpstr>Enumeration </vt:lpstr>
      <vt:lpstr>Enumeration </vt:lpstr>
      <vt:lpstr>Enum methods </vt:lpstr>
      <vt:lpstr>Enum methods </vt:lpstr>
      <vt:lpstr>System.String class</vt:lpstr>
      <vt:lpstr>Strings</vt:lpstr>
      <vt:lpstr>Creating a String object</vt:lpstr>
      <vt:lpstr>Properties of the String class</vt:lpstr>
      <vt:lpstr>Main String methods</vt:lpstr>
      <vt:lpstr>Main String methods</vt:lpstr>
      <vt:lpstr>Main String methods</vt:lpstr>
      <vt:lpstr>String.Format</vt:lpstr>
      <vt:lpstr>CultureInfo</vt:lpstr>
      <vt:lpstr>StringBuilder class</vt:lpstr>
      <vt:lpstr>StringBuilder</vt:lpstr>
      <vt:lpstr>StringBuilder methods</vt:lpstr>
      <vt:lpstr>String vs. StringBuilder</vt:lpstr>
      <vt:lpstr>Regex</vt:lpstr>
      <vt:lpstr>Regular expressions</vt:lpstr>
      <vt:lpstr>Regex methods</vt:lpstr>
      <vt:lpstr>Regex methods</vt:lpstr>
      <vt:lpstr>Regex options</vt:lpstr>
      <vt:lpstr>Regex help</vt:lpstr>
      <vt:lpstr>DateTime</vt:lpstr>
      <vt:lpstr>DateTime struct</vt:lpstr>
      <vt:lpstr>DateTime Operations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For Begginers  1 lesson</dc:title>
  <dc:creator>oljka.b@gmail.com</dc:creator>
  <cp:lastModifiedBy>Olga</cp:lastModifiedBy>
  <cp:revision>240</cp:revision>
  <dcterms:created xsi:type="dcterms:W3CDTF">2018-01-08T19:51:36Z</dcterms:created>
  <dcterms:modified xsi:type="dcterms:W3CDTF">2019-09-02T10:50:35Z</dcterms:modified>
</cp:coreProperties>
</file>