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8"/>
  </p:notesMasterIdLst>
  <p:sldIdLst>
    <p:sldId id="256" r:id="rId2"/>
    <p:sldId id="438" r:id="rId3"/>
    <p:sldId id="468" r:id="rId4"/>
    <p:sldId id="469" r:id="rId5"/>
    <p:sldId id="470" r:id="rId6"/>
    <p:sldId id="472" r:id="rId7"/>
    <p:sldId id="473" r:id="rId8"/>
    <p:sldId id="474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3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81818" autoAdjust="0"/>
  </p:normalViewPr>
  <p:slideViewPr>
    <p:cSldViewPr snapToGrid="0">
      <p:cViewPr varScale="1">
        <p:scale>
          <a:sx n="59" d="100"/>
          <a:sy n="59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390-60AD-4229-A0CF-1925E046AC4D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187C-F578-4C74-AF80-9F5E11B4ABB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05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1238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1315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91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7576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218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244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1644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808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3613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58811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171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35892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385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51387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8181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27437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1884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7645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23954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594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7099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5439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0722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136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0976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551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924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2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0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575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23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1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660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7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3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23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65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5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6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3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93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F5133E-DAF3-4EED-8E43-A2A9BD8E1C5C}" type="datetimeFigureOut">
              <a:rPr lang="lv-LV" smtClean="0"/>
              <a:t>16.09.2019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68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openclipart.org/detail/190652/face-of-a-girl-smiling-by-knollbaco-190652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190599/smiling-face-of-a-child-2-by-knollbaco-190599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openclipart.org/detail/190600/smiling-man-face-by-knollbaco-190600" TargetMode="External"/><Relationship Id="rId4" Type="http://schemas.openxmlformats.org/officeDocument/2006/relationships/hyperlink" Target="http://en.wikipedia.org/wiki/File:Outline-body.png" TargetMode="External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ACB4-FF32-44BD-A078-6462ECEE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753474"/>
          </a:xfrm>
        </p:spPr>
        <p:txBody>
          <a:bodyPr>
            <a:normAutofit fontScale="9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Software Development </a:t>
            </a: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dirty="0">
                <a:latin typeface="Arial Rounded MT Bold" panose="020F0704030504030204" pitchFamily="34" charset="0"/>
              </a:rPr>
              <a:t>using C#</a:t>
            </a:r>
            <a:br>
              <a:rPr lang="lv-LV" dirty="0">
                <a:latin typeface="Arial Rounded MT Bold" panose="020F0704030504030204" pitchFamily="34" charset="0"/>
              </a:rPr>
            </a:b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sz="3600" dirty="0">
                <a:latin typeface="Arial Rounded MT Bold" panose="020F0704030504030204" pitchFamily="34" charset="0"/>
              </a:rPr>
              <a:t>3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DD38-32C3-49D3-A6C7-9B6825CC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3324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Olga </a:t>
            </a:r>
            <a:r>
              <a:rPr lang="lv-LV" dirty="0" err="1">
                <a:latin typeface="Arial Rounded MT Bold" panose="020F0704030504030204" pitchFamily="34" charset="0"/>
              </a:rPr>
              <a:t>Jepifanova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olga.bikova@inbox.lv</a:t>
            </a:r>
            <a:endParaRPr lang="lv-LV" dirty="0">
              <a:latin typeface="Arial Rounded MT Bold" panose="020F0704030504030204" pitchFamily="34" charset="0"/>
            </a:endParaRPr>
          </a:p>
          <a:p>
            <a:r>
              <a:rPr lang="lv-LV" dirty="0">
                <a:latin typeface="Arial Rounded MT Bold" panose="020F0704030504030204" pitchFamily="34" charset="0"/>
              </a:rPr>
              <a:t>16.09.2019</a:t>
            </a:r>
          </a:p>
        </p:txBody>
      </p:sp>
    </p:spTree>
    <p:extLst>
      <p:ext uri="{BB962C8B-B14F-4D97-AF65-F5344CB8AC3E}">
        <p14:creationId xmlns:p14="http://schemas.microsoft.com/office/powerpoint/2010/main" val="9111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and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Object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class is a data structure that combines state (fields) and actions (methods and other function members) in a single unit.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class provides a definition for dynamically created instances of the class, also known as objects.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Classes support inheritance and polymorphism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5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and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Object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3FE1B-6A06-485A-9CBB-CEE41AB1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07" y="1732449"/>
            <a:ext cx="5651938" cy="43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and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Object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New classes are created using class declarations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Class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declaration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consists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of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header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body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Instances of classes are created using the new operator, which allocates memory for a new instance, invokes a constructor to initialize the instance, and returns a reference to the instance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memory occupied by an object is automatically reclaimed when the object is no longer reachable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members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73758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members of a class are either static members or instance members. 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Static members belong to classes, and instance members belong to objects (instances of classes)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Members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are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properties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fields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constants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methods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events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operators,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constructors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types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etc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6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properties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property is a member that provides a flexible mechanism to read, write, or compute the value of a private field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Properties can be used as if they are public data members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Properties enable a class to expose a public way of getting and setting values, while hiding implementation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0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properties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73303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Properties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have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accessors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get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set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get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is used to return the property value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lvl="1">
              <a:buClr>
                <a:srgbClr val="DADADA"/>
              </a:buClr>
            </a:pP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is used to assign a new value.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he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value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keyword is used to define the value being assigned by the set accessor.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Properties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</a:t>
            </a:r>
          </a:p>
          <a:p>
            <a:pPr lvl="1">
              <a:buClr>
                <a:srgbClr val="DADADA"/>
              </a:buClr>
            </a:pP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Read-write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have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both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get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lvl="1">
              <a:buClr>
                <a:srgbClr val="DADADA"/>
              </a:buClr>
            </a:pP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Read-only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have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only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get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Write-only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have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only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set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methods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1054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method is a code block that contains a series of statements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Methods are declared in a class or struct by specifying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lvl="1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the access level such as public or private,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optional modifiers such as abstract or sealed,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return value,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name of the method,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any method parameters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Methods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parameters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and</a:t>
            </a:r>
            <a:r>
              <a:rPr lang="lv-LV" dirty="0">
                <a:latin typeface="Arial Rounded MT Bold" panose="020F0704030504030204" pitchFamily="34" charset="0"/>
              </a:rPr>
              <a:t> arguments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1054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Parameters are temporary variable names within functions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argument can be thought of as the value that is assigned to that temporary variable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Within the function, parameters act as placeholders for the argument it is passed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When calling code calls the method, it provides concrete values called arguments for each parameter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8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Class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constructors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Whenever a class or struct is created, its constructor is called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class or struct may have multiple constructors that take different arguments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Constructors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give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possibility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to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set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default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values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or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limit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instantiation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constructor that takes no parameters is called a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default constructor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2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>
                <a:latin typeface="Arial Rounded MT Bold" panose="020F0704030504030204" pitchFamily="34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98342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Agenda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Net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Framework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overview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Classes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and objects</a:t>
            </a: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Encapsulation</a:t>
            </a:r>
          </a:p>
          <a:p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Abstraction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Polymorphism</a:t>
            </a:r>
          </a:p>
          <a:p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Inheritance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en-GB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Encapsulation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F6C2B-4B05-40ED-9E0B-15822AA9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42" y="1832106"/>
            <a:ext cx="9865267" cy="39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6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Encapsulation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Encapsulation is defined 'as the process of enclosing one or more items within a physical or logical package’.</a:t>
            </a:r>
            <a:endParaRPr lang="lv-LV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revents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access to implementation details</a:t>
            </a:r>
            <a:endParaRPr lang="lv-LV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nables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a programmer to implement the desired level of abstraction</a:t>
            </a:r>
            <a:endParaRPr lang="lv-LV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mplemented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by using access </a:t>
            </a:r>
            <a:r>
              <a:rPr lang="en-US" sz="28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specifiers</a:t>
            </a:r>
            <a:endParaRPr lang="lv-LV" sz="2800" u="sng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 access </a:t>
            </a:r>
            <a:r>
              <a:rPr lang="en-US" sz="28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specifier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defines the scope and visibility of a class member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7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Encapsulation - </a:t>
            </a:r>
            <a:r>
              <a:rPr lang="lv-LV" dirty="0" err="1">
                <a:latin typeface="Arial Rounded MT Bold" panose="020F0704030504030204" pitchFamily="34" charset="0"/>
              </a:rPr>
              <a:t>specifiers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3805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DADADA"/>
              </a:buClr>
            </a:pPr>
            <a:r>
              <a:rPr lang="lv-LV" sz="31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Public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allows a class to expose its member variables and member functions to other functions and objects. Any public member can be accessed from outside the class.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31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Private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allows a class to hide its member variables and member functions from other functions and objects. Only functions of the same class can access its private members.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31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Protected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allows a child class to access the member variables and member functions of its base class.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31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Internal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allows a class to expose its member variables and member functions to other functions and objects in the current assembly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31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Protected</a:t>
            </a: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31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internal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allows a class to hide its member variables and member functions from other class objects and functions, except a child class within the same application.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7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 err="1">
                <a:latin typeface="Arial Rounded MT Bold" panose="020F0704030504030204" pitchFamily="34" charset="0"/>
              </a:rPr>
              <a:t>Inheritance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4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Inheritance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A9713-BAD6-43F4-B178-378F167E3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1" y="1580048"/>
            <a:ext cx="5043096" cy="2440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80C32-FF31-463B-BF5E-DB788A774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9" y="1580049"/>
            <a:ext cx="5247279" cy="24405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FFA8B8-54CD-400B-829D-74739612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09" y="4196415"/>
            <a:ext cx="5733333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05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Inheritance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Inheritance allows us to define a class in terms of another class, which makes it easier to create and maintain an application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inheritance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it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possible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to reuse the code functionality and speeds up implementation time.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Inheritance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implements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base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derived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classes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idea of inheritance implements the IS-A relationship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It is not possible to inherit from 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sealed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83415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Base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and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derived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classes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9523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derived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from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many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inherit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or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functions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from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multiple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base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or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interfaces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Syntax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example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marL="2877600" lvl="8" indent="0">
              <a:buClr>
                <a:srgbClr val="DADADA"/>
              </a:buClr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&lt;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acess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-specifier&gt; class &lt;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base_class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&gt; {</a:t>
            </a:r>
          </a:p>
          <a:p>
            <a:pPr marL="2877600" lvl="8" indent="0">
              <a:buClr>
                <a:srgbClr val="DADADA"/>
              </a:buClr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  ...</a:t>
            </a:r>
          </a:p>
          <a:p>
            <a:pPr marL="2877600" lvl="8" indent="0">
              <a:buClr>
                <a:srgbClr val="DADADA"/>
              </a:buClr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}</a:t>
            </a:r>
          </a:p>
          <a:p>
            <a:pPr marL="2877600" lvl="8" indent="0">
              <a:buClr>
                <a:srgbClr val="DADADA"/>
              </a:buClr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2877600" lvl="8" indent="0">
              <a:buClr>
                <a:srgbClr val="DADADA"/>
              </a:buClr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 &lt;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derived_class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&gt; : &lt;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base_class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&gt; {</a:t>
            </a:r>
          </a:p>
          <a:p>
            <a:pPr marL="2877600" lvl="8" indent="0">
              <a:buClr>
                <a:srgbClr val="DADADA"/>
              </a:buClr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  ...</a:t>
            </a:r>
          </a:p>
          <a:p>
            <a:pPr marL="2877600" lvl="8" indent="0">
              <a:buClr>
                <a:srgbClr val="DADADA"/>
              </a:buClr>
              <a:buNone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}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9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>
                <a:latin typeface="Arial Rounded MT Bold" panose="020F0704030504030204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626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Polymorphism</a:t>
            </a:r>
            <a:endParaRPr lang="lv-LV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0B29D9-A258-4F31-B04F-9486B635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69" y="1773687"/>
            <a:ext cx="7317414" cy="44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5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Polymorphism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word polymorphism means having many forms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olymorphism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is often expressed as 'one interface, multiple functions’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olymorphism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lvl="1">
              <a:buClr>
                <a:srgbClr val="DADADA"/>
              </a:buClr>
            </a:pP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Static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–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methods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operator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overloading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compile-time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Dynamic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–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methods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overriding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run-time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0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>
                <a:latin typeface="Arial Rounded MT Bold" panose="020F0704030504030204" pitchFamily="34" charset="0"/>
              </a:rPr>
              <a:t>.Net Framework overview</a:t>
            </a:r>
            <a:endParaRPr lang="lv-LV" sz="6000" dirty="0"/>
          </a:p>
        </p:txBody>
      </p:sp>
    </p:spTree>
    <p:extLst>
      <p:ext uri="{BB962C8B-B14F-4D97-AF65-F5344CB8AC3E}">
        <p14:creationId xmlns:p14="http://schemas.microsoft.com/office/powerpoint/2010/main" val="129337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Static</a:t>
            </a:r>
            <a:r>
              <a:rPr lang="lv-LV" dirty="0">
                <a:latin typeface="Arial Rounded MT Bold" panose="020F0704030504030204" pitchFamily="34" charset="0"/>
              </a:rPr>
              <a:t> Polymorphism 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8955"/>
            <a:ext cx="10353762" cy="4431868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Which method is to be called is decided at compile-time only.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a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same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used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many times in the same class, but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different parameters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Few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methods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same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signature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parameters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cannot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exist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within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one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2EACE-1A82-4427-B2DD-AD628F68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65" y="3815251"/>
            <a:ext cx="7535821" cy="28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3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Dynamic Polymorphism 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18536" cy="4242682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Dynamic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polymorphism is also known as method overriding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 overriding means having two or more methods with the same name, same signature but with different implementation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Only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virtual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methods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be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overrided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8A092-98FF-46A4-89D7-2484AD08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28" y="2071407"/>
            <a:ext cx="4972233" cy="35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0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 err="1">
                <a:latin typeface="Arial Rounded MT Bold" panose="020F0704030504030204" pitchFamily="34" charset="0"/>
              </a:rPr>
              <a:t>Abstraction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84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Abstraction</a:t>
            </a:r>
            <a:endParaRPr lang="lv-LV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24BBD-89A6-4E98-B060-18BF2AE651B4}"/>
              </a:ext>
            </a:extLst>
          </p:cNvPr>
          <p:cNvSpPr/>
          <p:nvPr/>
        </p:nvSpPr>
        <p:spPr>
          <a:xfrm>
            <a:off x="945862" y="3757448"/>
            <a:ext cx="2475186" cy="242789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6D8BD8-6D3A-41A8-9DF1-257D00BD38EE}"/>
              </a:ext>
            </a:extLst>
          </p:cNvPr>
          <p:cNvSpPr/>
          <p:nvPr/>
        </p:nvSpPr>
        <p:spPr>
          <a:xfrm>
            <a:off x="4669186" y="3757448"/>
            <a:ext cx="2475186" cy="242789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F6276F-6459-40FD-87EA-9B361AE996EC}"/>
              </a:ext>
            </a:extLst>
          </p:cNvPr>
          <p:cNvSpPr/>
          <p:nvPr/>
        </p:nvSpPr>
        <p:spPr>
          <a:xfrm>
            <a:off x="8392510" y="3762703"/>
            <a:ext cx="2475186" cy="242789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7B312F-9A9B-408B-8F74-44E0337FEEB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183455" y="2221146"/>
            <a:ext cx="3082228" cy="1536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9F833-13C6-47CA-9C37-FC2795A769C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06779" y="2862242"/>
            <a:ext cx="1" cy="895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2FD80-9912-4448-847F-333E2E6E1D7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547876" y="2221146"/>
            <a:ext cx="3082227" cy="1541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41546E2-4787-4E20-89E7-5006737C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1051" y="496015"/>
            <a:ext cx="1266825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B97169-BD05-4574-A45F-BE57A133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3317" y="3750590"/>
            <a:ext cx="2600338" cy="26003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A90AB8-00DC-4BB9-AAA0-9F983752B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87873" y="3658694"/>
            <a:ext cx="2600339" cy="26003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099C2F-6FC6-443F-9CA0-A3767A23C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11197" y="3757448"/>
            <a:ext cx="2475186" cy="24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Abstraction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word abstract means a concept or an idea not associated with any specific instance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OOP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concept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same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meaning of abstraction by making classes not associated with any specific instance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abstraction is done when we need to only inherit from a certain class, but not need to instantiate objects of that class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52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err="1">
                <a:latin typeface="Arial Rounded MT Bold" panose="020F0704030504030204" pitchFamily="34" charset="0"/>
              </a:rPr>
              <a:t>Abstraction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2944"/>
          </a:xfrm>
        </p:spPr>
        <p:txBody>
          <a:bodyPr>
            <a:normAutofit fontScale="92500"/>
          </a:bodyPr>
          <a:lstStyle/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 Abstract Base class can not be instantiated; it means the object of that class can not be created.</a:t>
            </a:r>
          </a:p>
          <a:p>
            <a:pPr marL="36900" lvl="0" indent="0">
              <a:buClr>
                <a:srgbClr val="DADADA"/>
              </a:buClr>
              <a:buNone/>
            </a:pPr>
            <a:endParaRPr lang="en-US" sz="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 having abstract keyword and having, abstract keyword with some of its methods (not all) is known as an Abstract Base Class.</a:t>
            </a:r>
          </a:p>
          <a:p>
            <a:pPr lvl="0">
              <a:buClr>
                <a:srgbClr val="DADADA"/>
              </a:buClr>
            </a:pPr>
            <a:endParaRPr lang="en-US" sz="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en-US" sz="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method of abstract class that has no implementation is known as "operation". It can be defined as abstract void method ();</a:t>
            </a:r>
          </a:p>
          <a:p>
            <a:pPr lvl="0">
              <a:buClr>
                <a:srgbClr val="DADADA"/>
              </a:buClr>
            </a:pPr>
            <a:endParaRPr lang="en-US" sz="5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 abstract class holds the methods but the actual implementation of those methods is made in derived class.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86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C190-7FAE-4408-AF4A-5A30C8B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latin typeface="Arial Rounded MT Bold" panose="020F0704030504030204" pitchFamily="34" charset="0"/>
              </a:rPr>
              <a:t>Thank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you</a:t>
            </a:r>
            <a:endParaRPr lang="lv-LV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99B09-BA75-4F8D-A642-9EBC4854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099" y="1362074"/>
            <a:ext cx="9324457" cy="5286375"/>
          </a:xfrm>
        </p:spPr>
        <p:txBody>
          <a:bodyPr>
            <a:normAutofit fontScale="6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if</a:t>
            </a:r>
            <a:r>
              <a:rPr lang="lv-LV" sz="3200" b="1" dirty="0">
                <a:latin typeface="Arial Rounded MT Bold" panose="020F0704030504030204" pitchFamily="34" charset="0"/>
              </a:rPr>
              <a:t>(</a:t>
            </a:r>
            <a:r>
              <a:rPr lang="lv-LV" sz="3200" b="1" dirty="0" err="1">
                <a:latin typeface="Arial Rounded MT Bold" panose="020F0704030504030204" pitchFamily="34" charset="0"/>
              </a:rPr>
              <a:t>anyQuestions</a:t>
            </a:r>
            <a:r>
              <a:rPr lang="lv-LV" sz="3200" b="1" dirty="0">
                <a:latin typeface="Arial Rounded MT Bold" panose="020F0704030504030204" pitchFamily="34" charset="0"/>
              </a:rPr>
              <a:t>)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</a:t>
            </a:r>
            <a:r>
              <a:rPr lang="lv-LV" sz="3200" b="1" dirty="0" err="1">
                <a:latin typeface="Arial Rounded MT Bold" panose="020F0704030504030204" pitchFamily="34" charset="0"/>
              </a:rPr>
              <a:t>AskPresenter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else</a:t>
            </a:r>
            <a:r>
              <a:rPr lang="lv-LV" sz="3200" b="1" dirty="0">
                <a:latin typeface="Arial Rounded MT Bold" panose="020F0704030504030204" pitchFamily="34" charset="0"/>
              </a:rPr>
              <a:t>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//</a:t>
            </a:r>
            <a:r>
              <a:rPr lang="lv-LV" sz="3200" b="1" dirty="0" err="1">
                <a:latin typeface="Arial Rounded MT Bold" panose="020F0704030504030204" pitchFamily="34" charset="0"/>
              </a:rPr>
              <a:t>LoveCats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AttendNextLesson();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endParaRPr lang="lv-LV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E754B-6DDD-4365-8993-64FE7882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580050"/>
            <a:ext cx="3961881" cy="39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.Net Framework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>
              <a:buClr>
                <a:srgbClr val="DADADA"/>
              </a:buClr>
            </a:pPr>
            <a:r>
              <a:rPr lang="en-US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.NET Framework is a development platform for building </a:t>
            </a:r>
            <a:r>
              <a:rPr lang="lv-LV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different types of </a:t>
            </a:r>
            <a:r>
              <a:rPr lang="en-US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apps</a:t>
            </a:r>
            <a:r>
              <a:rPr lang="lv-LV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or services such as:</a:t>
            </a:r>
          </a:p>
          <a:p>
            <a:pPr lvl="1">
              <a:buClr>
                <a:srgbClr val="DADADA"/>
              </a:buClr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Console</a:t>
            </a:r>
          </a:p>
          <a:p>
            <a:pPr lvl="1">
              <a:buClr>
                <a:srgbClr val="DADADA"/>
              </a:buClr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Windows Forms</a:t>
            </a:r>
            <a:r>
              <a:rPr lang="lv-LV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/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Windows Presentation Foundation (WPF)</a:t>
            </a:r>
          </a:p>
          <a:p>
            <a:pPr lvl="1">
              <a:buClr>
                <a:srgbClr val="DADADA"/>
              </a:buClr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Applications</a:t>
            </a:r>
          </a:p>
          <a:p>
            <a:pPr lvl="1">
              <a:buClr>
                <a:srgbClr val="DADADA"/>
              </a:buClr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Services</a:t>
            </a:r>
          </a:p>
          <a:p>
            <a:pPr lvl="1">
              <a:buClr>
                <a:srgbClr val="DADADA"/>
              </a:buClr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Windows Services</a:t>
            </a:r>
          </a:p>
          <a:p>
            <a:pPr lvl="1">
              <a:buClr>
                <a:srgbClr val="DADADA"/>
              </a:buClr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Services-oriented applications using Windows Communications Foundation (WCF)</a:t>
            </a:r>
          </a:p>
        </p:txBody>
      </p:sp>
    </p:spTree>
    <p:extLst>
      <p:ext uri="{BB962C8B-B14F-4D97-AF65-F5344CB8AC3E}">
        <p14:creationId xmlns:p14="http://schemas.microsoft.com/office/powerpoint/2010/main" val="213116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.Net Framework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>
              <a:buClr>
                <a:srgbClr val="DADADA"/>
              </a:buClr>
            </a:pPr>
            <a:r>
              <a:rPr lang="lv-LV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.Net Framework</a:t>
            </a:r>
            <a:r>
              <a:rPr lang="en-US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consists of</a:t>
            </a:r>
            <a:r>
              <a:rPr lang="lv-LV" sz="2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lvl="1">
              <a:buClr>
                <a:srgbClr val="DADADA"/>
              </a:buClr>
            </a:pPr>
            <a:endParaRPr lang="lv-LV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he common language runtime (CLR) </a:t>
            </a:r>
            <a:r>
              <a:rPr lang="lv-LV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runs the code and provides services that make the development process easier</a:t>
            </a:r>
            <a:endParaRPr lang="lv-LV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lass </a:t>
            </a:r>
            <a:r>
              <a:rPr lang="lv-LV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</a:t>
            </a:r>
            <a:r>
              <a:rPr lang="en-US" sz="24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ibrary</a:t>
            </a:r>
            <a:r>
              <a:rPr lang="lv-LV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includes a broad range of functionality and support for many industry standards.</a:t>
            </a:r>
            <a:endParaRPr lang="en-US" sz="22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8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Base Class Libraries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.Net Framework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has an expansive standard set of class libraries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</a:t>
            </a:r>
            <a:r>
              <a:rPr lang="en-US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ibraries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provide implementations for many general and app-specific types, algorithms and utility functionality.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Base Class Library (BCL) APIs are expected with any .NET implementation, both because developers will want them and because popular libraries will need them to run.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BCL provides the most foundational types and utility functionality and are the base of all other .NET class libraries.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Class Libraries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</a:t>
            </a:r>
            <a:r>
              <a:rPr lang="en-US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.Net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Framework Class Library (FCL) includes a huge collection of reusable classes , interfaces, and value types that expedite and optimize the development process and provide access to system functionality.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FCL provides the consistent base types that are used across all .NET enabled languages.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FCL organized in a hierarchical tree structure and it is divided into Namespaces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(root is System)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Classes are accessed by namespaces, which reside within Assemblies.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Class Libraries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FCL is the key component of .NET framework. It provides core functionalities of .NET architecture, which include: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Base data types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Object type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Implementation of data structures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Garbage collection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Security, data access and database connectivity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Network communications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Support for implementing rich client GUI for both Windows and Web-based applications</a:t>
            </a: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 err="1">
                <a:latin typeface="Arial Rounded MT Bold" panose="020F0704030504030204" pitchFamily="34" charset="0"/>
              </a:rPr>
              <a:t>Classes</a:t>
            </a:r>
            <a:r>
              <a:rPr lang="lv-LV" sz="6000" dirty="0">
                <a:latin typeface="Arial Rounded MT Bold" panose="020F0704030504030204" pitchFamily="34" charset="0"/>
              </a:rPr>
              <a:t> </a:t>
            </a:r>
            <a:r>
              <a:rPr lang="lv-LV" sz="6000" dirty="0" err="1">
                <a:latin typeface="Arial Rounded MT Bold" panose="020F0704030504030204" pitchFamily="34" charset="0"/>
              </a:rPr>
              <a:t>and</a:t>
            </a:r>
            <a:r>
              <a:rPr lang="lv-LV" sz="6000" dirty="0">
                <a:latin typeface="Arial Rounded MT Bold" panose="020F0704030504030204" pitchFamily="34" charset="0"/>
              </a:rPr>
              <a:t> </a:t>
            </a:r>
            <a:r>
              <a:rPr lang="lv-LV" sz="6000" dirty="0" err="1">
                <a:latin typeface="Arial Rounded MT Bold" panose="020F0704030504030204" pitchFamily="34" charset="0"/>
              </a:rPr>
              <a:t>objects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14938</TotalTime>
  <Words>1429</Words>
  <Application>Microsoft Office PowerPoint</Application>
  <PresentationFormat>Widescreen</PresentationFormat>
  <Paragraphs>205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Rounded MT Bold</vt:lpstr>
      <vt:lpstr>Calibri</vt:lpstr>
      <vt:lpstr>Calisto MT</vt:lpstr>
      <vt:lpstr>Wingdings 2</vt:lpstr>
      <vt:lpstr>Slate</vt:lpstr>
      <vt:lpstr>Software Development  using C#  3 lesson</vt:lpstr>
      <vt:lpstr>Agenda</vt:lpstr>
      <vt:lpstr>.Net Framework overview</vt:lpstr>
      <vt:lpstr>.Net Framework</vt:lpstr>
      <vt:lpstr>.Net Framework</vt:lpstr>
      <vt:lpstr>Base Class Libraries</vt:lpstr>
      <vt:lpstr>Class Libraries</vt:lpstr>
      <vt:lpstr>Class Libraries</vt:lpstr>
      <vt:lpstr>Classes and objects</vt:lpstr>
      <vt:lpstr>Class and Object</vt:lpstr>
      <vt:lpstr>Class and Object</vt:lpstr>
      <vt:lpstr>Class and Object</vt:lpstr>
      <vt:lpstr>Class members</vt:lpstr>
      <vt:lpstr>Class properties</vt:lpstr>
      <vt:lpstr>Class properties</vt:lpstr>
      <vt:lpstr>Class methods</vt:lpstr>
      <vt:lpstr>Methods parameters and arguments</vt:lpstr>
      <vt:lpstr>Class constructors</vt:lpstr>
      <vt:lpstr>Encapsulation</vt:lpstr>
      <vt:lpstr>Encapsulation</vt:lpstr>
      <vt:lpstr>Encapsulation</vt:lpstr>
      <vt:lpstr>Encapsulation - specifiers</vt:lpstr>
      <vt:lpstr>Inheritance</vt:lpstr>
      <vt:lpstr>Inheritance</vt:lpstr>
      <vt:lpstr>Inheritance</vt:lpstr>
      <vt:lpstr>Base and derived classes</vt:lpstr>
      <vt:lpstr>Polymorphism</vt:lpstr>
      <vt:lpstr>Polymorphism</vt:lpstr>
      <vt:lpstr>Polymorphism</vt:lpstr>
      <vt:lpstr>Static Polymorphism </vt:lpstr>
      <vt:lpstr>Dynamic Polymorphism </vt:lpstr>
      <vt:lpstr>Abstraction</vt:lpstr>
      <vt:lpstr>Abstraction</vt:lpstr>
      <vt:lpstr>Abstraction</vt:lpstr>
      <vt:lpstr>Abstraction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For Begginers  1 lesson</dc:title>
  <dc:creator>oljka.b@gmail.com</dc:creator>
  <cp:lastModifiedBy>Olga</cp:lastModifiedBy>
  <cp:revision>275</cp:revision>
  <dcterms:created xsi:type="dcterms:W3CDTF">2018-01-08T19:51:36Z</dcterms:created>
  <dcterms:modified xsi:type="dcterms:W3CDTF">2019-09-16T10:33:07Z</dcterms:modified>
</cp:coreProperties>
</file>