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5"/>
  </p:notesMasterIdLst>
  <p:sldIdLst>
    <p:sldId id="283" r:id="rId2"/>
    <p:sldId id="270" r:id="rId3"/>
    <p:sldId id="284" r:id="rId4"/>
    <p:sldId id="301" r:id="rId5"/>
    <p:sldId id="302" r:id="rId6"/>
    <p:sldId id="303" r:id="rId7"/>
    <p:sldId id="285" r:id="rId8"/>
    <p:sldId id="305" r:id="rId9"/>
    <p:sldId id="299" r:id="rId10"/>
    <p:sldId id="300" r:id="rId11"/>
    <p:sldId id="298" r:id="rId12"/>
    <p:sldId id="304" r:id="rId13"/>
    <p:sldId id="29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1818"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A1390-60AD-4229-A0CF-1925E046AC4D}" type="datetimeFigureOut">
              <a:rPr lang="lv-LV" smtClean="0"/>
              <a:t>25.09.2019</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187C-F578-4C74-AF80-9F5E11B4ABB4}" type="slidenum">
              <a:rPr lang="lv-LV" smtClean="0"/>
              <a:t>‹#›</a:t>
            </a:fld>
            <a:endParaRPr lang="lv-LV"/>
          </a:p>
        </p:txBody>
      </p:sp>
    </p:spTree>
    <p:extLst>
      <p:ext uri="{BB962C8B-B14F-4D97-AF65-F5344CB8AC3E}">
        <p14:creationId xmlns:p14="http://schemas.microsoft.com/office/powerpoint/2010/main" val="401050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a:t>
            </a:fld>
            <a:endParaRPr lang="lv-LV"/>
          </a:p>
        </p:txBody>
      </p:sp>
    </p:spTree>
    <p:extLst>
      <p:ext uri="{BB962C8B-B14F-4D97-AF65-F5344CB8AC3E}">
        <p14:creationId xmlns:p14="http://schemas.microsoft.com/office/powerpoint/2010/main" val="386074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a:t>
            </a:fld>
            <a:endParaRPr lang="lv-LV"/>
          </a:p>
        </p:txBody>
      </p:sp>
    </p:spTree>
    <p:extLst>
      <p:ext uri="{BB962C8B-B14F-4D97-AF65-F5344CB8AC3E}">
        <p14:creationId xmlns:p14="http://schemas.microsoft.com/office/powerpoint/2010/main" val="225977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6</a:t>
            </a:fld>
            <a:endParaRPr lang="lv-LV"/>
          </a:p>
        </p:txBody>
      </p:sp>
    </p:spTree>
    <p:extLst>
      <p:ext uri="{BB962C8B-B14F-4D97-AF65-F5344CB8AC3E}">
        <p14:creationId xmlns:p14="http://schemas.microsoft.com/office/powerpoint/2010/main" val="336314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7</a:t>
            </a:fld>
            <a:endParaRPr lang="lv-LV"/>
          </a:p>
        </p:txBody>
      </p:sp>
    </p:spTree>
    <p:extLst>
      <p:ext uri="{BB962C8B-B14F-4D97-AF65-F5344CB8AC3E}">
        <p14:creationId xmlns:p14="http://schemas.microsoft.com/office/powerpoint/2010/main" val="426012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8</a:t>
            </a:fld>
            <a:endParaRPr lang="lv-LV"/>
          </a:p>
        </p:txBody>
      </p:sp>
    </p:spTree>
    <p:extLst>
      <p:ext uri="{BB962C8B-B14F-4D97-AF65-F5344CB8AC3E}">
        <p14:creationId xmlns:p14="http://schemas.microsoft.com/office/powerpoint/2010/main" val="349988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9</a:t>
            </a:fld>
            <a:endParaRPr lang="lv-LV"/>
          </a:p>
        </p:txBody>
      </p:sp>
    </p:spTree>
    <p:extLst>
      <p:ext uri="{BB962C8B-B14F-4D97-AF65-F5344CB8AC3E}">
        <p14:creationId xmlns:p14="http://schemas.microsoft.com/office/powerpoint/2010/main" val="217066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10</a:t>
            </a:fld>
            <a:endParaRPr lang="lv-LV"/>
          </a:p>
        </p:txBody>
      </p:sp>
    </p:spTree>
    <p:extLst>
      <p:ext uri="{BB962C8B-B14F-4D97-AF65-F5344CB8AC3E}">
        <p14:creationId xmlns:p14="http://schemas.microsoft.com/office/powerpoint/2010/main" val="1133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12</a:t>
            </a:fld>
            <a:endParaRPr lang="lv-LV"/>
          </a:p>
        </p:txBody>
      </p:sp>
    </p:spTree>
    <p:extLst>
      <p:ext uri="{BB962C8B-B14F-4D97-AF65-F5344CB8AC3E}">
        <p14:creationId xmlns:p14="http://schemas.microsoft.com/office/powerpoint/2010/main" val="190085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25.09.2019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422277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25.09.2019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76018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25.09.2019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855754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25.09.2019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2025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25.09.2019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06868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F5133E-DAF3-4EED-8E43-A2A9BD8E1C5C}" type="datetimeFigureOut">
              <a:rPr lang="lv-LV" smtClean="0"/>
              <a:t>25.09.2019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442365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F5133E-DAF3-4EED-8E43-A2A9BD8E1C5C}" type="datetimeFigureOut">
              <a:rPr lang="lv-LV" smtClean="0"/>
              <a:t>25.09.2019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022157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25.09.2019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676603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25.09.2019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29751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25.09.2019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74317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5133E-DAF3-4EED-8E43-A2A9BD8E1C5C}" type="datetimeFigureOut">
              <a:rPr lang="lv-LV" smtClean="0"/>
              <a:t>25.09.2019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74239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F5133E-DAF3-4EED-8E43-A2A9BD8E1C5C}" type="datetimeFigureOut">
              <a:rPr lang="lv-LV" smtClean="0"/>
              <a:t>25.09.2019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35655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F5133E-DAF3-4EED-8E43-A2A9BD8E1C5C}" type="datetimeFigureOut">
              <a:rPr lang="lv-LV" smtClean="0"/>
              <a:t>25.09.2019</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07353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5133E-DAF3-4EED-8E43-A2A9BD8E1C5C}" type="datetimeFigureOut">
              <a:rPr lang="lv-LV" smtClean="0"/>
              <a:t>25.09.2019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4667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5133E-DAF3-4EED-8E43-A2A9BD8E1C5C}" type="datetimeFigureOut">
              <a:rPr lang="lv-LV" smtClean="0"/>
              <a:t>25.09.2019</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583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25.09.2019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71939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25.09.2019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22989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F5133E-DAF3-4EED-8E43-A2A9BD8E1C5C}" type="datetimeFigureOut">
              <a:rPr lang="lv-LV" smtClean="0"/>
              <a:t>25.09.2019</a:t>
            </a:fld>
            <a:endParaRPr lang="lv-LV"/>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lv-LV"/>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16E3AE2-BFCD-49A6-8763-1C6704C7D3C8}" type="slidenum">
              <a:rPr lang="lv-LV" smtClean="0"/>
              <a:t>‹#›</a:t>
            </a:fld>
            <a:endParaRPr lang="lv-LV"/>
          </a:p>
        </p:txBody>
      </p:sp>
    </p:spTree>
    <p:extLst>
      <p:ext uri="{BB962C8B-B14F-4D97-AF65-F5344CB8AC3E}">
        <p14:creationId xmlns:p14="http://schemas.microsoft.com/office/powerpoint/2010/main" val="355680256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ACB4-FF32-44BD-A078-6462ECEEDBE1}"/>
              </a:ext>
            </a:extLst>
          </p:cNvPr>
          <p:cNvSpPr>
            <a:spLocks noGrp="1"/>
          </p:cNvSpPr>
          <p:nvPr>
            <p:ph type="ctrTitle"/>
          </p:nvPr>
        </p:nvSpPr>
        <p:spPr>
          <a:xfrm>
            <a:off x="1370693" y="1788202"/>
            <a:ext cx="9440034" cy="2753474"/>
          </a:xfrm>
        </p:spPr>
        <p:txBody>
          <a:bodyPr>
            <a:normAutofit fontScale="90000"/>
          </a:bodyPr>
          <a:lstStyle/>
          <a:p>
            <a:r>
              <a:rPr lang="lv-LV" dirty="0">
                <a:latin typeface="Arial Rounded MT Bold" panose="020F0704030504030204" pitchFamily="34" charset="0"/>
              </a:rPr>
              <a:t>Software Development </a:t>
            </a:r>
            <a:br>
              <a:rPr lang="lv-LV" dirty="0">
                <a:latin typeface="Arial Rounded MT Bold" panose="020F0704030504030204" pitchFamily="34" charset="0"/>
              </a:rPr>
            </a:br>
            <a:r>
              <a:rPr lang="lv-LV" dirty="0">
                <a:latin typeface="Arial Rounded MT Bold" panose="020F0704030504030204" pitchFamily="34" charset="0"/>
              </a:rPr>
              <a:t>using C#</a:t>
            </a:r>
            <a:br>
              <a:rPr lang="lv-LV" dirty="0">
                <a:latin typeface="Arial Rounded MT Bold" panose="020F0704030504030204" pitchFamily="34" charset="0"/>
              </a:rPr>
            </a:br>
            <a:br>
              <a:rPr lang="lv-LV" dirty="0">
                <a:latin typeface="Arial Rounded MT Bold" panose="020F0704030504030204" pitchFamily="34" charset="0"/>
              </a:rPr>
            </a:br>
            <a:r>
              <a:rPr lang="lv-LV" sz="3600" dirty="0">
                <a:latin typeface="Arial Rounded MT Bold" panose="020F0704030504030204" pitchFamily="34" charset="0"/>
              </a:rPr>
              <a:t>6 lesson</a:t>
            </a:r>
          </a:p>
        </p:txBody>
      </p:sp>
      <p:sp>
        <p:nvSpPr>
          <p:cNvPr id="3" name="Subtitle 2">
            <a:extLst>
              <a:ext uri="{FF2B5EF4-FFF2-40B4-BE49-F238E27FC236}">
                <a16:creationId xmlns:a16="http://schemas.microsoft.com/office/drawing/2014/main" id="{7EF4DD38-32C3-49D3-A6C7-9B6825CCAE8B}"/>
              </a:ext>
            </a:extLst>
          </p:cNvPr>
          <p:cNvSpPr>
            <a:spLocks noGrp="1"/>
          </p:cNvSpPr>
          <p:nvPr>
            <p:ph type="subTitle" idx="1"/>
          </p:nvPr>
        </p:nvSpPr>
        <p:spPr>
          <a:xfrm>
            <a:off x="1370693" y="5033243"/>
            <a:ext cx="9440034" cy="1049867"/>
          </a:xfrm>
        </p:spPr>
        <p:txBody>
          <a:bodyPr>
            <a:normAutofit fontScale="85000" lnSpcReduction="10000"/>
          </a:bodyPr>
          <a:lstStyle/>
          <a:p>
            <a:r>
              <a:rPr lang="lv-LV" dirty="0">
                <a:latin typeface="Arial Rounded MT Bold" panose="020F0704030504030204" pitchFamily="34" charset="0"/>
              </a:rPr>
              <a:t>Olga Jepifanova</a:t>
            </a:r>
            <a:endParaRPr lang="en-GB" dirty="0">
              <a:latin typeface="Arial Rounded MT Bold" panose="020F0704030504030204" pitchFamily="34" charset="0"/>
            </a:endParaRPr>
          </a:p>
          <a:p>
            <a:r>
              <a:rPr lang="en-GB" dirty="0">
                <a:latin typeface="Arial Rounded MT Bold" panose="020F0704030504030204" pitchFamily="34" charset="0"/>
              </a:rPr>
              <a:t>olga.bikova@inbox.lv</a:t>
            </a:r>
            <a:endParaRPr lang="lv-LV" dirty="0">
              <a:latin typeface="Arial Rounded MT Bold" panose="020F0704030504030204" pitchFamily="34" charset="0"/>
            </a:endParaRPr>
          </a:p>
          <a:p>
            <a:r>
              <a:rPr lang="lv-LV" dirty="0">
                <a:latin typeface="Arial Rounded MT Bold" panose="020F0704030504030204" pitchFamily="34" charset="0"/>
              </a:rPr>
              <a:t>26.09.2019</a:t>
            </a:r>
          </a:p>
        </p:txBody>
      </p:sp>
    </p:spTree>
    <p:extLst>
      <p:ext uri="{BB962C8B-B14F-4D97-AF65-F5344CB8AC3E}">
        <p14:creationId xmlns:p14="http://schemas.microsoft.com/office/powerpoint/2010/main" val="91112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err="1">
                <a:latin typeface="Arial Rounded MT Bold" panose="020F0704030504030204" pitchFamily="34" charset="0"/>
              </a:rPr>
              <a:t>Life</a:t>
            </a:r>
            <a:r>
              <a:rPr lang="lv-LV" dirty="0">
                <a:latin typeface="Arial Rounded MT Bold" panose="020F0704030504030204" pitchFamily="34" charset="0"/>
              </a:rPr>
              <a:t> </a:t>
            </a:r>
            <a:r>
              <a:rPr lang="lv-LV" dirty="0" err="1">
                <a:latin typeface="Arial Rounded MT Bold" panose="020F0704030504030204" pitchFamily="34" charset="0"/>
              </a:rPr>
              <a:t>without</a:t>
            </a:r>
            <a:r>
              <a:rPr lang="lv-LV" dirty="0">
                <a:latin typeface="Arial Rounded MT Bold" panose="020F0704030504030204" pitchFamily="34" charset="0"/>
              </a:rPr>
              <a:t> tests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658303"/>
          </a:xfrm>
        </p:spPr>
        <p:txBody>
          <a:bodyPr>
            <a:normAutofit/>
          </a:bodyPr>
          <a:lstStyle/>
          <a:p>
            <a:pPr lvl="0">
              <a:buClr>
                <a:srgbClr val="DADADA"/>
              </a:buClr>
            </a:pP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You</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dont</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need</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to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write</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test</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if</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a:t>
            </a:r>
          </a:p>
          <a:p>
            <a:pPr lvl="1">
              <a:buClr>
                <a:srgbClr val="DADADA"/>
              </a:buClr>
            </a:pP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Your application consists of </a:t>
            </a:r>
            <a:r>
              <a:rPr lang="en-GB"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5 HTML pages and one submition form.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There</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is</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no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complicated</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logic</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manual</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testing</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save</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the</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time</a:t>
            </a:r>
            <a:endParaRPr lang="lv-LV" sz="22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Your</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application</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is</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HTML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page</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with</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complicated</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DOM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and</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200" dirty="0" err="1">
                <a:ln>
                  <a:solidFill>
                    <a:prstClr val="black">
                      <a:lumMod val="75000"/>
                      <a:lumOff val="25000"/>
                      <a:alpha val="10000"/>
                    </a:prstClr>
                  </a:solidFill>
                </a:ln>
                <a:solidFill>
                  <a:prstClr val="white"/>
                </a:solidFill>
                <a:effectLst/>
                <a:latin typeface="Arial Rounded MT Bold" panose="020F0704030504030204" pitchFamily="34" charset="0"/>
              </a:rPr>
              <a:t>animation</a:t>
            </a: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 </a:t>
            </a:r>
          </a:p>
          <a:p>
            <a:pPr lvl="1">
              <a:buClr>
                <a:srgbClr val="DADADA"/>
              </a:buClr>
            </a:pP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You create application for short time usage (1-2 day presentation during some exhibition)</a:t>
            </a:r>
          </a:p>
          <a:p>
            <a:pPr lvl="1">
              <a:buClr>
                <a:srgbClr val="DADADA"/>
              </a:buClr>
            </a:pP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You</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write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ideal</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code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without</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any</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mistake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and</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bug</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have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perfect</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memory</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and</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ability</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to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predict</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future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Your</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code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is</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like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Chuck</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Norris</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can</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be</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changed</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automatically</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according</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to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new</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business</a:t>
            </a:r>
            <a:r>
              <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200" dirty="0" err="1">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requirements</a:t>
            </a:r>
            <a:endParaRPr lang="lv-LV" sz="22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endParaRPr>
          </a:p>
        </p:txBody>
      </p:sp>
    </p:spTree>
    <p:extLst>
      <p:ext uri="{BB962C8B-B14F-4D97-AF65-F5344CB8AC3E}">
        <p14:creationId xmlns:p14="http://schemas.microsoft.com/office/powerpoint/2010/main" val="159797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Testing frameworks</a:t>
            </a:r>
          </a:p>
        </p:txBody>
      </p:sp>
    </p:spTree>
    <p:extLst>
      <p:ext uri="{BB962C8B-B14F-4D97-AF65-F5344CB8AC3E}">
        <p14:creationId xmlns:p14="http://schemas.microsoft.com/office/powerpoint/2010/main" val="88512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Testing Frameworks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658303"/>
          </a:xfrm>
        </p:spPr>
        <p:txBody>
          <a:bodyPr anchor="t">
            <a:normAutofit/>
          </a:bodyPr>
          <a:lstStyle/>
          <a:p>
            <a:pPr lvl="0">
              <a:buClr>
                <a:srgbClr val="DADADA"/>
              </a:buClr>
            </a:pP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MS Test – Visual Studio build-in framework (starting from VS 2012)</a:t>
            </a:r>
          </a:p>
          <a:p>
            <a:pPr lvl="0">
              <a:buClr>
                <a:srgbClr val="DADADA"/>
              </a:buClr>
            </a:pP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xUnit  (https://xunit.github.io/)</a:t>
            </a:r>
          </a:p>
          <a:p>
            <a:pPr lvl="1">
              <a:buClr>
                <a:srgbClr val="DADADA"/>
              </a:buClr>
            </a:pP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xUnit.net is a free, open source, community-focused unit testing tool for the .NET Framework</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xUnit.net is the latest technology for unit testing C#, F#, VB.NET and other .NET languages</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lv-LV" sz="2200" dirty="0">
                <a:ln>
                  <a:solidFill>
                    <a:prstClr val="black">
                      <a:lumMod val="75000"/>
                      <a:lumOff val="25000"/>
                      <a:alpha val="10000"/>
                    </a:prstClr>
                  </a:solidFill>
                </a:ln>
                <a:solidFill>
                  <a:prstClr val="white"/>
                </a:solidFill>
                <a:effectLst/>
                <a:latin typeface="Arial Rounded MT Bold" panose="020F0704030504030204" pitchFamily="34" charset="0"/>
              </a:rPr>
              <a:t>nUnit  (http://nunit.org/)</a:t>
            </a:r>
          </a:p>
          <a:p>
            <a:pPr lvl="1">
              <a:buClr>
                <a:srgbClr val="DADADA"/>
              </a:buClr>
            </a:pP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unit-testing framework for all </a:t>
            </a:r>
            <a:r>
              <a:rPr lang="en-US" sz="2000" dirty="0" err="1">
                <a:ln>
                  <a:solidFill>
                    <a:prstClr val="black">
                      <a:lumMod val="75000"/>
                      <a:lumOff val="25000"/>
                      <a:alpha val="10000"/>
                    </a:prstClr>
                  </a:solidFill>
                </a:ln>
                <a:solidFill>
                  <a:prstClr val="white"/>
                </a:solidFill>
                <a:effectLst/>
                <a:latin typeface="Arial Rounded MT Bold" panose="020F0704030504030204" pitchFamily="34" charset="0"/>
              </a:rPr>
              <a:t>.Net</a:t>
            </a: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 languages.</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000" dirty="0" err="1">
                <a:ln>
                  <a:solidFill>
                    <a:prstClr val="black">
                      <a:lumMod val="75000"/>
                      <a:lumOff val="25000"/>
                      <a:alpha val="10000"/>
                    </a:prstClr>
                  </a:solidFill>
                </a:ln>
                <a:solidFill>
                  <a:prstClr val="white"/>
                </a:solidFill>
                <a:effectLst/>
                <a:latin typeface="Arial Rounded MT Bold" panose="020F0704030504030204" pitchFamily="34" charset="0"/>
              </a:rPr>
              <a:t>NUnit</a:t>
            </a: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 is Open Source software and </a:t>
            </a:r>
            <a:r>
              <a:rPr lang="en-US" sz="2000" dirty="0" err="1">
                <a:ln>
                  <a:solidFill>
                    <a:prstClr val="black">
                      <a:lumMod val="75000"/>
                      <a:lumOff val="25000"/>
                      <a:alpha val="10000"/>
                    </a:prstClr>
                  </a:solidFill>
                </a:ln>
                <a:solidFill>
                  <a:prstClr val="white"/>
                </a:solidFill>
                <a:effectLst/>
                <a:latin typeface="Arial Rounded MT Bold" panose="020F0704030504030204" pitchFamily="34" charset="0"/>
              </a:rPr>
              <a:t>NUnit</a:t>
            </a: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 3 is released under the MIT license</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20774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C190-7FAE-4408-AF4A-5A30C8BBC229}"/>
              </a:ext>
            </a:extLst>
          </p:cNvPr>
          <p:cNvSpPr>
            <a:spLocks noGrp="1"/>
          </p:cNvSpPr>
          <p:nvPr>
            <p:ph type="title"/>
          </p:nvPr>
        </p:nvSpPr>
        <p:spPr/>
        <p:txBody>
          <a:bodyPr/>
          <a:lstStyle/>
          <a:p>
            <a:r>
              <a:rPr lang="lv-LV" dirty="0" err="1">
                <a:latin typeface="Arial Rounded MT Bold" panose="020F0704030504030204" pitchFamily="34" charset="0"/>
              </a:rPr>
              <a:t>Thank</a:t>
            </a:r>
            <a:r>
              <a:rPr lang="lv-LV" dirty="0">
                <a:latin typeface="Arial Rounded MT Bold" panose="020F0704030504030204" pitchFamily="34" charset="0"/>
              </a:rPr>
              <a:t> </a:t>
            </a:r>
            <a:r>
              <a:rPr lang="lv-LV" dirty="0" err="1">
                <a:latin typeface="Arial Rounded MT Bold" panose="020F0704030504030204" pitchFamily="34" charset="0"/>
              </a:rPr>
              <a:t>you</a:t>
            </a:r>
            <a:endParaRPr lang="lv-LV" dirty="0">
              <a:latin typeface="Arial Rounded MT Bold" panose="020F0704030504030204" pitchFamily="34" charset="0"/>
            </a:endParaRPr>
          </a:p>
        </p:txBody>
      </p:sp>
      <p:sp>
        <p:nvSpPr>
          <p:cNvPr id="7" name="Content Placeholder 6">
            <a:extLst>
              <a:ext uri="{FF2B5EF4-FFF2-40B4-BE49-F238E27FC236}">
                <a16:creationId xmlns:a16="http://schemas.microsoft.com/office/drawing/2014/main" id="{65299B09-BA75-4F8D-A642-9EBC485416AE}"/>
              </a:ext>
            </a:extLst>
          </p:cNvPr>
          <p:cNvSpPr>
            <a:spLocks noGrp="1"/>
          </p:cNvSpPr>
          <p:nvPr>
            <p:ph idx="1"/>
          </p:nvPr>
        </p:nvSpPr>
        <p:spPr>
          <a:xfrm>
            <a:off x="1943099" y="1362074"/>
            <a:ext cx="9324457" cy="5286375"/>
          </a:xfrm>
        </p:spPr>
        <p:txBody>
          <a:bodyPr>
            <a:normAutofit fontScale="62500" lnSpcReduction="20000"/>
          </a:bodyPr>
          <a:lstStyle/>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err="1">
                <a:latin typeface="Arial Rounded MT Bold" panose="020F0704030504030204" pitchFamily="34" charset="0"/>
              </a:rPr>
              <a:t>if</a:t>
            </a:r>
            <a:r>
              <a:rPr lang="lv-LV" sz="3200" b="1" dirty="0">
                <a:latin typeface="Arial Rounded MT Bold" panose="020F0704030504030204" pitchFamily="34" charset="0"/>
              </a:rPr>
              <a:t>(</a:t>
            </a:r>
            <a:r>
              <a:rPr lang="lv-LV" sz="3200" b="1" dirty="0" err="1">
                <a:latin typeface="Arial Rounded MT Bold" panose="020F0704030504030204" pitchFamily="34" charset="0"/>
              </a:rPr>
              <a:t>anyQuestions</a:t>
            </a:r>
            <a:r>
              <a:rPr lang="lv-LV" sz="3200" b="1" dirty="0">
                <a:latin typeface="Arial Rounded MT Bold" panose="020F0704030504030204" pitchFamily="34" charset="0"/>
              </a:rPr>
              <a:t>) </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r>
              <a:rPr lang="lv-LV" sz="3200" b="1" dirty="0" err="1">
                <a:latin typeface="Arial Rounded MT Bold" panose="020F0704030504030204" pitchFamily="34" charset="0"/>
              </a:rPr>
              <a:t>AskPresenter</a:t>
            </a: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p>
          <a:p>
            <a:pPr marL="36900" indent="0">
              <a:lnSpc>
                <a:spcPct val="120000"/>
              </a:lnSpc>
              <a:buNone/>
            </a:pPr>
            <a:r>
              <a:rPr lang="lv-LV" sz="3200" b="1" dirty="0" err="1">
                <a:latin typeface="Arial Rounded MT Bold" panose="020F0704030504030204" pitchFamily="34" charset="0"/>
              </a:rPr>
              <a:t>else</a:t>
            </a:r>
            <a:r>
              <a:rPr lang="lv-LV" sz="3200" b="1" dirty="0">
                <a:latin typeface="Arial Rounded MT Bold" panose="020F0704030504030204" pitchFamily="34" charset="0"/>
              </a:rPr>
              <a:t> </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r>
              <a:rPr lang="lv-LV" sz="3200" b="1" dirty="0" err="1">
                <a:latin typeface="Arial Rounded MT Bold" panose="020F0704030504030204" pitchFamily="34" charset="0"/>
              </a:rPr>
              <a:t>LoveCats</a:t>
            </a: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AttendNextLesson();</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a:t>
            </a:r>
          </a:p>
          <a:p>
            <a:endParaRPr lang="lv-LV" sz="2800" dirty="0"/>
          </a:p>
        </p:txBody>
      </p:sp>
      <p:pic>
        <p:nvPicPr>
          <p:cNvPr id="6" name="Picture 5">
            <a:extLst>
              <a:ext uri="{FF2B5EF4-FFF2-40B4-BE49-F238E27FC236}">
                <a16:creationId xmlns:a16="http://schemas.microsoft.com/office/drawing/2014/main" id="{452E754B-6DDD-4365-8993-64FE78826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675" y="1580050"/>
            <a:ext cx="3961881" cy="3961881"/>
          </a:xfrm>
          <a:prstGeom prst="rect">
            <a:avLst/>
          </a:prstGeom>
        </p:spPr>
      </p:pic>
    </p:spTree>
    <p:extLst>
      <p:ext uri="{BB962C8B-B14F-4D97-AF65-F5344CB8AC3E}">
        <p14:creationId xmlns:p14="http://schemas.microsoft.com/office/powerpoint/2010/main" val="385089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Agenda</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r>
              <a:rPr lang="lv-LV" sz="2800" dirty="0">
                <a:solidFill>
                  <a:schemeClr val="tx1"/>
                </a:solidFill>
                <a:effectLst/>
                <a:latin typeface="Arial Rounded MT Bold" panose="020F0704030504030204" pitchFamily="34" charset="0"/>
              </a:rPr>
              <a:t>Unit Testing</a:t>
            </a:r>
          </a:p>
          <a:p>
            <a:r>
              <a:rPr lang="lv-LV" sz="2800" dirty="0">
                <a:solidFill>
                  <a:schemeClr val="tx1"/>
                </a:solidFill>
                <a:effectLst/>
                <a:latin typeface="Arial Rounded MT Bold" panose="020F0704030504030204" pitchFamily="34" charset="0"/>
              </a:rPr>
              <a:t>Testing frameworks (MS Test, xUnit, nUnit) </a:t>
            </a:r>
          </a:p>
          <a:p>
            <a:pPr marL="36900" indent="0">
              <a:buNone/>
            </a:pPr>
            <a:endParaRPr lang="lv-LV" sz="2800" dirty="0">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15687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err="1">
                <a:latin typeface="Arial Rounded MT Bold" panose="020F0704030504030204" pitchFamily="34" charset="0"/>
              </a:rPr>
              <a:t>Unit</a:t>
            </a:r>
            <a:r>
              <a:rPr lang="lv-LV" sz="6000" dirty="0">
                <a:latin typeface="Arial Rounded MT Bold" panose="020F0704030504030204" pitchFamily="34" charset="0"/>
              </a:rPr>
              <a:t> </a:t>
            </a:r>
            <a:r>
              <a:rPr lang="lv-LV" sz="6000" dirty="0" err="1">
                <a:latin typeface="Arial Rounded MT Bold" panose="020F0704030504030204" pitchFamily="34" charset="0"/>
              </a:rPr>
              <a:t>Testing</a:t>
            </a:r>
            <a:endParaRPr lang="lv-LV" sz="6000" dirty="0">
              <a:latin typeface="Arial Rounded MT Bold" panose="020F0704030504030204" pitchFamily="34" charset="0"/>
            </a:endParaRPr>
          </a:p>
        </p:txBody>
      </p:sp>
    </p:spTree>
    <p:extLst>
      <p:ext uri="{BB962C8B-B14F-4D97-AF65-F5344CB8AC3E}">
        <p14:creationId xmlns:p14="http://schemas.microsoft.com/office/powerpoint/2010/main" val="69880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err="1">
                <a:latin typeface="Arial Rounded MT Bold" panose="020F0704030504030204" pitchFamily="34" charset="0"/>
              </a:rPr>
              <a:t>Testing</a:t>
            </a:r>
            <a:r>
              <a:rPr lang="lv-LV" dirty="0">
                <a:latin typeface="Arial Rounded MT Bold" panose="020F0704030504030204" pitchFamily="34" charset="0"/>
              </a:rPr>
              <a:t> process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058751"/>
          </a:xfrm>
        </p:spPr>
        <p:txBody>
          <a:bodyPr>
            <a:normAutofit/>
          </a:bodyPr>
          <a:lstStyle/>
          <a:p>
            <a:pPr lvl="0">
              <a:buClr>
                <a:srgbClr val="DADADA"/>
              </a:buClr>
            </a:pPr>
            <a:r>
              <a:rPr lang="en-US" sz="2400" dirty="0">
                <a:ln>
                  <a:solidFill>
                    <a:prstClr val="black">
                      <a:lumMod val="75000"/>
                      <a:lumOff val="25000"/>
                      <a:alpha val="10000"/>
                    </a:prstClr>
                  </a:solidFill>
                </a:ln>
                <a:solidFill>
                  <a:prstClr val="white"/>
                </a:solidFill>
                <a:effectLst/>
                <a:latin typeface="Arial Rounded MT Bold" panose="020F0704030504030204" pitchFamily="34" charset="0"/>
              </a:rPr>
              <a:t>Software testing can provide an objective, independent view of the software to allow the business to appreciate and understand the risks of software implementation</a:t>
            </a: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en-US" sz="2400" dirty="0">
                <a:ln>
                  <a:solidFill>
                    <a:prstClr val="black">
                      <a:lumMod val="75000"/>
                      <a:lumOff val="25000"/>
                      <a:alpha val="10000"/>
                    </a:prstClr>
                  </a:solidFill>
                </a:ln>
                <a:solidFill>
                  <a:prstClr val="white"/>
                </a:solidFill>
                <a:effectLst/>
                <a:latin typeface="Arial Rounded MT Bold" panose="020F0704030504030204" pitchFamily="34" charset="0"/>
              </a:rPr>
              <a:t>Test techniques include the process of executing a program or application with the intent of finding software bugs (errors or other defects), and verifying that the software product is fit for use.</a:t>
            </a: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125574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err="1">
                <a:latin typeface="Arial Rounded MT Bold" panose="020F0704030504030204" pitchFamily="34" charset="0"/>
              </a:rPr>
              <a:t>Testing</a:t>
            </a:r>
            <a:r>
              <a:rPr lang="lv-LV" dirty="0">
                <a:latin typeface="Arial Rounded MT Bold" panose="020F0704030504030204" pitchFamily="34" charset="0"/>
              </a:rPr>
              <a:t> process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058751"/>
          </a:xfrm>
        </p:spPr>
        <p:txBody>
          <a:bodyPr>
            <a:normAutofit/>
          </a:bodyPr>
          <a:lstStyle/>
          <a:p>
            <a:pPr marL="36900" lvl="0" indent="0">
              <a:buClr>
                <a:srgbClr val="DADADA"/>
              </a:buClr>
              <a:buNone/>
            </a:pP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In</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general</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software</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testing</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help</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to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understant</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if</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application</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a:t>
            </a:r>
          </a:p>
          <a:p>
            <a:pPr lvl="1">
              <a:buClr>
                <a:srgbClr val="DADADA"/>
              </a:buClr>
            </a:pPr>
            <a:r>
              <a:rPr lang="en-US" sz="2200" dirty="0">
                <a:ln>
                  <a:solidFill>
                    <a:prstClr val="black">
                      <a:lumMod val="75000"/>
                      <a:lumOff val="25000"/>
                      <a:alpha val="10000"/>
                    </a:prstClr>
                  </a:solidFill>
                </a:ln>
                <a:solidFill>
                  <a:prstClr val="white"/>
                </a:solidFill>
                <a:effectLst/>
                <a:latin typeface="Arial Rounded MT Bold" panose="020F0704030504030204" pitchFamily="34" charset="0"/>
              </a:rPr>
              <a:t>meets the requirements that guided its design and development,</a:t>
            </a:r>
          </a:p>
          <a:p>
            <a:pPr lvl="1">
              <a:buClr>
                <a:srgbClr val="DADADA"/>
              </a:buClr>
            </a:pPr>
            <a:r>
              <a:rPr lang="en-US" sz="2200" dirty="0">
                <a:ln>
                  <a:solidFill>
                    <a:prstClr val="black">
                      <a:lumMod val="75000"/>
                      <a:lumOff val="25000"/>
                      <a:alpha val="10000"/>
                    </a:prstClr>
                  </a:solidFill>
                </a:ln>
                <a:solidFill>
                  <a:prstClr val="white"/>
                </a:solidFill>
                <a:effectLst/>
                <a:latin typeface="Arial Rounded MT Bold" panose="020F0704030504030204" pitchFamily="34" charset="0"/>
              </a:rPr>
              <a:t>responds correctly to all kinds of inputs,</a:t>
            </a:r>
          </a:p>
          <a:p>
            <a:pPr lvl="1">
              <a:buClr>
                <a:srgbClr val="DADADA"/>
              </a:buClr>
            </a:pPr>
            <a:r>
              <a:rPr lang="en-US" sz="2200" dirty="0">
                <a:ln>
                  <a:solidFill>
                    <a:prstClr val="black">
                      <a:lumMod val="75000"/>
                      <a:lumOff val="25000"/>
                      <a:alpha val="10000"/>
                    </a:prstClr>
                  </a:solidFill>
                </a:ln>
                <a:solidFill>
                  <a:prstClr val="white"/>
                </a:solidFill>
                <a:effectLst/>
                <a:latin typeface="Arial Rounded MT Bold" panose="020F0704030504030204" pitchFamily="34" charset="0"/>
              </a:rPr>
              <a:t>performs its functions within an acceptable time,</a:t>
            </a:r>
          </a:p>
          <a:p>
            <a:pPr lvl="1">
              <a:buClr>
                <a:srgbClr val="DADADA"/>
              </a:buClr>
            </a:pPr>
            <a:r>
              <a:rPr lang="en-US" sz="2200" dirty="0">
                <a:ln>
                  <a:solidFill>
                    <a:prstClr val="black">
                      <a:lumMod val="75000"/>
                      <a:lumOff val="25000"/>
                      <a:alpha val="10000"/>
                    </a:prstClr>
                  </a:solidFill>
                </a:ln>
                <a:solidFill>
                  <a:prstClr val="white"/>
                </a:solidFill>
                <a:effectLst/>
                <a:latin typeface="Arial Rounded MT Bold" panose="020F0704030504030204" pitchFamily="34" charset="0"/>
              </a:rPr>
              <a:t>is sufficiently usable,</a:t>
            </a:r>
          </a:p>
          <a:p>
            <a:pPr lvl="1">
              <a:buClr>
                <a:srgbClr val="DADADA"/>
              </a:buClr>
            </a:pPr>
            <a:r>
              <a:rPr lang="en-US" sz="2200" dirty="0">
                <a:ln>
                  <a:solidFill>
                    <a:prstClr val="black">
                      <a:lumMod val="75000"/>
                      <a:lumOff val="25000"/>
                      <a:alpha val="10000"/>
                    </a:prstClr>
                  </a:solidFill>
                </a:ln>
                <a:solidFill>
                  <a:prstClr val="white"/>
                </a:solidFill>
                <a:effectLst/>
                <a:latin typeface="Arial Rounded MT Bold" panose="020F0704030504030204" pitchFamily="34" charset="0"/>
              </a:rPr>
              <a:t>can be installed and run in its intended environments, and</a:t>
            </a:r>
          </a:p>
          <a:p>
            <a:pPr lvl="1">
              <a:buClr>
                <a:srgbClr val="DADADA"/>
              </a:buClr>
            </a:pPr>
            <a:r>
              <a:rPr lang="en-US" sz="2200" dirty="0">
                <a:ln>
                  <a:solidFill>
                    <a:prstClr val="black">
                      <a:lumMod val="75000"/>
                      <a:lumOff val="25000"/>
                      <a:alpha val="10000"/>
                    </a:prstClr>
                  </a:solidFill>
                </a:ln>
                <a:solidFill>
                  <a:prstClr val="white"/>
                </a:solidFill>
                <a:effectLst/>
                <a:latin typeface="Arial Rounded MT Bold" panose="020F0704030504030204" pitchFamily="34" charset="0"/>
              </a:rPr>
              <a:t>achieves the general result its stakeholders desire.</a:t>
            </a:r>
            <a:endParaRPr lang="lv-LV" sz="22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42923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err="1">
                <a:latin typeface="Arial Rounded MT Bold" panose="020F0704030504030204" pitchFamily="34" charset="0"/>
              </a:rPr>
              <a:t>Testing</a:t>
            </a:r>
            <a:r>
              <a:rPr lang="lv-LV" dirty="0">
                <a:latin typeface="Arial Rounded MT Bold" panose="020F0704030504030204" pitchFamily="34" charset="0"/>
              </a:rPr>
              <a:t> </a:t>
            </a:r>
            <a:r>
              <a:rPr lang="lv-LV" dirty="0" err="1">
                <a:latin typeface="Arial Rounded MT Bold" panose="020F0704030504030204" pitchFamily="34" charset="0"/>
              </a:rPr>
              <a:t>levels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058751"/>
          </a:xfrm>
        </p:spPr>
        <p:txBody>
          <a:bodyPr>
            <a:normAutofit/>
          </a:bodyPr>
          <a:lstStyle/>
          <a:p>
            <a:pPr>
              <a:buClr>
                <a:srgbClr val="DADADA"/>
              </a:buClr>
            </a:pPr>
            <a:r>
              <a:rPr lang="en-US" sz="2200" dirty="0">
                <a:ln>
                  <a:solidFill>
                    <a:prstClr val="black">
                      <a:lumMod val="75000"/>
                      <a:lumOff val="25000"/>
                      <a:alpha val="10000"/>
                    </a:prstClr>
                  </a:solidFill>
                </a:ln>
                <a:solidFill>
                  <a:prstClr val="white"/>
                </a:solidFill>
                <a:effectLst/>
                <a:latin typeface="Arial Rounded MT Bold" panose="020F0704030504030204" pitchFamily="34" charset="0"/>
              </a:rPr>
              <a:t>There are generally four recognized levels of tests: </a:t>
            </a:r>
            <a:endParaRPr lang="lv-LV" sz="22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6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unit testing</a:t>
            </a:r>
            <a:r>
              <a:rPr lang="lv-LV" sz="26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 </a:t>
            </a:r>
            <a:r>
              <a:rPr lang="lv-LV" sz="20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refers to tests that verify the functionality of a specific section of code, usually at the function level.</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0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integration testing</a:t>
            </a:r>
            <a:r>
              <a:rPr lang="lv-LV" sz="20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 </a:t>
            </a:r>
            <a:r>
              <a:rPr lang="lv-LV" sz="20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is any type of software testing that seeks to verify the interfaces between components against a software design</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0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component interface testing</a:t>
            </a:r>
            <a:r>
              <a:rPr lang="lv-LV" sz="20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 </a:t>
            </a:r>
            <a:r>
              <a:rPr lang="lv-LV" sz="20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can be used to check the handling of data passed between various units, or subsystem components, beyond full integration testing between those units</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1">
              <a:buClr>
                <a:srgbClr val="DADADA"/>
              </a:buClr>
            </a:pPr>
            <a:r>
              <a:rPr lang="en-US" sz="20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system testing</a:t>
            </a:r>
            <a:r>
              <a:rPr lang="lv-LV" sz="20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 </a:t>
            </a:r>
            <a:r>
              <a:rPr lang="lv-LV" sz="20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en-US" sz="2000" dirty="0">
                <a:ln>
                  <a:solidFill>
                    <a:prstClr val="black">
                      <a:lumMod val="75000"/>
                      <a:lumOff val="25000"/>
                      <a:alpha val="10000"/>
                    </a:prstClr>
                  </a:solidFill>
                </a:ln>
                <a:solidFill>
                  <a:prstClr val="white"/>
                </a:solidFill>
                <a:effectLst/>
                <a:latin typeface="Arial Rounded MT Bold" panose="020F0704030504030204" pitchFamily="34" charset="0"/>
              </a:rPr>
              <a:t>tests a completely integrated system to verify that the system meets its requirements</a:t>
            </a:r>
            <a:endParaRPr lang="lv-LV" sz="20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2666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err="1">
                <a:latin typeface="Arial Rounded MT Bold" panose="020F0704030504030204" pitchFamily="34" charset="0"/>
              </a:rPr>
              <a:t>Unit</a:t>
            </a:r>
            <a:r>
              <a:rPr lang="lv-LV" dirty="0">
                <a:latin typeface="Arial Rounded MT Bold" panose="020F0704030504030204" pitchFamily="34" charset="0"/>
              </a:rPr>
              <a:t> </a:t>
            </a:r>
            <a:r>
              <a:rPr lang="lv-LV" dirty="0" err="1">
                <a:latin typeface="Arial Rounded MT Bold" panose="020F0704030504030204" pitchFamily="34" charset="0"/>
              </a:rPr>
              <a:t>testing</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648254"/>
          </a:xfrm>
        </p:spPr>
        <p:txBody>
          <a:bodyPr>
            <a:normAutofit lnSpcReduction="10000"/>
          </a:bodyPr>
          <a:lstStyle/>
          <a:p>
            <a:pPr lvl="0">
              <a:buClr>
                <a:srgbClr val="DADADA"/>
              </a:buClr>
            </a:pPr>
            <a:r>
              <a:rPr lang="en-US" sz="2600" dirty="0">
                <a:ln>
                  <a:solidFill>
                    <a:prstClr val="black">
                      <a:lumMod val="75000"/>
                      <a:lumOff val="25000"/>
                      <a:alpha val="10000"/>
                    </a:prstClr>
                  </a:solidFill>
                </a:ln>
                <a:solidFill>
                  <a:prstClr val="white"/>
                </a:solidFill>
                <a:effectLst/>
                <a:latin typeface="Arial Rounded MT Bold" panose="020F0704030504030204" pitchFamily="34" charset="0"/>
              </a:rPr>
              <a:t>Unit Testing is the idea of writing additional code, called test code, for the purpose of testing the smallest blocks of production code to the full extent possible to make sure those blocks of code are error free</a:t>
            </a: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Unit</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Test</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should</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be</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provided</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for</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each</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object</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in</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the</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code</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each</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method</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in</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object</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should</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be</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covered</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by</a:t>
            </a:r>
            <a:r>
              <a:rPr lang="lv-LV" sz="26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600" dirty="0" err="1">
                <a:ln>
                  <a:solidFill>
                    <a:prstClr val="black">
                      <a:lumMod val="75000"/>
                      <a:lumOff val="25000"/>
                      <a:alpha val="10000"/>
                    </a:prstClr>
                  </a:solidFill>
                </a:ln>
                <a:solidFill>
                  <a:prstClr val="white"/>
                </a:solidFill>
                <a:effectLst/>
                <a:latin typeface="Arial Rounded MT Bold" panose="020F0704030504030204" pitchFamily="34" charset="0"/>
              </a:rPr>
              <a:t>test</a:t>
            </a: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prstClr val="white"/>
                </a:solidFill>
                <a:effectLst/>
                <a:latin typeface="Arial Rounded MT Bold" panose="020F0704030504030204" pitchFamily="34" charset="0"/>
              </a:rPr>
              <a:t>In fact, a test should exist that makes sure that every line of your code functions as expected.</a:t>
            </a:r>
            <a:endParaRPr lang="lv-LV" sz="26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214851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err="1">
                <a:latin typeface="Arial Rounded MT Bold" panose="020F0704030504030204" pitchFamily="34" charset="0"/>
              </a:rPr>
              <a:t>Unit</a:t>
            </a:r>
            <a:r>
              <a:rPr lang="lv-LV" dirty="0">
                <a:latin typeface="Arial Rounded MT Bold" panose="020F0704030504030204" pitchFamily="34" charset="0"/>
              </a:rPr>
              <a:t> </a:t>
            </a:r>
            <a:r>
              <a:rPr lang="lv-LV" dirty="0" err="1">
                <a:latin typeface="Arial Rounded MT Bold" panose="020F0704030504030204" pitchFamily="34" charset="0"/>
              </a:rPr>
              <a:t>Test</a:t>
            </a:r>
            <a:r>
              <a:rPr lang="lv-LV" dirty="0">
                <a:latin typeface="Arial Rounded MT Bold" panose="020F0704030504030204" pitchFamily="34" charset="0"/>
              </a:rPr>
              <a:t> </a:t>
            </a:r>
            <a:r>
              <a:rPr lang="lv-LV" dirty="0" err="1">
                <a:latin typeface="Arial Rounded MT Bold" panose="020F0704030504030204" pitchFamily="34" charset="0"/>
              </a:rPr>
              <a:t>naming</a:t>
            </a:r>
            <a:r>
              <a:rPr lang="lv-LV" dirty="0">
                <a:latin typeface="Arial Rounded MT Bold" panose="020F0704030504030204" pitchFamily="34" charset="0"/>
              </a:rPr>
              <a:t> </a:t>
            </a:r>
            <a:r>
              <a:rPr lang="lv-LV" dirty="0" err="1">
                <a:latin typeface="Arial Rounded MT Bold" panose="020F0704030504030204" pitchFamily="34" charset="0"/>
              </a:rPr>
              <a:t>convension</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467059"/>
            <a:ext cx="10565191" cy="5174901"/>
          </a:xfrm>
        </p:spPr>
        <p:txBody>
          <a:bodyPr>
            <a:normAutofit/>
          </a:bodyPr>
          <a:lstStyle/>
          <a:p>
            <a:pPr lvl="0">
              <a:buClr>
                <a:srgbClr val="DADADA"/>
              </a:buClr>
            </a:pPr>
            <a:r>
              <a:rPr lang="lv-LV" sz="2400" dirty="0" err="1">
                <a:ln>
                  <a:solidFill>
                    <a:prstClr val="black">
                      <a:lumMod val="75000"/>
                      <a:lumOff val="25000"/>
                      <a:alpha val="10000"/>
                    </a:prstClr>
                  </a:solidFill>
                </a:ln>
                <a:solidFill>
                  <a:srgbClr val="FFC000"/>
                </a:solidFill>
                <a:effectLst/>
                <a:latin typeface="Arial Rounded MT Bold" panose="020F0704030504030204" pitchFamily="34" charset="0"/>
              </a:rPr>
              <a:t>MethodName</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sz="2400"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StateUnderTest</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sz="2400" dirty="0" err="1">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ExpectedBehavior</a:t>
            </a:r>
            <a:endParaRPr lang="lv-LV" sz="2400"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endParaRPr>
          </a:p>
          <a:p>
            <a:pPr marL="756000" lvl="2" indent="0">
              <a:buClr>
                <a:srgbClr val="DADADA"/>
              </a:buClr>
              <a:buNone/>
            </a:pPr>
            <a:r>
              <a:rPr lang="en-US" dirty="0">
                <a:ln>
                  <a:solidFill>
                    <a:prstClr val="black">
                      <a:lumMod val="75000"/>
                      <a:lumOff val="25000"/>
                      <a:alpha val="10000"/>
                    </a:prstClr>
                  </a:solidFill>
                </a:ln>
                <a:solidFill>
                  <a:srgbClr val="FFC000"/>
                </a:solidFill>
                <a:effectLst/>
                <a:latin typeface="Arial Rounded MT Bold" panose="020F0704030504030204" pitchFamily="34" charset="0"/>
              </a:rPr>
              <a:t>isAdult</a:t>
            </a:r>
            <a:r>
              <a:rPr lang="en-US" dirty="0">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AgeLessThan18</a:t>
            </a:r>
            <a:r>
              <a:rPr lang="en-US" dirty="0">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a:ln>
                  <a:solidFill>
                    <a:prstClr val="black">
                      <a:lumMod val="75000"/>
                      <a:lumOff val="25000"/>
                      <a:alpha val="10000"/>
                    </a:prstClr>
                  </a:solidFill>
                </a:ln>
                <a:solidFill>
                  <a:schemeClr val="tx2">
                    <a:lumMod val="75000"/>
                  </a:schemeClr>
                </a:solidFill>
                <a:effectLst/>
                <a:latin typeface="Arial Rounded MT Bold" panose="020F0704030504030204" pitchFamily="34" charset="0"/>
              </a:rPr>
              <a:t>False</a:t>
            </a:r>
          </a:p>
          <a:p>
            <a:pPr marL="756000" lvl="2" indent="0">
              <a:buClr>
                <a:srgbClr val="DADADA"/>
              </a:buClr>
              <a:buNone/>
            </a:pPr>
            <a:r>
              <a:rPr lang="en-US" dirty="0" err="1">
                <a:ln>
                  <a:solidFill>
                    <a:prstClr val="black">
                      <a:lumMod val="75000"/>
                      <a:lumOff val="25000"/>
                      <a:alpha val="10000"/>
                    </a:prstClr>
                  </a:solidFill>
                </a:ln>
                <a:solidFill>
                  <a:srgbClr val="FFC000"/>
                </a:solidFill>
                <a:effectLst/>
                <a:latin typeface="Arial Rounded MT Bold" panose="020F0704030504030204" pitchFamily="34" charset="0"/>
              </a:rPr>
              <a:t>withdrawMoney</a:t>
            </a:r>
            <a:r>
              <a:rPr lang="en-US"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InvalidAccount</a:t>
            </a:r>
            <a:r>
              <a:rPr lang="en-US"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ExceptionThrown</a:t>
            </a:r>
            <a:endParaRPr lang="en-US"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endParaRPr>
          </a:p>
          <a:p>
            <a:pPr lvl="0">
              <a:buClr>
                <a:srgbClr val="DADADA"/>
              </a:buClr>
            </a:pPr>
            <a:r>
              <a:rPr lang="lv-LV" sz="2400" dirty="0" err="1">
                <a:ln>
                  <a:solidFill>
                    <a:prstClr val="black">
                      <a:lumMod val="75000"/>
                      <a:lumOff val="25000"/>
                      <a:alpha val="10000"/>
                    </a:prstClr>
                  </a:solidFill>
                </a:ln>
                <a:solidFill>
                  <a:srgbClr val="FFC000"/>
                </a:solidFill>
                <a:effectLst/>
                <a:latin typeface="Arial Rounded MT Bold" panose="020F0704030504030204" pitchFamily="34" charset="0"/>
              </a:rPr>
              <a:t>MethodName</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sz="2400"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ExpectedBehavior</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sz="2400"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StateUnderTest</a:t>
            </a:r>
            <a:endParaRPr lang="lv-LV" sz="2400"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endParaRPr>
          </a:p>
          <a:p>
            <a:pPr marL="810000" lvl="2" indent="0">
              <a:buClr>
                <a:srgbClr val="DADADA"/>
              </a:buClr>
              <a:buNone/>
            </a:pPr>
            <a:r>
              <a:rPr lang="lv-LV" dirty="0">
                <a:ln>
                  <a:solidFill>
                    <a:prstClr val="black">
                      <a:lumMod val="75000"/>
                      <a:lumOff val="25000"/>
                      <a:alpha val="10000"/>
                    </a:prstClr>
                  </a:solidFill>
                </a:ln>
                <a:solidFill>
                  <a:srgbClr val="FFC000"/>
                </a:solidFill>
                <a:effectLst/>
                <a:latin typeface="Arial Rounded MT Bold" panose="020F0704030504030204" pitchFamily="34" charset="0"/>
              </a:rPr>
              <a:t>isAdult</a:t>
            </a:r>
            <a:r>
              <a:rPr lang="lv-LV" dirty="0">
                <a:ln>
                  <a:solidFill>
                    <a:prstClr val="black">
                      <a:lumMod val="75000"/>
                      <a:lumOff val="25000"/>
                      <a:alpha val="10000"/>
                    </a:prstClr>
                  </a:solidFill>
                </a:ln>
                <a:solidFill>
                  <a:prstClr val="white"/>
                </a:solidFill>
                <a:effectLst/>
                <a:latin typeface="Arial Rounded MT Bold" panose="020F0704030504030204" pitchFamily="34" charset="0"/>
              </a:rPr>
              <a:t>_</a:t>
            </a:r>
            <a:r>
              <a:rPr lang="lv-LV" dirty="0">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False</a:t>
            </a:r>
            <a:r>
              <a:rPr lang="lv-LV" dirty="0">
                <a:ln>
                  <a:solidFill>
                    <a:prstClr val="black">
                      <a:lumMod val="75000"/>
                      <a:lumOff val="25000"/>
                      <a:alpha val="10000"/>
                    </a:prstClr>
                  </a:solidFill>
                </a:ln>
                <a:solidFill>
                  <a:prstClr val="white"/>
                </a:solidFill>
                <a:effectLst/>
                <a:latin typeface="Arial Rounded MT Bold" panose="020F0704030504030204" pitchFamily="34" charset="0"/>
              </a:rPr>
              <a:t>_</a:t>
            </a:r>
            <a:r>
              <a:rPr lang="lv-LV"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AgeLessThan18</a:t>
            </a:r>
          </a:p>
          <a:p>
            <a:pPr marL="810000" lvl="2" indent="0">
              <a:buClr>
                <a:srgbClr val="DADADA"/>
              </a:buClr>
              <a:buNone/>
            </a:pPr>
            <a:r>
              <a:rPr lang="lv-LV" dirty="0" err="1">
                <a:ln>
                  <a:solidFill>
                    <a:prstClr val="black">
                      <a:lumMod val="75000"/>
                      <a:lumOff val="25000"/>
                      <a:alpha val="10000"/>
                    </a:prstClr>
                  </a:solidFill>
                </a:ln>
                <a:solidFill>
                  <a:srgbClr val="FFC000"/>
                </a:solidFill>
                <a:effectLst/>
                <a:latin typeface="Arial Rounded MT Bold" panose="020F0704030504030204" pitchFamily="34" charset="0"/>
              </a:rPr>
              <a:t>withdrawMoney</a:t>
            </a:r>
            <a:r>
              <a:rPr lang="lv-LV"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ThrowsException</a:t>
            </a:r>
            <a:r>
              <a:rPr lang="lv-LV"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IfAccountIsInvalid</a:t>
            </a:r>
            <a:endParaRPr lang="lv-LV"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endParaRPr>
          </a:p>
          <a:p>
            <a:pPr lvl="0">
              <a:buClr>
                <a:srgbClr val="DADADA"/>
              </a:buClr>
            </a:pPr>
            <a:r>
              <a:rPr lang="lv-LV" sz="2400" dirty="0" err="1">
                <a:ln>
                  <a:solidFill>
                    <a:prstClr val="black">
                      <a:lumMod val="75000"/>
                      <a:lumOff val="25000"/>
                      <a:alpha val="10000"/>
                    </a:prstClr>
                  </a:solidFill>
                </a:ln>
                <a:solidFill>
                  <a:srgbClr val="FFC000"/>
                </a:solidFill>
                <a:effectLst/>
                <a:latin typeface="Arial Rounded MT Bold" panose="020F0704030504030204" pitchFamily="34" charset="0"/>
              </a:rPr>
              <a:t>Should</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sz="2400"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ExpectedBehavior</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_When_</a:t>
            </a:r>
            <a:r>
              <a:rPr lang="lv-LV" sz="2400"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StateUnderTest</a:t>
            </a:r>
            <a:endParaRPr lang="lv-LV" sz="2400"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endParaRPr>
          </a:p>
          <a:p>
            <a:pPr marL="756000" lvl="2" indent="0">
              <a:buClr>
                <a:srgbClr val="DADADA"/>
              </a:buClr>
              <a:buNone/>
            </a:pPr>
            <a:r>
              <a:rPr lang="en-US" dirty="0">
                <a:ln>
                  <a:solidFill>
                    <a:prstClr val="black">
                      <a:lumMod val="75000"/>
                      <a:lumOff val="25000"/>
                      <a:alpha val="10000"/>
                    </a:prstClr>
                  </a:solidFill>
                </a:ln>
                <a:solidFill>
                  <a:srgbClr val="FFC000"/>
                </a:solidFill>
                <a:effectLst/>
                <a:latin typeface="Arial Rounded MT Bold" panose="020F0704030504030204" pitchFamily="34" charset="0"/>
              </a:rPr>
              <a:t>Should</a:t>
            </a:r>
            <a:r>
              <a:rPr lang="en-US" dirty="0">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ThrowException</a:t>
            </a:r>
            <a:r>
              <a:rPr lang="en-US" dirty="0">
                <a:ln>
                  <a:solidFill>
                    <a:prstClr val="black">
                      <a:lumMod val="75000"/>
                      <a:lumOff val="25000"/>
                      <a:alpha val="10000"/>
                    </a:prstClr>
                  </a:solidFill>
                </a:ln>
                <a:solidFill>
                  <a:prstClr val="white"/>
                </a:solidFill>
                <a:effectLst/>
                <a:latin typeface="Arial Rounded MT Bold" panose="020F0704030504030204" pitchFamily="34" charset="0"/>
              </a:rPr>
              <a:t>_When_</a:t>
            </a:r>
            <a:r>
              <a:rPr lang="en-US"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AgeLessThan18</a:t>
            </a:r>
          </a:p>
          <a:p>
            <a:pPr marL="756000" lvl="2" indent="0">
              <a:buClr>
                <a:srgbClr val="DADADA"/>
              </a:buClr>
              <a:buNone/>
            </a:pPr>
            <a:r>
              <a:rPr lang="en-US" dirty="0" err="1">
                <a:ln>
                  <a:solidFill>
                    <a:prstClr val="black">
                      <a:lumMod val="75000"/>
                      <a:lumOff val="25000"/>
                      <a:alpha val="10000"/>
                    </a:prstClr>
                  </a:solidFill>
                </a:ln>
                <a:solidFill>
                  <a:srgbClr val="FFC000"/>
                </a:solidFill>
                <a:effectLst/>
                <a:latin typeface="Arial Rounded MT Bold" panose="020F0704030504030204" pitchFamily="34" charset="0"/>
              </a:rPr>
              <a:t>Should</a:t>
            </a:r>
            <a:r>
              <a:rPr lang="en-US"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FailToWithdrawMoney</a:t>
            </a:r>
            <a:r>
              <a:rPr lang="en-US"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ForInvalidAccount</a:t>
            </a:r>
            <a:endParaRPr lang="lv-LV"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endParaRPr>
          </a:p>
          <a:p>
            <a:pPr lvl="0">
              <a:buClr>
                <a:srgbClr val="DADADA"/>
              </a:buClr>
            </a:pPr>
            <a:r>
              <a:rPr lang="lv-LV" sz="2400" dirty="0" err="1">
                <a:ln>
                  <a:solidFill>
                    <a:prstClr val="black">
                      <a:lumMod val="75000"/>
                      <a:lumOff val="25000"/>
                      <a:alpha val="10000"/>
                    </a:prstClr>
                  </a:solidFill>
                </a:ln>
                <a:solidFill>
                  <a:srgbClr val="FFC000"/>
                </a:solidFill>
                <a:effectLst/>
                <a:latin typeface="Arial Rounded MT Bold" panose="020F0704030504030204" pitchFamily="34" charset="0"/>
              </a:rPr>
              <a:t>When</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lv-LV" sz="2400"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StateUnderTest</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_Expect_</a:t>
            </a:r>
            <a:r>
              <a:rPr lang="lv-LV" sz="2400"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ExpectedBehavior</a:t>
            </a:r>
            <a:endParaRPr lang="lv-LV" sz="2400"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endParaRPr>
          </a:p>
          <a:p>
            <a:pPr marL="756000" lvl="2" indent="0">
              <a:buClr>
                <a:srgbClr val="DADADA"/>
              </a:buClr>
              <a:buNone/>
            </a:pPr>
            <a:r>
              <a:rPr lang="en-US" dirty="0">
                <a:ln>
                  <a:solidFill>
                    <a:prstClr val="black">
                      <a:lumMod val="75000"/>
                      <a:lumOff val="25000"/>
                      <a:alpha val="10000"/>
                    </a:prstClr>
                  </a:solidFill>
                </a:ln>
                <a:solidFill>
                  <a:srgbClr val="FFC000"/>
                </a:solidFill>
                <a:effectLst/>
                <a:latin typeface="Arial Rounded MT Bold" panose="020F0704030504030204" pitchFamily="34" charset="0"/>
              </a:rPr>
              <a:t>When</a:t>
            </a:r>
            <a:r>
              <a:rPr lang="en-US" dirty="0">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AgeLessThan18</a:t>
            </a:r>
            <a:r>
              <a:rPr lang="en-US" dirty="0">
                <a:ln>
                  <a:solidFill>
                    <a:prstClr val="black">
                      <a:lumMod val="75000"/>
                      <a:lumOff val="25000"/>
                      <a:alpha val="10000"/>
                    </a:prstClr>
                  </a:solidFill>
                </a:ln>
                <a:solidFill>
                  <a:prstClr val="white"/>
                </a:solidFill>
                <a:effectLst/>
                <a:latin typeface="Arial Rounded MT Bold" panose="020F0704030504030204" pitchFamily="34" charset="0"/>
              </a:rPr>
              <a:t>_Expect_</a:t>
            </a:r>
            <a:r>
              <a:rPr lang="en-US"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isAdultAsFalse</a:t>
            </a:r>
          </a:p>
          <a:p>
            <a:pPr marL="756000" lvl="2" indent="0">
              <a:buClr>
                <a:srgbClr val="DADADA"/>
              </a:buClr>
              <a:buNone/>
            </a:pPr>
            <a:r>
              <a:rPr lang="en-US" dirty="0" err="1">
                <a:ln>
                  <a:solidFill>
                    <a:prstClr val="black">
                      <a:lumMod val="75000"/>
                      <a:lumOff val="25000"/>
                      <a:alpha val="10000"/>
                    </a:prstClr>
                  </a:solidFill>
                </a:ln>
                <a:solidFill>
                  <a:srgbClr val="FFC000"/>
                </a:solidFill>
                <a:effectLst/>
                <a:latin typeface="Arial Rounded MT Bold" panose="020F0704030504030204" pitchFamily="34" charset="0"/>
              </a:rPr>
              <a:t>When</a:t>
            </a:r>
            <a:r>
              <a:rPr lang="en-US" dirty="0" err="1">
                <a:ln>
                  <a:solidFill>
                    <a:prstClr val="black">
                      <a:lumMod val="75000"/>
                      <a:lumOff val="25000"/>
                      <a:alpha val="10000"/>
                    </a:prstClr>
                  </a:solidFill>
                </a:ln>
                <a:solidFill>
                  <a:prstClr val="white"/>
                </a:solidFill>
                <a:effectLst/>
                <a:latin typeface="Arial Rounded MT Bold" panose="020F0704030504030204" pitchFamily="34" charset="0"/>
              </a:rPr>
              <a:t>_</a:t>
            </a:r>
            <a:r>
              <a:rPr lang="en-US" dirty="0" err="1">
                <a:ln>
                  <a:solidFill>
                    <a:prstClr val="black">
                      <a:lumMod val="75000"/>
                      <a:lumOff val="25000"/>
                      <a:alpha val="10000"/>
                    </a:prstClr>
                  </a:solidFill>
                </a:ln>
                <a:solidFill>
                  <a:schemeClr val="accent3">
                    <a:lumMod val="60000"/>
                    <a:lumOff val="40000"/>
                  </a:schemeClr>
                </a:solidFill>
                <a:effectLst/>
                <a:latin typeface="Arial Rounded MT Bold" panose="020F0704030504030204" pitchFamily="34" charset="0"/>
              </a:rPr>
              <a:t>InvalidAccount</a:t>
            </a:r>
            <a:r>
              <a:rPr lang="en-US" dirty="0" err="1">
                <a:ln>
                  <a:solidFill>
                    <a:prstClr val="black">
                      <a:lumMod val="75000"/>
                      <a:lumOff val="25000"/>
                      <a:alpha val="10000"/>
                    </a:prstClr>
                  </a:solidFill>
                </a:ln>
                <a:solidFill>
                  <a:prstClr val="white"/>
                </a:solidFill>
                <a:effectLst/>
                <a:latin typeface="Arial Rounded MT Bold" panose="020F0704030504030204" pitchFamily="34" charset="0"/>
              </a:rPr>
              <a:t>_Expect_</a:t>
            </a:r>
            <a:r>
              <a:rPr lang="en-US"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WithdrawMoneyToFail</a:t>
            </a:r>
            <a:endParaRPr lang="lv-LV"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endParaRPr>
          </a:p>
        </p:txBody>
      </p:sp>
    </p:spTree>
    <p:extLst>
      <p:ext uri="{BB962C8B-B14F-4D97-AF65-F5344CB8AC3E}">
        <p14:creationId xmlns:p14="http://schemas.microsoft.com/office/powerpoint/2010/main" val="224790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Code </a:t>
            </a:r>
            <a:r>
              <a:rPr lang="lv-LV" dirty="0" err="1">
                <a:latin typeface="Arial Rounded MT Bold" panose="020F0704030504030204" pitchFamily="34" charset="0"/>
              </a:rPr>
              <a:t>coverage</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4" y="1732449"/>
            <a:ext cx="10565191" cy="4708544"/>
          </a:xfrm>
        </p:spPr>
        <p:txBody>
          <a:bodyPr>
            <a:normAutofit lnSpcReduction="10000"/>
          </a:bodyPr>
          <a:lstStyle/>
          <a:p>
            <a:pPr lvl="0">
              <a:buClr>
                <a:srgbClr val="DADADA"/>
              </a:buClr>
            </a:pP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Code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coverage</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helps</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lv-LV" sz="2400" dirty="0" err="1">
                <a:ln>
                  <a:solidFill>
                    <a:prstClr val="black">
                      <a:lumMod val="75000"/>
                      <a:lumOff val="25000"/>
                      <a:alpha val="10000"/>
                    </a:prstClr>
                  </a:solidFill>
                </a:ln>
                <a:solidFill>
                  <a:prstClr val="white"/>
                </a:solidFill>
                <a:effectLst/>
                <a:latin typeface="Arial Rounded MT Bold" panose="020F0704030504030204" pitchFamily="34" charset="0"/>
              </a:rPr>
              <a:t>you</a:t>
            </a:r>
            <a:r>
              <a:rPr lang="lv-LV" sz="24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en-US" sz="2400" dirty="0">
                <a:ln>
                  <a:solidFill>
                    <a:prstClr val="black">
                      <a:lumMod val="75000"/>
                      <a:lumOff val="25000"/>
                      <a:alpha val="10000"/>
                    </a:prstClr>
                  </a:solidFill>
                </a:ln>
                <a:solidFill>
                  <a:prstClr val="white"/>
                </a:solidFill>
                <a:effectLst/>
                <a:latin typeface="Arial Rounded MT Bold" panose="020F0704030504030204" pitchFamily="34" charset="0"/>
              </a:rPr>
              <a:t>determine what proportion of your project's code is actually being tested by coded unit tests</a:t>
            </a: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en-US" sz="2400" dirty="0">
                <a:ln>
                  <a:solidFill>
                    <a:prstClr val="black">
                      <a:lumMod val="75000"/>
                      <a:lumOff val="25000"/>
                      <a:alpha val="10000"/>
                    </a:prstClr>
                  </a:solidFill>
                </a:ln>
                <a:solidFill>
                  <a:prstClr val="white"/>
                </a:solidFill>
                <a:effectLst/>
                <a:latin typeface="Arial Rounded MT Bold" panose="020F0704030504030204" pitchFamily="34" charset="0"/>
              </a:rPr>
              <a:t>Code coverage analysis can be applied to both managed (CLI) and unmanaged (native) code</a:t>
            </a: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en-US" sz="2400" dirty="0">
                <a:ln>
                  <a:solidFill>
                    <a:prstClr val="black">
                      <a:lumMod val="75000"/>
                      <a:lumOff val="25000"/>
                      <a:alpha val="10000"/>
                    </a:prstClr>
                  </a:solidFill>
                </a:ln>
                <a:solidFill>
                  <a:prstClr val="white"/>
                </a:solidFill>
                <a:effectLst/>
                <a:latin typeface="Arial Rounded MT Bold" panose="020F0704030504030204" pitchFamily="34" charset="0"/>
              </a:rPr>
              <a:t>Code coverage is counted in blocks. A block is a piece of code with exactly one entry and exit point. If the program’s control flow passes through a block during a test run, that block is counted as covered. The number of times the block is used has no effect on the result.</a:t>
            </a:r>
            <a:endParaRPr lang="lv-LV" sz="24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321372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21697</TotalTime>
  <Words>714</Words>
  <Application>Microsoft Office PowerPoint</Application>
  <PresentationFormat>Widescreen</PresentationFormat>
  <Paragraphs>86</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Rounded MT Bold</vt:lpstr>
      <vt:lpstr>Calibri</vt:lpstr>
      <vt:lpstr>Calisto MT</vt:lpstr>
      <vt:lpstr>Wingdings 2</vt:lpstr>
      <vt:lpstr>Slate</vt:lpstr>
      <vt:lpstr>Software Development  using C#  6 lesson</vt:lpstr>
      <vt:lpstr>Agenda</vt:lpstr>
      <vt:lpstr>Unit Testing</vt:lpstr>
      <vt:lpstr>Testing process</vt:lpstr>
      <vt:lpstr>Testing process</vt:lpstr>
      <vt:lpstr>Testing levels</vt:lpstr>
      <vt:lpstr>Unit testing</vt:lpstr>
      <vt:lpstr>Unit Test naming convension</vt:lpstr>
      <vt:lpstr>Code coverage</vt:lpstr>
      <vt:lpstr>Life without tests</vt:lpstr>
      <vt:lpstr>Testing frameworks</vt:lpstr>
      <vt:lpstr>Testing Frameworks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For Begginers  1 lesson</dc:title>
  <dc:creator>oljka.b@gmail.com</dc:creator>
  <cp:lastModifiedBy>Olga</cp:lastModifiedBy>
  <cp:revision>428</cp:revision>
  <dcterms:created xsi:type="dcterms:W3CDTF">2018-01-08T19:51:36Z</dcterms:created>
  <dcterms:modified xsi:type="dcterms:W3CDTF">2019-09-25T11:40:19Z</dcterms:modified>
</cp:coreProperties>
</file>