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69" r:id="rId6"/>
    <p:sldId id="270" r:id="rId7"/>
    <p:sldId id="271" r:id="rId8"/>
    <p:sldId id="272" r:id="rId9"/>
    <p:sldId id="274" r:id="rId10"/>
    <p:sldId id="275" r:id="rId11"/>
    <p:sldId id="265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369AB-45E7-4CFD-BE1D-8E59B1A0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5DAC3-41A2-4989-9A7F-762293DB0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B0715-D81C-4D1C-A8DB-F3ED3C31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C7E10-08A1-4552-A157-4558B010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4A143-9FA2-4E01-88DF-F77DE61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60EB-2641-43DC-8563-957CC33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32479C-2CCB-467C-8D1C-40168E8F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FE0FB-EA57-48C3-B0BA-807EE574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7152E-ABC8-4B51-A2CB-481621B9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2810D-D022-414F-9513-29B9DFE4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9DE344-4591-492A-83D1-933A8EB2A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D03F-C809-45C6-81F5-23F1F33F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EFDDE-7246-4C3E-B902-ECB3C491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A3E36-68DE-4CBE-8692-3EAAC79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901E6-8A62-49DD-88A8-52D38CA4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2E476-6C80-4CA0-94F4-DB243E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1A17A-2685-4EF8-9092-50A6E948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8863-FBD0-44F2-B88B-C847244C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7069C0-8884-47B7-9718-60C4942A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F1B19-4E71-4360-90B5-E003DD67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53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BB042-7473-4858-9415-119A35D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919FB-4F6D-46CD-8CE9-1A62F4AC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D0213-5BA5-4044-8660-54F06048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3AD3A-6B83-48F7-9490-BC3925C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FD38A-EB6E-4AF6-849B-C69404D3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DA0D8-5316-45EC-AD5F-2C25C77F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A58AD-B7D6-43F0-B39A-55D4E9494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FAD1A1-12C4-458E-B1CC-1E837C8D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DF27D1-F960-47D7-8860-1B8A3AF3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E15A29-25CC-4A32-8782-E4862284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771130-9A00-443A-8E7D-B91A963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C7EA6-3F44-4922-8CA3-B7E4C8BC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13D6D-D813-46F4-A804-8D0A6AED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64F825-31A1-45EE-88D3-8F1C6038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B77031-D00D-47D0-AB94-47966BB0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4CE2DA-E282-48D8-8F84-C3291572A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EDE2B1-01C0-4D21-93E2-7B77993E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FA2EE2-A9D2-443B-B147-04EF79D2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C5AE1F-56A9-4108-878C-EDC75B27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2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96305-9EDA-4CCE-A7FF-A65A7C9B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8E71E9-79E7-44A3-B70B-E74F60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766185-E05C-42C2-80B3-008D100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1B0D55-BCF5-4552-AC5B-984DE78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5D2BA5-A456-4F0C-945B-30CD84FA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4FCCF-BFE4-43D8-95D0-D3D61D71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4BFF94-E069-444A-A57B-E2E09020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95105-81BC-4038-8BF3-BEC0F123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B3299-C535-499E-8679-EBA73049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C84B84-59D3-4351-8788-D3C8A0591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C4BB0-97DD-49FC-8335-3EB7C6A9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2C258-EC1B-46E5-B5AD-D53EB19D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AB9F9-DA3E-4223-9115-054FE484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DFB09-9330-4B76-9CF5-1CB9FBA5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064B7-D015-43E5-A896-258CE9DF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46954-9095-4979-B607-61E2E3B1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6C51B-9956-4642-8EF4-64ACFDA0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A4B5AA-4177-46C6-B68A-79F7484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0B09A2-2236-4383-BD23-557F418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A3411-840E-4D94-B9D3-15C8076E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07A72-1FBC-49C4-9B70-CE484BA3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954EF-48C6-4163-B0D2-F2DB19FF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13B3-365B-4701-BFD3-D90B3A678DC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34425-D3B5-45D8-B738-08B8A92A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0CB46-6A66-42F9-8856-87E74B706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0285-DAE4-46BF-BD1A-AC45DB963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9027FA-46D1-40D9-B7E9-24853EC07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4781518-610D-4D7B-AE63-5C664B777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ED0E0A-56AD-45D6-89A7-E972DAB1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9" y="170995"/>
            <a:ext cx="11622122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6A69B-CFAF-478F-935F-B554D78806E3}"/>
              </a:ext>
            </a:extLst>
          </p:cNvPr>
          <p:cNvSpPr txBox="1"/>
          <p:nvPr/>
        </p:nvSpPr>
        <p:spPr>
          <a:xfrm>
            <a:off x="3685390" y="236668"/>
            <a:ext cx="482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проделанной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E15A6-9009-4A4C-A405-6DB2C589987A}"/>
              </a:ext>
            </a:extLst>
          </p:cNvPr>
          <p:cNvSpPr txBox="1"/>
          <p:nvPr/>
        </p:nvSpPr>
        <p:spPr>
          <a:xfrm>
            <a:off x="2868705" y="2935007"/>
            <a:ext cx="6454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Портрет клиента</a:t>
            </a: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Возраст </a:t>
            </a:r>
            <a:r>
              <a:rPr lang="ru-RU" b="1" dirty="0"/>
              <a:t>30-60 лет</a:t>
            </a: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Доход до </a:t>
            </a:r>
            <a:r>
              <a:rPr lang="ru-RU" b="1" dirty="0"/>
              <a:t>60 000</a:t>
            </a:r>
            <a:r>
              <a:rPr lang="en-US" b="1" dirty="0"/>
              <a:t>$</a:t>
            </a:r>
            <a:endParaRPr lang="ru-RU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Имеющий </a:t>
            </a:r>
            <a:r>
              <a:rPr lang="ru-RU" b="1" dirty="0"/>
              <a:t>высшее образование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Имеющий </a:t>
            </a:r>
            <a:r>
              <a:rPr lang="ru-RU" b="1" dirty="0"/>
              <a:t>2-3 иждивенцев</a:t>
            </a:r>
            <a:endParaRPr lang="en-US" b="1" dirty="0"/>
          </a:p>
          <a:p>
            <a:pPr algn="ctr"/>
            <a:endParaRPr lang="ru-RU" dirty="0"/>
          </a:p>
          <a:p>
            <a:pPr algn="ctr"/>
            <a:r>
              <a:rPr lang="ru-RU" b="1" dirty="0"/>
              <a:t>Для большинство клиентов характерно</a:t>
            </a:r>
            <a:r>
              <a:rPr lang="en-US" b="1" dirty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Кредитная карта категории </a:t>
            </a:r>
            <a:r>
              <a:rPr lang="en-US" b="1" dirty="0"/>
              <a:t>Blue</a:t>
            </a:r>
            <a:endParaRPr lang="ru-RU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Период отношений с банком </a:t>
            </a:r>
            <a:r>
              <a:rPr lang="ru-RU" b="1" dirty="0"/>
              <a:t>– 36 месяцев</a:t>
            </a: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Количество месяцев бездействия за последние 12 мес. – </a:t>
            </a:r>
            <a:r>
              <a:rPr lang="ru-RU" b="1" dirty="0"/>
              <a:t>1-3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Количество контактов за последние 12 мес. – </a:t>
            </a:r>
            <a:r>
              <a:rPr lang="ru-RU" b="1" dirty="0"/>
              <a:t>1-3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FEDD4-E38B-4931-8D84-AB2A08492E4F}"/>
              </a:ext>
            </a:extLst>
          </p:cNvPr>
          <p:cNvSpPr txBox="1"/>
          <p:nvPr/>
        </p:nvSpPr>
        <p:spPr>
          <a:xfrm>
            <a:off x="796066" y="783672"/>
            <a:ext cx="110265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Прогноз оттока клиентов</a:t>
            </a:r>
          </a:p>
          <a:p>
            <a:pPr algn="ctr">
              <a:spcBef>
                <a:spcPts val="600"/>
              </a:spcBef>
            </a:pPr>
            <a:r>
              <a:rPr lang="ru-RU" dirty="0"/>
              <a:t>В процессе проделанной работы не удалось выявить </a:t>
            </a:r>
            <a:r>
              <a:rPr lang="ru-RU" b="1" dirty="0"/>
              <a:t>скрытых</a:t>
            </a:r>
            <a:r>
              <a:rPr lang="ru-RU" dirty="0"/>
              <a:t> признаков, на которые сотрудникам банка следует обратить внимание для удержания клиентов.</a:t>
            </a:r>
          </a:p>
          <a:p>
            <a:pPr algn="ctr">
              <a:spcBef>
                <a:spcPts val="600"/>
              </a:spcBef>
            </a:pPr>
            <a:r>
              <a:rPr lang="ru-RU" dirty="0"/>
              <a:t>Анализ показал, что клиенты с суммой транзакций свыше 12</a:t>
            </a:r>
            <a:r>
              <a:rPr lang="en-US" dirty="0"/>
              <a:t> </a:t>
            </a:r>
            <a:r>
              <a:rPr lang="ru-RU" dirty="0"/>
              <a:t>500</a:t>
            </a:r>
            <a:r>
              <a:rPr lang="en-US" dirty="0"/>
              <a:t>$</a:t>
            </a:r>
            <a:r>
              <a:rPr lang="ru-RU" dirty="0"/>
              <a:t> и кредитным лимитом свыше 20 000 </a:t>
            </a:r>
            <a:r>
              <a:rPr lang="en-US" dirty="0"/>
              <a:t>$ </a:t>
            </a:r>
            <a:r>
              <a:rPr lang="ru-RU" dirty="0"/>
              <a:t>реже отказываются от услуг банка.</a:t>
            </a:r>
          </a:p>
          <a:p>
            <a:pPr algn="ctr">
              <a:spcBef>
                <a:spcPts val="600"/>
              </a:spcBef>
            </a:pPr>
            <a:r>
              <a:rPr lang="ru-RU" dirty="0"/>
              <a:t>Банку необходимо обратить внимание на клиентов с суммой транзакций менее 12</a:t>
            </a:r>
            <a:r>
              <a:rPr lang="en-US" dirty="0"/>
              <a:t> </a:t>
            </a:r>
            <a:r>
              <a:rPr lang="ru-RU" dirty="0"/>
              <a:t>500</a:t>
            </a:r>
            <a:r>
              <a:rPr lang="en-US" dirty="0"/>
              <a:t>$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2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774F9-5607-43B5-A73E-A4C13ABE8DEB}"/>
              </a:ext>
            </a:extLst>
          </p:cNvPr>
          <p:cNvSpPr txBox="1"/>
          <p:nvPr/>
        </p:nvSpPr>
        <p:spPr>
          <a:xfrm>
            <a:off x="1104898" y="1436348"/>
            <a:ext cx="333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Загрузка и чтение </a:t>
            </a:r>
            <a:r>
              <a:rPr lang="en-US" dirty="0"/>
              <a:t>CSV </a:t>
            </a:r>
            <a:r>
              <a:rPr lang="ru-RU" dirty="0"/>
              <a:t>файла, просмотр его содержания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04421-3937-464F-8D6F-BA43673A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7" y="2082679"/>
            <a:ext cx="3133616" cy="237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9056C-7587-4672-AEDE-29A532BE8CC3}"/>
              </a:ext>
            </a:extLst>
          </p:cNvPr>
          <p:cNvSpPr txBox="1"/>
          <p:nvPr/>
        </p:nvSpPr>
        <p:spPr>
          <a:xfrm>
            <a:off x="5359400" y="1289614"/>
            <a:ext cx="60325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Приведение наименований столбцов к единому формату с использованием </a:t>
            </a:r>
            <a:r>
              <a:rPr lang="en-US" b="1" dirty="0"/>
              <a:t>lambda</a:t>
            </a:r>
            <a:r>
              <a:rPr lang="ru-RU" b="1" dirty="0"/>
              <a:t> функции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df = </a:t>
            </a:r>
            <a:r>
              <a:rPr lang="en-US" sz="1600" dirty="0" err="1">
                <a:solidFill>
                  <a:srgbClr val="0070C0"/>
                </a:solidFill>
              </a:rPr>
              <a:t>df.rename</a:t>
            </a:r>
            <a:r>
              <a:rPr lang="en-US" sz="1600" dirty="0">
                <a:solidFill>
                  <a:srgbClr val="0070C0"/>
                </a:solidFill>
              </a:rPr>
              <a:t>(columns=lambda c: </a:t>
            </a:r>
            <a:r>
              <a:rPr lang="en-US" sz="1600" dirty="0" err="1">
                <a:solidFill>
                  <a:srgbClr val="0070C0"/>
                </a:solidFill>
              </a:rPr>
              <a:t>c.lower</a:t>
            </a:r>
            <a:r>
              <a:rPr lang="en-US" sz="1600" dirty="0">
                <a:solidFill>
                  <a:srgbClr val="0070C0"/>
                </a:solidFill>
              </a:rPr>
              <a:t>().replace('-', '_').replace('/', '_').replace(' ', '_'))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19C97-CF35-42C6-A9CC-E5A59E54663D}"/>
              </a:ext>
            </a:extLst>
          </p:cNvPr>
          <p:cNvSpPr txBox="1"/>
          <p:nvPr/>
        </p:nvSpPr>
        <p:spPr>
          <a:xfrm>
            <a:off x="5359400" y="2799136"/>
            <a:ext cx="6032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Использование метода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удаления столбцов не имеющих ценности в дальнейшей работе над данными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df.drop</a:t>
            </a:r>
            <a:r>
              <a:rPr lang="en-US" sz="1600" dirty="0">
                <a:solidFill>
                  <a:srgbClr val="0070C0"/>
                </a:solidFill>
              </a:rPr>
              <a:t>(['naive_bayes_classifier_attrition_flag_card_category_contacts_count_12_mon_dependent_count_education_level_months_inactive_12_mon_2','naive_bayes_classifier_attrition_flag_card_category_contacts_count_12_mon_dependent_count_education_level_months_inactive_12_mon_1'],axis=1,inplace=True)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DBFE8-F9B1-49F4-A73F-B745F69D6CF3}"/>
              </a:ext>
            </a:extLst>
          </p:cNvPr>
          <p:cNvSpPr txBox="1"/>
          <p:nvPr/>
        </p:nvSpPr>
        <p:spPr>
          <a:xfrm>
            <a:off x="2095499" y="53340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данных с использованием </a:t>
            </a:r>
            <a:r>
              <a:rPr lang="en-US" sz="2400" dirty="0"/>
              <a:t>Python </a:t>
            </a:r>
            <a:r>
              <a:rPr lang="ru-RU" sz="2400" dirty="0"/>
              <a:t>в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E50B5-24BC-4A81-B474-91AB7781F27A}"/>
              </a:ext>
            </a:extLst>
          </p:cNvPr>
          <p:cNvSpPr txBox="1"/>
          <p:nvPr/>
        </p:nvSpPr>
        <p:spPr>
          <a:xfrm>
            <a:off x="1104897" y="5047322"/>
            <a:ext cx="7877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Создание новых таблицы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df_attrited_customer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df.query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attrition_flag</a:t>
            </a:r>
            <a:r>
              <a:rPr lang="en-US" dirty="0">
                <a:solidFill>
                  <a:srgbClr val="0070C0"/>
                </a:solidFill>
              </a:rPr>
              <a:t> == '</a:t>
            </a:r>
            <a:r>
              <a:rPr lang="en-US" dirty="0" err="1">
                <a:solidFill>
                  <a:srgbClr val="0070C0"/>
                </a:solidFill>
              </a:rPr>
              <a:t>Attrited</a:t>
            </a:r>
            <a:r>
              <a:rPr lang="en-US" dirty="0">
                <a:solidFill>
                  <a:srgbClr val="0070C0"/>
                </a:solidFill>
              </a:rPr>
              <a:t> Customer '")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df_existing_customer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df.query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attrition_flag</a:t>
            </a:r>
            <a:r>
              <a:rPr lang="en-US" dirty="0">
                <a:solidFill>
                  <a:srgbClr val="0070C0"/>
                </a:solidFill>
              </a:rPr>
              <a:t> == 'Existing Customer'")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0F9E9-51AD-4AAB-838C-1F0B6F76197A}"/>
              </a:ext>
            </a:extLst>
          </p:cNvPr>
          <p:cNvSpPr txBox="1"/>
          <p:nvPr/>
        </p:nvSpPr>
        <p:spPr>
          <a:xfrm>
            <a:off x="10492292" y="54185"/>
            <a:ext cx="16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1</a:t>
            </a:r>
          </a:p>
        </p:txBody>
      </p:sp>
    </p:spTree>
    <p:extLst>
      <p:ext uri="{BB962C8B-B14F-4D97-AF65-F5344CB8AC3E}">
        <p14:creationId xmlns:p14="http://schemas.microsoft.com/office/powerpoint/2010/main" val="32259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34386-6AED-460E-8DC1-32FBB8E811C1}"/>
              </a:ext>
            </a:extLst>
          </p:cNvPr>
          <p:cNvSpPr txBox="1"/>
          <p:nvPr/>
        </p:nvSpPr>
        <p:spPr>
          <a:xfrm>
            <a:off x="1760668" y="2875002"/>
            <a:ext cx="8670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462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7AAF9-3E11-4964-811E-339A197A5DCD}"/>
              </a:ext>
            </a:extLst>
          </p:cNvPr>
          <p:cNvSpPr txBox="1"/>
          <p:nvPr/>
        </p:nvSpPr>
        <p:spPr>
          <a:xfrm>
            <a:off x="2485464" y="524436"/>
            <a:ext cx="722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ИНСТРУМЕНТЫ ДЛЯ АНАЛИЗА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0E65B1-8248-4E3F-8FF5-35FE7C92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94" y="1826125"/>
            <a:ext cx="3519321" cy="19708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F30D3-32C7-4A0E-8A95-07A28E1D4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86" y="1544041"/>
            <a:ext cx="4449695" cy="23360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86A393-2839-462C-ACED-BE148C321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54" y="3429000"/>
            <a:ext cx="5199529" cy="29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968B0-3746-4191-8C57-3D3978B2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971207"/>
            <a:ext cx="1164117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0C005-A4AA-4440-ADE6-27A4C820EAD3}"/>
              </a:ext>
            </a:extLst>
          </p:cNvPr>
          <p:cNvSpPr txBox="1"/>
          <p:nvPr/>
        </p:nvSpPr>
        <p:spPr>
          <a:xfrm>
            <a:off x="1627992" y="209382"/>
            <a:ext cx="937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Информации о наборе данных</a:t>
            </a:r>
            <a:r>
              <a:rPr lang="en-US" sz="2000" dirty="0"/>
              <a:t>:</a:t>
            </a:r>
            <a:r>
              <a:rPr lang="ru-RU" sz="2000" dirty="0"/>
              <a:t> индекс, столбцы и тип данных, ненулевые значения</a:t>
            </a:r>
          </a:p>
          <a:p>
            <a:pPr algn="ctr"/>
            <a:r>
              <a:rPr lang="en-US" sz="2000" dirty="0"/>
              <a:t>Python </a:t>
            </a:r>
            <a:r>
              <a:rPr lang="ru-RU" sz="2000" dirty="0"/>
              <a:t>( метод</a:t>
            </a:r>
            <a:r>
              <a:rPr lang="ru-RU" sz="2000" b="1" dirty="0"/>
              <a:t> </a:t>
            </a:r>
            <a:r>
              <a:rPr lang="en-US" sz="2000" b="1" dirty="0"/>
              <a:t>info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37A88-FA1E-42B9-BE23-A1B540536E2B}"/>
              </a:ext>
            </a:extLst>
          </p:cNvPr>
          <p:cNvSpPr txBox="1"/>
          <p:nvPr/>
        </p:nvSpPr>
        <p:spPr>
          <a:xfrm>
            <a:off x="6233610" y="2413337"/>
            <a:ext cx="5384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наборе данных 21 столбец и 10127 строк</a:t>
            </a:r>
          </a:p>
          <a:p>
            <a:r>
              <a:rPr lang="ru-RU" dirty="0"/>
              <a:t>Нет пустых значений (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r>
              <a:rPr lang="ru-RU" dirty="0"/>
              <a:t>     Типы данных:</a:t>
            </a:r>
          </a:p>
          <a:p>
            <a:r>
              <a:rPr lang="ru-RU" dirty="0"/>
              <a:t>      int64    -  Целые числа</a:t>
            </a:r>
          </a:p>
          <a:p>
            <a:r>
              <a:rPr lang="ru-RU" dirty="0"/>
              <a:t>      float64  - Числа с плавающей точкой</a:t>
            </a:r>
          </a:p>
          <a:p>
            <a:r>
              <a:rPr lang="ru-RU" dirty="0"/>
              <a:t>      </a:t>
            </a:r>
            <a:r>
              <a:rPr lang="ru-RU" dirty="0" err="1"/>
              <a:t>object</a:t>
            </a:r>
            <a:r>
              <a:rPr lang="ru-RU" dirty="0"/>
              <a:t>   - Текстовые или смешанные числовые и</a:t>
            </a:r>
          </a:p>
          <a:p>
            <a:r>
              <a:rPr lang="ru-RU" dirty="0"/>
              <a:t>                       нечисловые значения</a:t>
            </a:r>
          </a:p>
          <a:p>
            <a:endParaRPr lang="ru-RU" dirty="0"/>
          </a:p>
          <a:p>
            <a:r>
              <a:rPr lang="ru-RU" dirty="0"/>
              <a:t>Тип данных определен верно.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9EA0D1-6EFC-4516-8463-815971F2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91" y="105156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61C14B-804B-464C-8CAB-90A6FCA9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147179"/>
            <a:ext cx="11641175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67C168-2FE9-48C2-9D4A-98B5D3B1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51942"/>
            <a:ext cx="11660227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89E40-BF0C-487D-9207-EBE22CA5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933393"/>
            <a:ext cx="8677275" cy="5572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28D7A4-29B4-4529-B0A0-7162F5DC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6" y="137272"/>
            <a:ext cx="10601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E06A3-D586-4FD7-BEC5-3533E6799892}"/>
              </a:ext>
            </a:extLst>
          </p:cNvPr>
          <p:cNvSpPr txBox="1"/>
          <p:nvPr/>
        </p:nvSpPr>
        <p:spPr>
          <a:xfrm>
            <a:off x="2850777" y="591883"/>
            <a:ext cx="704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Общее количество транзакций за последние 12 месяцев</a:t>
            </a:r>
          </a:p>
          <a:p>
            <a:pPr algn="ctr"/>
            <a:r>
              <a:rPr lang="ru-RU" sz="2000" dirty="0"/>
              <a:t>Total_Trans_Ct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02D0C-6BE3-438D-9746-7A05BD94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06" y="1418316"/>
            <a:ext cx="8758002" cy="4322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5CA06-3CE5-4A74-A8B8-0C0B1F6A2D2C}"/>
              </a:ext>
            </a:extLst>
          </p:cNvPr>
          <p:cNvSpPr txBox="1"/>
          <p:nvPr/>
        </p:nvSpPr>
        <p:spPr>
          <a:xfrm>
            <a:off x="4883971" y="222551"/>
            <a:ext cx="29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Графики распределения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AA8A6-06A9-4A62-83B8-2F0188373F8B}"/>
              </a:ext>
            </a:extLst>
          </p:cNvPr>
          <p:cNvSpPr txBox="1"/>
          <p:nvPr/>
        </p:nvSpPr>
        <p:spPr>
          <a:xfrm>
            <a:off x="2122843" y="5896785"/>
            <a:ext cx="91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Клиенты с самой высокой суммой транзакций и кредитным лимитом остаются дольше.</a:t>
            </a:r>
          </a:p>
        </p:txBody>
      </p:sp>
    </p:spTree>
    <p:extLst>
      <p:ext uri="{BB962C8B-B14F-4D97-AF65-F5344CB8AC3E}">
        <p14:creationId xmlns:p14="http://schemas.microsoft.com/office/powerpoint/2010/main" val="32684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F0403D-A2ED-4BBD-A9F6-E4299D06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1" y="1774732"/>
            <a:ext cx="6172200" cy="48863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CEAAF1-8958-49FB-94D3-47A55C22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41" y="784132"/>
            <a:ext cx="459105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84E07-CBF3-4285-9E39-4A145D2F97F4}"/>
              </a:ext>
            </a:extLst>
          </p:cNvPr>
          <p:cNvSpPr txBox="1"/>
          <p:nvPr/>
        </p:nvSpPr>
        <p:spPr>
          <a:xfrm>
            <a:off x="7368988" y="1774732"/>
            <a:ext cx="464730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Корреляционная матрица для </a:t>
            </a:r>
            <a:r>
              <a:rPr lang="ru-RU" sz="1600" b="1" dirty="0" err="1"/>
              <a:t>existing_customer</a:t>
            </a:r>
            <a:r>
              <a:rPr lang="ru-RU" sz="1600" dirty="0"/>
              <a:t> и </a:t>
            </a:r>
            <a:r>
              <a:rPr lang="en-US" sz="1600" b="1" dirty="0" err="1"/>
              <a:t>attrited_customer</a:t>
            </a:r>
            <a:r>
              <a:rPr lang="ru-RU" sz="1600" b="1" dirty="0"/>
              <a:t> </a:t>
            </a:r>
            <a:r>
              <a:rPr lang="ru-RU" sz="1600" dirty="0"/>
              <a:t>показала схожий результат.</a:t>
            </a:r>
          </a:p>
          <a:p>
            <a:endParaRPr lang="ru-RU" sz="1600" dirty="0"/>
          </a:p>
          <a:p>
            <a:r>
              <a:rPr lang="ru-RU" sz="1600" u="sng" dirty="0"/>
              <a:t>Высокий коэффициент корреляции для всех клиентов</a:t>
            </a:r>
            <a:r>
              <a:rPr lang="en-US" sz="1600" u="sng" dirty="0"/>
              <a:t>:</a:t>
            </a:r>
            <a:endParaRPr lang="ru-RU" sz="1600" u="sng" dirty="0"/>
          </a:p>
          <a:p>
            <a:r>
              <a:rPr lang="ru-RU" sz="1600" b="1" dirty="0"/>
              <a:t>0,81</a:t>
            </a:r>
            <a:r>
              <a:rPr lang="ru-RU" sz="1600" dirty="0"/>
              <a:t> - </a:t>
            </a:r>
            <a:r>
              <a:rPr lang="en-US" sz="1600" dirty="0" err="1"/>
              <a:t>Total_Trans_Amt</a:t>
            </a:r>
            <a:r>
              <a:rPr lang="en-US" sz="1600" dirty="0"/>
              <a:t>/</a:t>
            </a:r>
            <a:r>
              <a:rPr lang="en-US" sz="1600" dirty="0" err="1"/>
              <a:t>Total_Trans_Ct</a:t>
            </a:r>
            <a:r>
              <a:rPr lang="ru-RU" sz="1600" dirty="0"/>
              <a:t> (сумма транзакций/количество транзакций)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0,79</a:t>
            </a:r>
            <a:r>
              <a:rPr lang="en-US" sz="1600" dirty="0"/>
              <a:t> - </a:t>
            </a:r>
            <a:r>
              <a:rPr lang="en-US" sz="1600" dirty="0" err="1"/>
              <a:t>Months_on_book</a:t>
            </a:r>
            <a:r>
              <a:rPr lang="en-US" sz="1600" dirty="0"/>
              <a:t>/</a:t>
            </a:r>
            <a:r>
              <a:rPr lang="en-US" sz="1600" dirty="0" err="1"/>
              <a:t>Customer_Age</a:t>
            </a:r>
            <a:r>
              <a:rPr lang="ru-RU" sz="1600" dirty="0"/>
              <a:t> (Период отношений с банком/Возраст клиента)</a:t>
            </a:r>
            <a:endParaRPr lang="en-US" sz="1600" dirty="0"/>
          </a:p>
          <a:p>
            <a:endParaRPr lang="en-US" sz="1600" dirty="0"/>
          </a:p>
          <a:p>
            <a:r>
              <a:rPr lang="ru-RU" sz="1600" u="sng" dirty="0"/>
              <a:t>Для </a:t>
            </a:r>
            <a:r>
              <a:rPr lang="en-US" sz="1600" u="sng" dirty="0" err="1"/>
              <a:t>attrited_customer</a:t>
            </a:r>
            <a:endParaRPr lang="ru-RU" sz="1600" u="sng" dirty="0"/>
          </a:p>
          <a:p>
            <a:r>
              <a:rPr lang="en-US" sz="1600" b="1" dirty="0"/>
              <a:t>0,76</a:t>
            </a:r>
            <a:r>
              <a:rPr lang="en-US" sz="1600" dirty="0"/>
              <a:t> -</a:t>
            </a:r>
            <a:r>
              <a:rPr lang="ru-RU" sz="1600" dirty="0"/>
              <a:t> </a:t>
            </a:r>
            <a:r>
              <a:rPr lang="en-US" dirty="0" err="1"/>
              <a:t>Avg_Utilization_Ratio</a:t>
            </a:r>
            <a:r>
              <a:rPr lang="en-US" dirty="0"/>
              <a:t>/</a:t>
            </a:r>
            <a:r>
              <a:rPr lang="en-US" dirty="0" err="1"/>
              <a:t>Total_Revolving_Bal</a:t>
            </a:r>
            <a:endParaRPr lang="ru-RU" dirty="0"/>
          </a:p>
          <a:p>
            <a:r>
              <a:rPr lang="ru-RU" dirty="0"/>
              <a:t>(Средний коэффициент использования карт/Общий оборотный баланс по карте)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D46D4-6442-4781-8B9D-C0AA5DDBA195}"/>
              </a:ext>
            </a:extLst>
          </p:cNvPr>
          <p:cNvSpPr txBox="1"/>
          <p:nvPr/>
        </p:nvSpPr>
        <p:spPr>
          <a:xfrm>
            <a:off x="5621206" y="196943"/>
            <a:ext cx="29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Корреляционная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2228004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515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</dc:creator>
  <cp:lastModifiedBy>New</cp:lastModifiedBy>
  <cp:revision>35</cp:revision>
  <cp:lastPrinted>2023-06-01T12:58:03Z</cp:lastPrinted>
  <dcterms:created xsi:type="dcterms:W3CDTF">2023-05-25T05:25:33Z</dcterms:created>
  <dcterms:modified xsi:type="dcterms:W3CDTF">2023-06-01T13:25:48Z</dcterms:modified>
</cp:coreProperties>
</file>