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8" r:id="rId6"/>
    <p:sldId id="317" r:id="rId7"/>
    <p:sldId id="319" r:id="rId8"/>
    <p:sldId id="325" r:id="rId9"/>
    <p:sldId id="314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F05652-8A0C-4606-BF19-A993082F29FF}">
          <p14:sldIdLst>
            <p14:sldId id="306"/>
          </p14:sldIdLst>
        </p14:section>
        <p14:section name="Introdução" id="{9DA058EF-BC37-4E43-B0C5-58C1B39D4204}">
          <p14:sldIdLst>
            <p14:sldId id="308"/>
          </p14:sldIdLst>
        </p14:section>
        <p14:section name="Arquitetura" id="{82986D94-0D70-4591-97C3-BB899AF5FB01}">
          <p14:sldIdLst>
            <p14:sldId id="317"/>
            <p14:sldId id="319"/>
          </p14:sldIdLst>
        </p14:section>
        <p14:section name="Implementação" id="{98CC0A4D-527F-4EA2-A783-C2CCCFF76458}">
          <p14:sldIdLst>
            <p14:sldId id="325"/>
          </p14:sldIdLst>
        </p14:section>
        <p14:section name="Demonstração da FPGA" id="{E3B901F9-D751-4F56-A922-89F4E86D9F2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9C632D-BF15-4631-84FE-0C7759138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CF57F-BFD8-42E6-8F17-4E943B308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E73-9177-4F2E-8312-5B90C03627AE}" type="datetime1">
              <a:rPr lang="pt-PT" smtClean="0"/>
              <a:t>31/05/2023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6D2B16-F3C3-4055-859A-6F49E8AF1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A77F1-6D66-4DCE-9BE4-83575C27E5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0C3A-95D3-4AAB-81A1-2AA15A6DCD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A7C-D83F-4993-9975-1800B20A4938}" type="datetime1">
              <a:rPr lang="pt-PT" smtClean="0"/>
              <a:pPr/>
              <a:t>31/05/2023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65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8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297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08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4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57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2 do Diapositiv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enas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c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s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84E6CF-9F02-7EC4-9CB7-E5CADD5AFBE4}"/>
              </a:ext>
            </a:extLst>
          </p:cNvPr>
          <p:cNvSpPr txBox="1">
            <a:spLocks/>
          </p:cNvSpPr>
          <p:nvPr/>
        </p:nvSpPr>
        <p:spPr>
          <a:xfrm>
            <a:off x="1396895" y="3438144"/>
            <a:ext cx="5833872" cy="311810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Arquitetura do Sistema Digital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Implementação Da Lógica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/>
              <a:t>Arquitetura</a:t>
            </a:r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1598" y="1755648"/>
            <a:ext cx="7172341" cy="3475433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sz="2000" dirty="0"/>
              <a:t>Por Zonas: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/>
                </a:solidFill>
              </a:rPr>
              <a:t>FSM de Controlo</a:t>
            </a:r>
          </a:p>
          <a:p>
            <a:pPr marL="571500" lvl="1" indent="-342900"/>
            <a:r>
              <a:rPr lang="pt-PT" sz="1600" dirty="0"/>
              <a:t>Inputs, Temporizadores, 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B050"/>
                </a:solidFill>
              </a:rPr>
              <a:t>FSM Principal</a:t>
            </a:r>
          </a:p>
          <a:p>
            <a:pPr marL="571500" lvl="1" indent="-342900"/>
            <a:r>
              <a:rPr lang="pt-PT" sz="1600" dirty="0"/>
              <a:t>Outputs, Contadores, Descodificadores, …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52265"/>
            <a:ext cx="6733977" cy="275318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392EA1A-F18E-3195-5DBE-08F56A092611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4308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4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83812"/>
            <a:ext cx="6733977" cy="269008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EFA5D2F-EBBC-824B-F58B-3BC216004307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426281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Circuito Lógico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610218-E658-3577-5F9B-5C7BEB34E589}"/>
              </a:ext>
            </a:extLst>
          </p:cNvPr>
          <p:cNvGrpSpPr/>
          <p:nvPr/>
        </p:nvGrpSpPr>
        <p:grpSpPr>
          <a:xfrm>
            <a:off x="299171" y="4604393"/>
            <a:ext cx="1877227" cy="1221268"/>
            <a:chOff x="299171" y="4604393"/>
            <a:chExt cx="1877227" cy="12212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EDE373-E1B6-38F4-C701-27AEA929C4E7}"/>
                </a:ext>
              </a:extLst>
            </p:cNvPr>
            <p:cNvSpPr/>
            <p:nvPr/>
          </p:nvSpPr>
          <p:spPr>
            <a:xfrm>
              <a:off x="414274" y="5584875"/>
              <a:ext cx="908462" cy="240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Key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BBA6660-84CE-F00E-01F5-C920AF23467E}"/>
                </a:ext>
              </a:extLst>
            </p:cNvPr>
            <p:cNvSpPr/>
            <p:nvPr/>
          </p:nvSpPr>
          <p:spPr>
            <a:xfrm rot="16200000">
              <a:off x="706505" y="5307690"/>
              <a:ext cx="324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3F23F41-755E-288E-8496-AC7DCF1B6348}"/>
                </a:ext>
              </a:extLst>
            </p:cNvPr>
            <p:cNvSpPr/>
            <p:nvPr/>
          </p:nvSpPr>
          <p:spPr>
            <a:xfrm>
              <a:off x="1552942" y="4828407"/>
              <a:ext cx="623456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0D0D1B-068C-64E8-A433-19F32FA59806}"/>
                </a:ext>
              </a:extLst>
            </p:cNvPr>
            <p:cNvSpPr/>
            <p:nvPr/>
          </p:nvSpPr>
          <p:spPr>
            <a:xfrm>
              <a:off x="299171" y="4604393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Debouncer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B4A402-2917-4129-A381-5C70934D53C6}"/>
              </a:ext>
            </a:extLst>
          </p:cNvPr>
          <p:cNvGrpSpPr/>
          <p:nvPr/>
        </p:nvGrpSpPr>
        <p:grpSpPr>
          <a:xfrm>
            <a:off x="1552942" y="2687911"/>
            <a:ext cx="2042620" cy="3373433"/>
            <a:chOff x="1552942" y="2687911"/>
            <a:chExt cx="2042620" cy="3373433"/>
          </a:xfrm>
        </p:grpSpPr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1B8E0084-810B-19E4-BCCF-553DD5DA6F8A}"/>
                </a:ext>
              </a:extLst>
            </p:cNvPr>
            <p:cNvSpPr/>
            <p:nvPr/>
          </p:nvSpPr>
          <p:spPr>
            <a:xfrm>
              <a:off x="1864668" y="2934670"/>
              <a:ext cx="559103" cy="1893737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1407074-9EA1-EE73-9907-D26168D13B9D}"/>
                </a:ext>
              </a:extLst>
            </p:cNvPr>
            <p:cNvSpPr/>
            <p:nvPr/>
          </p:nvSpPr>
          <p:spPr>
            <a:xfrm>
              <a:off x="1552942" y="4828407"/>
              <a:ext cx="623456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A5929-D759-5FAE-9A75-3FE33BC91698}"/>
                </a:ext>
              </a:extLst>
            </p:cNvPr>
            <p:cNvSpPr/>
            <p:nvPr/>
          </p:nvSpPr>
          <p:spPr>
            <a:xfrm>
              <a:off x="2456894" y="2687911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Timer</a:t>
              </a:r>
            </a:p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(extra </a:t>
              </a:r>
              <a:r>
                <a:rPr lang="en-US" sz="1100" i="1" dirty="0" err="1">
                  <a:solidFill>
                    <a:schemeClr val="tx1"/>
                  </a:solidFill>
                </a:rPr>
                <a:t>inicial</a:t>
              </a:r>
              <a:r>
                <a:rPr lang="en-US" sz="1100" i="1" dirty="0">
                  <a:solidFill>
                    <a:schemeClr val="tx1"/>
                  </a:solidFill>
                </a:rPr>
                <a:t>)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883C6-A934-16E4-29ED-83BC188AC17C}"/>
                </a:ext>
              </a:extLst>
            </p:cNvPr>
            <p:cNvGrpSpPr/>
            <p:nvPr/>
          </p:nvGrpSpPr>
          <p:grpSpPr>
            <a:xfrm>
              <a:off x="2873212" y="3327186"/>
              <a:ext cx="306032" cy="302018"/>
              <a:chOff x="6156673" y="3374125"/>
              <a:chExt cx="306032" cy="302018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1C4BAE18-775E-374C-CF80-23DBCCE34408}"/>
                  </a:ext>
                </a:extLst>
              </p:cNvPr>
              <p:cNvSpPr/>
              <p:nvPr/>
            </p:nvSpPr>
            <p:spPr>
              <a:xfrm rot="5400000">
                <a:off x="6249696" y="3463133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37F49FFC-EAF7-33A2-F3F1-BD78A9AAA318}"/>
                  </a:ext>
                </a:extLst>
              </p:cNvPr>
              <p:cNvSpPr/>
              <p:nvPr/>
            </p:nvSpPr>
            <p:spPr>
              <a:xfrm rot="16200000">
                <a:off x="6069587" y="3461211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0DA488-C802-3FCE-CC6B-92F9460A72E8}"/>
                </a:ext>
              </a:extLst>
            </p:cNvPr>
            <p:cNvSpPr/>
            <p:nvPr/>
          </p:nvSpPr>
          <p:spPr>
            <a:xfrm>
              <a:off x="2456894" y="5493397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Timer</a:t>
              </a:r>
            </a:p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(extra final)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B4BF90-D9B4-A706-E551-64C7B90B74D6}"/>
                </a:ext>
              </a:extLst>
            </p:cNvPr>
            <p:cNvGrpSpPr/>
            <p:nvPr/>
          </p:nvGrpSpPr>
          <p:grpSpPr>
            <a:xfrm>
              <a:off x="2873211" y="5125818"/>
              <a:ext cx="306032" cy="302018"/>
              <a:chOff x="6156673" y="3374125"/>
              <a:chExt cx="306032" cy="302018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60F3E72F-312A-FE03-1E1E-8BFD69289552}"/>
                  </a:ext>
                </a:extLst>
              </p:cNvPr>
              <p:cNvSpPr/>
              <p:nvPr/>
            </p:nvSpPr>
            <p:spPr>
              <a:xfrm rot="5400000">
                <a:off x="6249696" y="3463133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E60AF5D8-14E2-C548-6DF3-EB557751E0E3}"/>
                  </a:ext>
                </a:extLst>
              </p:cNvPr>
              <p:cNvSpPr/>
              <p:nvPr/>
            </p:nvSpPr>
            <p:spPr>
              <a:xfrm rot="16200000">
                <a:off x="6069587" y="3461211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B98C66-7623-0A87-B746-93BEE620406F}"/>
              </a:ext>
            </a:extLst>
          </p:cNvPr>
          <p:cNvGrpSpPr/>
          <p:nvPr/>
        </p:nvGrpSpPr>
        <p:grpSpPr>
          <a:xfrm>
            <a:off x="3047382" y="2164673"/>
            <a:ext cx="5525239" cy="567947"/>
            <a:chOff x="3047382" y="2164673"/>
            <a:chExt cx="5525239" cy="5679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0B4AC96-08AE-EAC7-E8F0-E80E7236F02C}"/>
                </a:ext>
              </a:extLst>
            </p:cNvPr>
            <p:cNvGrpSpPr/>
            <p:nvPr/>
          </p:nvGrpSpPr>
          <p:grpSpPr>
            <a:xfrm>
              <a:off x="3047382" y="2164673"/>
              <a:ext cx="5525239" cy="567947"/>
              <a:chOff x="3047382" y="2164673"/>
              <a:chExt cx="5525239" cy="56794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7968DB-BEA1-13EF-1B4E-160305775355}"/>
                  </a:ext>
                </a:extLst>
              </p:cNvPr>
              <p:cNvSpPr/>
              <p:nvPr/>
            </p:nvSpPr>
            <p:spPr>
              <a:xfrm>
                <a:off x="7433953" y="2164673"/>
                <a:ext cx="1138668" cy="567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Pulse Generator</a:t>
                </a:r>
                <a:endParaRPr lang="pt-PT" sz="11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748328A-7E1E-4E19-BED2-BA40B33BCC41}"/>
                  </a:ext>
                </a:extLst>
              </p:cNvPr>
              <p:cNvCxnSpPr/>
              <p:nvPr/>
            </p:nvCxnSpPr>
            <p:spPr>
              <a:xfrm>
                <a:off x="3047382" y="2452112"/>
                <a:ext cx="438063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D1169-3904-1B51-F7CB-CB1CD6C8B3C4}"/>
                </a:ext>
              </a:extLst>
            </p:cNvPr>
            <p:cNvCxnSpPr>
              <a:cxnSpLocks/>
            </p:cNvCxnSpPr>
            <p:nvPr/>
          </p:nvCxnSpPr>
          <p:spPr>
            <a:xfrm>
              <a:off x="3053320" y="2452112"/>
              <a:ext cx="0" cy="235799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D21A3F-E62B-2775-728D-A49C2988EAC5}"/>
              </a:ext>
            </a:extLst>
          </p:cNvPr>
          <p:cNvGrpSpPr/>
          <p:nvPr/>
        </p:nvGrpSpPr>
        <p:grpSpPr>
          <a:xfrm>
            <a:off x="3706088" y="2962186"/>
            <a:ext cx="2196000" cy="1589853"/>
            <a:chOff x="3706088" y="2962186"/>
            <a:chExt cx="2196000" cy="158985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CC8B44-4F8F-7A31-4D35-F9501BD0EBD8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203080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2D06FC-B391-83AA-FE05-E18CF5F6EA7F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248293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C58CEA-15EC-840C-F920-88E02A344474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303305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B51DAD-C1C9-6246-121A-247A0A53653A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348518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CEA909-F4D3-2122-2137-D0F3027374E4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404744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AE7365-08CC-6F3C-3546-8356841EA71C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449957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85D023-1C52-6650-6CF0-448FF589DD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504969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D4A00B4-B460-EFE9-749C-C3BBDFDFC9C6}"/>
                </a:ext>
              </a:extLst>
            </p:cNvPr>
            <p:cNvCxnSpPr>
              <a:cxnSpLocks/>
            </p:cNvCxnSpPr>
            <p:nvPr/>
          </p:nvCxnSpPr>
          <p:spPr>
            <a:xfrm>
              <a:off x="3706088" y="4550182"/>
              <a:ext cx="2196000" cy="185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59384C-76F1-8CF4-2E50-405EF7F5C7C2}"/>
                </a:ext>
              </a:extLst>
            </p:cNvPr>
            <p:cNvGrpSpPr/>
            <p:nvPr/>
          </p:nvGrpSpPr>
          <p:grpSpPr>
            <a:xfrm>
              <a:off x="3744151" y="2962186"/>
              <a:ext cx="2124346" cy="1084185"/>
              <a:chOff x="6981426" y="2980951"/>
              <a:chExt cx="2124346" cy="1084185"/>
            </a:xfrm>
          </p:grpSpPr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BF22862C-F39D-C8B0-16E5-14DB9C622FAF}"/>
                  </a:ext>
                </a:extLst>
              </p:cNvPr>
              <p:cNvSpPr/>
              <p:nvPr/>
            </p:nvSpPr>
            <p:spPr>
              <a:xfrm>
                <a:off x="6981426" y="3729328"/>
                <a:ext cx="612000" cy="89988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D86213-F06C-8512-85E0-2AD6E21A4A98}"/>
                  </a:ext>
                </a:extLst>
              </p:cNvPr>
              <p:cNvSpPr/>
              <p:nvPr/>
            </p:nvSpPr>
            <p:spPr>
              <a:xfrm>
                <a:off x="7762772" y="2980951"/>
                <a:ext cx="908462" cy="2407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Switch</a:t>
                </a:r>
                <a:endParaRPr lang="pt-PT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0F081D5-4CAB-1BF7-6807-C311478622E2}"/>
                  </a:ext>
                </a:extLst>
              </p:cNvPr>
              <p:cNvSpPr/>
              <p:nvPr/>
            </p:nvSpPr>
            <p:spPr>
              <a:xfrm>
                <a:off x="7636473" y="3497189"/>
                <a:ext cx="1138668" cy="567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FlipFlip</a:t>
                </a:r>
                <a:r>
                  <a:rPr lang="en-US" sz="1100" dirty="0">
                    <a:solidFill>
                      <a:schemeClr val="tx1"/>
                    </a:solidFill>
                  </a:rPr>
                  <a:t>-D</a:t>
                </a:r>
                <a:endParaRPr lang="pt-PT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A907D279-EFC6-FBEC-FCD3-6E9CAD99713B}"/>
                  </a:ext>
                </a:extLst>
              </p:cNvPr>
              <p:cNvSpPr/>
              <p:nvPr/>
            </p:nvSpPr>
            <p:spPr>
              <a:xfrm>
                <a:off x="8817772" y="3737986"/>
                <a:ext cx="288000" cy="106571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8AAA7F11-D4F5-AED5-89E0-11BE290054C0}"/>
                  </a:ext>
                </a:extLst>
              </p:cNvPr>
              <p:cNvSpPr/>
              <p:nvPr/>
            </p:nvSpPr>
            <p:spPr>
              <a:xfrm rot="5400000">
                <a:off x="8127003" y="3317758"/>
                <a:ext cx="180000" cy="89988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A92469-85C6-D92C-56B0-564F6EB106BE}"/>
              </a:ext>
            </a:extLst>
          </p:cNvPr>
          <p:cNvGrpSpPr/>
          <p:nvPr/>
        </p:nvGrpSpPr>
        <p:grpSpPr>
          <a:xfrm>
            <a:off x="5909691" y="3698609"/>
            <a:ext cx="1359725" cy="1359725"/>
            <a:chOff x="5909691" y="3698609"/>
            <a:chExt cx="1359725" cy="135972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500A7F-3F1D-4FF7-24B7-1D08E1456274}"/>
                </a:ext>
              </a:extLst>
            </p:cNvPr>
            <p:cNvSpPr/>
            <p:nvPr/>
          </p:nvSpPr>
          <p:spPr>
            <a:xfrm>
              <a:off x="5909691" y="3698609"/>
              <a:ext cx="1359725" cy="1359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FSM Principal</a:t>
              </a:r>
            </a:p>
          </p:txBody>
        </p:sp>
        <p:grpSp>
          <p:nvGrpSpPr>
            <p:cNvPr id="49" name="Graphic 7" descr="Processor outline">
              <a:extLst>
                <a:ext uri="{FF2B5EF4-FFF2-40B4-BE49-F238E27FC236}">
                  <a16:creationId xmlns:a16="http://schemas.microsoft.com/office/drawing/2014/main" id="{59C689E0-1112-33AE-F289-F0BD4329F53D}"/>
                </a:ext>
              </a:extLst>
            </p:cNvPr>
            <p:cNvGrpSpPr/>
            <p:nvPr/>
          </p:nvGrpSpPr>
          <p:grpSpPr>
            <a:xfrm>
              <a:off x="6072053" y="3868574"/>
              <a:ext cx="1019793" cy="1019793"/>
              <a:chOff x="5586102" y="2919102"/>
              <a:chExt cx="1019793" cy="1019793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2480ED2-6075-C922-A55C-475051F7ABB7}"/>
                  </a:ext>
                </a:extLst>
              </p:cNvPr>
              <p:cNvSpPr/>
              <p:nvPr/>
            </p:nvSpPr>
            <p:spPr>
              <a:xfrm>
                <a:off x="5855214" y="3188214"/>
                <a:ext cx="481569" cy="481569"/>
              </a:xfrm>
              <a:custGeom>
                <a:avLst/>
                <a:gdLst>
                  <a:gd name="connsiteX0" fmla="*/ 0 w 481569"/>
                  <a:gd name="connsiteY0" fmla="*/ 481569 h 481569"/>
                  <a:gd name="connsiteX1" fmla="*/ 481569 w 481569"/>
                  <a:gd name="connsiteY1" fmla="*/ 481569 h 481569"/>
                  <a:gd name="connsiteX2" fmla="*/ 481569 w 481569"/>
                  <a:gd name="connsiteY2" fmla="*/ 0 h 481569"/>
                  <a:gd name="connsiteX3" fmla="*/ 0 w 481569"/>
                  <a:gd name="connsiteY3" fmla="*/ 0 h 481569"/>
                  <a:gd name="connsiteX4" fmla="*/ 28328 w 481569"/>
                  <a:gd name="connsiteY4" fmla="*/ 28328 h 481569"/>
                  <a:gd name="connsiteX5" fmla="*/ 453242 w 481569"/>
                  <a:gd name="connsiteY5" fmla="*/ 28328 h 481569"/>
                  <a:gd name="connsiteX6" fmla="*/ 453242 w 481569"/>
                  <a:gd name="connsiteY6" fmla="*/ 453242 h 481569"/>
                  <a:gd name="connsiteX7" fmla="*/ 28328 w 481569"/>
                  <a:gd name="connsiteY7" fmla="*/ 453242 h 481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569" h="481569">
                    <a:moveTo>
                      <a:pt x="0" y="481569"/>
                    </a:moveTo>
                    <a:lnTo>
                      <a:pt x="481569" y="481569"/>
                    </a:lnTo>
                    <a:lnTo>
                      <a:pt x="481569" y="0"/>
                    </a:lnTo>
                    <a:lnTo>
                      <a:pt x="0" y="0"/>
                    </a:lnTo>
                    <a:close/>
                    <a:moveTo>
                      <a:pt x="28328" y="28328"/>
                    </a:moveTo>
                    <a:lnTo>
                      <a:pt x="453242" y="28328"/>
                    </a:lnTo>
                    <a:lnTo>
                      <a:pt x="453242" y="453242"/>
                    </a:lnTo>
                    <a:lnTo>
                      <a:pt x="28328" y="453242"/>
                    </a:lnTo>
                    <a:close/>
                  </a:path>
                </a:pathLst>
              </a:custGeom>
              <a:solidFill>
                <a:srgbClr val="000000">
                  <a:alpha val="5000"/>
                </a:srgbClr>
              </a:solidFill>
              <a:ln w="14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9CC64D1-239D-FDAB-74C9-FC23EFC52ED7}"/>
                  </a:ext>
                </a:extLst>
              </p:cNvPr>
              <p:cNvSpPr/>
              <p:nvPr/>
            </p:nvSpPr>
            <p:spPr>
              <a:xfrm>
                <a:off x="5586102" y="2919102"/>
                <a:ext cx="1019793" cy="1019793"/>
              </a:xfrm>
              <a:custGeom>
                <a:avLst/>
                <a:gdLst>
                  <a:gd name="connsiteX0" fmla="*/ 1019794 w 1019793"/>
                  <a:gd name="connsiteY0" fmla="*/ 240785 h 1019793"/>
                  <a:gd name="connsiteX1" fmla="*/ 1019794 w 1019793"/>
                  <a:gd name="connsiteY1" fmla="*/ 212457 h 1019793"/>
                  <a:gd name="connsiteX2" fmla="*/ 892320 w 1019793"/>
                  <a:gd name="connsiteY2" fmla="*/ 212457 h 1019793"/>
                  <a:gd name="connsiteX3" fmla="*/ 892320 w 1019793"/>
                  <a:gd name="connsiteY3" fmla="*/ 198293 h 1019793"/>
                  <a:gd name="connsiteX4" fmla="*/ 821501 w 1019793"/>
                  <a:gd name="connsiteY4" fmla="*/ 127474 h 1019793"/>
                  <a:gd name="connsiteX5" fmla="*/ 807337 w 1019793"/>
                  <a:gd name="connsiteY5" fmla="*/ 127474 h 1019793"/>
                  <a:gd name="connsiteX6" fmla="*/ 807337 w 1019793"/>
                  <a:gd name="connsiteY6" fmla="*/ 0 h 1019793"/>
                  <a:gd name="connsiteX7" fmla="*/ 779009 w 1019793"/>
                  <a:gd name="connsiteY7" fmla="*/ 0 h 1019793"/>
                  <a:gd name="connsiteX8" fmla="*/ 779009 w 1019793"/>
                  <a:gd name="connsiteY8" fmla="*/ 127474 h 1019793"/>
                  <a:gd name="connsiteX9" fmla="*/ 694026 w 1019793"/>
                  <a:gd name="connsiteY9" fmla="*/ 127474 h 1019793"/>
                  <a:gd name="connsiteX10" fmla="*/ 694026 w 1019793"/>
                  <a:gd name="connsiteY10" fmla="*/ 0 h 1019793"/>
                  <a:gd name="connsiteX11" fmla="*/ 665699 w 1019793"/>
                  <a:gd name="connsiteY11" fmla="*/ 0 h 1019793"/>
                  <a:gd name="connsiteX12" fmla="*/ 665699 w 1019793"/>
                  <a:gd name="connsiteY12" fmla="*/ 127474 h 1019793"/>
                  <a:gd name="connsiteX13" fmla="*/ 580716 w 1019793"/>
                  <a:gd name="connsiteY13" fmla="*/ 127474 h 1019793"/>
                  <a:gd name="connsiteX14" fmla="*/ 580716 w 1019793"/>
                  <a:gd name="connsiteY14" fmla="*/ 0 h 1019793"/>
                  <a:gd name="connsiteX15" fmla="*/ 552388 w 1019793"/>
                  <a:gd name="connsiteY15" fmla="*/ 0 h 1019793"/>
                  <a:gd name="connsiteX16" fmla="*/ 552388 w 1019793"/>
                  <a:gd name="connsiteY16" fmla="*/ 127474 h 1019793"/>
                  <a:gd name="connsiteX17" fmla="*/ 467405 w 1019793"/>
                  <a:gd name="connsiteY17" fmla="*/ 127474 h 1019793"/>
                  <a:gd name="connsiteX18" fmla="*/ 467405 w 1019793"/>
                  <a:gd name="connsiteY18" fmla="*/ 0 h 1019793"/>
                  <a:gd name="connsiteX19" fmla="*/ 439078 w 1019793"/>
                  <a:gd name="connsiteY19" fmla="*/ 0 h 1019793"/>
                  <a:gd name="connsiteX20" fmla="*/ 439078 w 1019793"/>
                  <a:gd name="connsiteY20" fmla="*/ 127474 h 1019793"/>
                  <a:gd name="connsiteX21" fmla="*/ 354095 w 1019793"/>
                  <a:gd name="connsiteY21" fmla="*/ 127474 h 1019793"/>
                  <a:gd name="connsiteX22" fmla="*/ 354095 w 1019793"/>
                  <a:gd name="connsiteY22" fmla="*/ 0 h 1019793"/>
                  <a:gd name="connsiteX23" fmla="*/ 325767 w 1019793"/>
                  <a:gd name="connsiteY23" fmla="*/ 0 h 1019793"/>
                  <a:gd name="connsiteX24" fmla="*/ 325767 w 1019793"/>
                  <a:gd name="connsiteY24" fmla="*/ 127474 h 1019793"/>
                  <a:gd name="connsiteX25" fmla="*/ 240785 w 1019793"/>
                  <a:gd name="connsiteY25" fmla="*/ 127474 h 1019793"/>
                  <a:gd name="connsiteX26" fmla="*/ 240785 w 1019793"/>
                  <a:gd name="connsiteY26" fmla="*/ 0 h 1019793"/>
                  <a:gd name="connsiteX27" fmla="*/ 212457 w 1019793"/>
                  <a:gd name="connsiteY27" fmla="*/ 0 h 1019793"/>
                  <a:gd name="connsiteX28" fmla="*/ 212457 w 1019793"/>
                  <a:gd name="connsiteY28" fmla="*/ 127474 h 1019793"/>
                  <a:gd name="connsiteX29" fmla="*/ 198293 w 1019793"/>
                  <a:gd name="connsiteY29" fmla="*/ 127474 h 1019793"/>
                  <a:gd name="connsiteX30" fmla="*/ 127474 w 1019793"/>
                  <a:gd name="connsiteY30" fmla="*/ 198293 h 1019793"/>
                  <a:gd name="connsiteX31" fmla="*/ 127474 w 1019793"/>
                  <a:gd name="connsiteY31" fmla="*/ 212457 h 1019793"/>
                  <a:gd name="connsiteX32" fmla="*/ 0 w 1019793"/>
                  <a:gd name="connsiteY32" fmla="*/ 212457 h 1019793"/>
                  <a:gd name="connsiteX33" fmla="*/ 0 w 1019793"/>
                  <a:gd name="connsiteY33" fmla="*/ 240785 h 1019793"/>
                  <a:gd name="connsiteX34" fmla="*/ 127474 w 1019793"/>
                  <a:gd name="connsiteY34" fmla="*/ 240785 h 1019793"/>
                  <a:gd name="connsiteX35" fmla="*/ 127474 w 1019793"/>
                  <a:gd name="connsiteY35" fmla="*/ 325767 h 1019793"/>
                  <a:gd name="connsiteX36" fmla="*/ 0 w 1019793"/>
                  <a:gd name="connsiteY36" fmla="*/ 325767 h 1019793"/>
                  <a:gd name="connsiteX37" fmla="*/ 0 w 1019793"/>
                  <a:gd name="connsiteY37" fmla="*/ 354095 h 1019793"/>
                  <a:gd name="connsiteX38" fmla="*/ 127474 w 1019793"/>
                  <a:gd name="connsiteY38" fmla="*/ 354095 h 1019793"/>
                  <a:gd name="connsiteX39" fmla="*/ 127474 w 1019793"/>
                  <a:gd name="connsiteY39" fmla="*/ 439078 h 1019793"/>
                  <a:gd name="connsiteX40" fmla="*/ 0 w 1019793"/>
                  <a:gd name="connsiteY40" fmla="*/ 439078 h 1019793"/>
                  <a:gd name="connsiteX41" fmla="*/ 0 w 1019793"/>
                  <a:gd name="connsiteY41" fmla="*/ 467405 h 1019793"/>
                  <a:gd name="connsiteX42" fmla="*/ 127474 w 1019793"/>
                  <a:gd name="connsiteY42" fmla="*/ 467405 h 1019793"/>
                  <a:gd name="connsiteX43" fmla="*/ 127474 w 1019793"/>
                  <a:gd name="connsiteY43" fmla="*/ 552388 h 1019793"/>
                  <a:gd name="connsiteX44" fmla="*/ 0 w 1019793"/>
                  <a:gd name="connsiteY44" fmla="*/ 552388 h 1019793"/>
                  <a:gd name="connsiteX45" fmla="*/ 0 w 1019793"/>
                  <a:gd name="connsiteY45" fmla="*/ 580716 h 1019793"/>
                  <a:gd name="connsiteX46" fmla="*/ 127474 w 1019793"/>
                  <a:gd name="connsiteY46" fmla="*/ 580716 h 1019793"/>
                  <a:gd name="connsiteX47" fmla="*/ 127474 w 1019793"/>
                  <a:gd name="connsiteY47" fmla="*/ 665699 h 1019793"/>
                  <a:gd name="connsiteX48" fmla="*/ 0 w 1019793"/>
                  <a:gd name="connsiteY48" fmla="*/ 665699 h 1019793"/>
                  <a:gd name="connsiteX49" fmla="*/ 0 w 1019793"/>
                  <a:gd name="connsiteY49" fmla="*/ 694026 h 1019793"/>
                  <a:gd name="connsiteX50" fmla="*/ 127474 w 1019793"/>
                  <a:gd name="connsiteY50" fmla="*/ 694026 h 1019793"/>
                  <a:gd name="connsiteX51" fmla="*/ 127474 w 1019793"/>
                  <a:gd name="connsiteY51" fmla="*/ 779009 h 1019793"/>
                  <a:gd name="connsiteX52" fmla="*/ 0 w 1019793"/>
                  <a:gd name="connsiteY52" fmla="*/ 779009 h 1019793"/>
                  <a:gd name="connsiteX53" fmla="*/ 0 w 1019793"/>
                  <a:gd name="connsiteY53" fmla="*/ 807337 h 1019793"/>
                  <a:gd name="connsiteX54" fmla="*/ 127474 w 1019793"/>
                  <a:gd name="connsiteY54" fmla="*/ 807337 h 1019793"/>
                  <a:gd name="connsiteX55" fmla="*/ 127474 w 1019793"/>
                  <a:gd name="connsiteY55" fmla="*/ 821501 h 1019793"/>
                  <a:gd name="connsiteX56" fmla="*/ 198293 w 1019793"/>
                  <a:gd name="connsiteY56" fmla="*/ 892320 h 1019793"/>
                  <a:gd name="connsiteX57" fmla="*/ 212457 w 1019793"/>
                  <a:gd name="connsiteY57" fmla="*/ 892320 h 1019793"/>
                  <a:gd name="connsiteX58" fmla="*/ 212457 w 1019793"/>
                  <a:gd name="connsiteY58" fmla="*/ 1019794 h 1019793"/>
                  <a:gd name="connsiteX59" fmla="*/ 240785 w 1019793"/>
                  <a:gd name="connsiteY59" fmla="*/ 1019794 h 1019793"/>
                  <a:gd name="connsiteX60" fmla="*/ 240785 w 1019793"/>
                  <a:gd name="connsiteY60" fmla="*/ 892320 h 1019793"/>
                  <a:gd name="connsiteX61" fmla="*/ 325767 w 1019793"/>
                  <a:gd name="connsiteY61" fmla="*/ 892320 h 1019793"/>
                  <a:gd name="connsiteX62" fmla="*/ 325767 w 1019793"/>
                  <a:gd name="connsiteY62" fmla="*/ 1019794 h 1019793"/>
                  <a:gd name="connsiteX63" fmla="*/ 354095 w 1019793"/>
                  <a:gd name="connsiteY63" fmla="*/ 1019794 h 1019793"/>
                  <a:gd name="connsiteX64" fmla="*/ 354095 w 1019793"/>
                  <a:gd name="connsiteY64" fmla="*/ 892320 h 1019793"/>
                  <a:gd name="connsiteX65" fmla="*/ 439078 w 1019793"/>
                  <a:gd name="connsiteY65" fmla="*/ 892320 h 1019793"/>
                  <a:gd name="connsiteX66" fmla="*/ 439078 w 1019793"/>
                  <a:gd name="connsiteY66" fmla="*/ 1019794 h 1019793"/>
                  <a:gd name="connsiteX67" fmla="*/ 467405 w 1019793"/>
                  <a:gd name="connsiteY67" fmla="*/ 1019794 h 1019793"/>
                  <a:gd name="connsiteX68" fmla="*/ 467405 w 1019793"/>
                  <a:gd name="connsiteY68" fmla="*/ 892320 h 1019793"/>
                  <a:gd name="connsiteX69" fmla="*/ 552388 w 1019793"/>
                  <a:gd name="connsiteY69" fmla="*/ 892320 h 1019793"/>
                  <a:gd name="connsiteX70" fmla="*/ 552388 w 1019793"/>
                  <a:gd name="connsiteY70" fmla="*/ 1019794 h 1019793"/>
                  <a:gd name="connsiteX71" fmla="*/ 580716 w 1019793"/>
                  <a:gd name="connsiteY71" fmla="*/ 1019794 h 1019793"/>
                  <a:gd name="connsiteX72" fmla="*/ 580716 w 1019793"/>
                  <a:gd name="connsiteY72" fmla="*/ 892320 h 1019793"/>
                  <a:gd name="connsiteX73" fmla="*/ 665699 w 1019793"/>
                  <a:gd name="connsiteY73" fmla="*/ 892320 h 1019793"/>
                  <a:gd name="connsiteX74" fmla="*/ 665699 w 1019793"/>
                  <a:gd name="connsiteY74" fmla="*/ 1019794 h 1019793"/>
                  <a:gd name="connsiteX75" fmla="*/ 694026 w 1019793"/>
                  <a:gd name="connsiteY75" fmla="*/ 1019794 h 1019793"/>
                  <a:gd name="connsiteX76" fmla="*/ 694026 w 1019793"/>
                  <a:gd name="connsiteY76" fmla="*/ 892320 h 1019793"/>
                  <a:gd name="connsiteX77" fmla="*/ 779009 w 1019793"/>
                  <a:gd name="connsiteY77" fmla="*/ 892320 h 1019793"/>
                  <a:gd name="connsiteX78" fmla="*/ 779009 w 1019793"/>
                  <a:gd name="connsiteY78" fmla="*/ 1019794 h 1019793"/>
                  <a:gd name="connsiteX79" fmla="*/ 807337 w 1019793"/>
                  <a:gd name="connsiteY79" fmla="*/ 1019794 h 1019793"/>
                  <a:gd name="connsiteX80" fmla="*/ 807337 w 1019793"/>
                  <a:gd name="connsiteY80" fmla="*/ 892320 h 1019793"/>
                  <a:gd name="connsiteX81" fmla="*/ 821501 w 1019793"/>
                  <a:gd name="connsiteY81" fmla="*/ 892320 h 1019793"/>
                  <a:gd name="connsiteX82" fmla="*/ 892320 w 1019793"/>
                  <a:gd name="connsiteY82" fmla="*/ 821501 h 1019793"/>
                  <a:gd name="connsiteX83" fmla="*/ 892320 w 1019793"/>
                  <a:gd name="connsiteY83" fmla="*/ 807337 h 1019793"/>
                  <a:gd name="connsiteX84" fmla="*/ 1019794 w 1019793"/>
                  <a:gd name="connsiteY84" fmla="*/ 807337 h 1019793"/>
                  <a:gd name="connsiteX85" fmla="*/ 1019794 w 1019793"/>
                  <a:gd name="connsiteY85" fmla="*/ 779009 h 1019793"/>
                  <a:gd name="connsiteX86" fmla="*/ 892320 w 1019793"/>
                  <a:gd name="connsiteY86" fmla="*/ 779009 h 1019793"/>
                  <a:gd name="connsiteX87" fmla="*/ 892320 w 1019793"/>
                  <a:gd name="connsiteY87" fmla="*/ 694026 h 1019793"/>
                  <a:gd name="connsiteX88" fmla="*/ 1019794 w 1019793"/>
                  <a:gd name="connsiteY88" fmla="*/ 694026 h 1019793"/>
                  <a:gd name="connsiteX89" fmla="*/ 1019794 w 1019793"/>
                  <a:gd name="connsiteY89" fmla="*/ 665699 h 1019793"/>
                  <a:gd name="connsiteX90" fmla="*/ 892320 w 1019793"/>
                  <a:gd name="connsiteY90" fmla="*/ 665699 h 1019793"/>
                  <a:gd name="connsiteX91" fmla="*/ 892320 w 1019793"/>
                  <a:gd name="connsiteY91" fmla="*/ 580716 h 1019793"/>
                  <a:gd name="connsiteX92" fmla="*/ 1019794 w 1019793"/>
                  <a:gd name="connsiteY92" fmla="*/ 580716 h 1019793"/>
                  <a:gd name="connsiteX93" fmla="*/ 1019794 w 1019793"/>
                  <a:gd name="connsiteY93" fmla="*/ 552388 h 1019793"/>
                  <a:gd name="connsiteX94" fmla="*/ 892320 w 1019793"/>
                  <a:gd name="connsiteY94" fmla="*/ 552388 h 1019793"/>
                  <a:gd name="connsiteX95" fmla="*/ 892320 w 1019793"/>
                  <a:gd name="connsiteY95" fmla="*/ 467405 h 1019793"/>
                  <a:gd name="connsiteX96" fmla="*/ 1019794 w 1019793"/>
                  <a:gd name="connsiteY96" fmla="*/ 467405 h 1019793"/>
                  <a:gd name="connsiteX97" fmla="*/ 1019794 w 1019793"/>
                  <a:gd name="connsiteY97" fmla="*/ 439078 h 1019793"/>
                  <a:gd name="connsiteX98" fmla="*/ 892320 w 1019793"/>
                  <a:gd name="connsiteY98" fmla="*/ 439078 h 1019793"/>
                  <a:gd name="connsiteX99" fmla="*/ 892320 w 1019793"/>
                  <a:gd name="connsiteY99" fmla="*/ 354095 h 1019793"/>
                  <a:gd name="connsiteX100" fmla="*/ 1019794 w 1019793"/>
                  <a:gd name="connsiteY100" fmla="*/ 354095 h 1019793"/>
                  <a:gd name="connsiteX101" fmla="*/ 1019794 w 1019793"/>
                  <a:gd name="connsiteY101" fmla="*/ 325767 h 1019793"/>
                  <a:gd name="connsiteX102" fmla="*/ 892320 w 1019793"/>
                  <a:gd name="connsiteY102" fmla="*/ 325767 h 1019793"/>
                  <a:gd name="connsiteX103" fmla="*/ 892320 w 1019793"/>
                  <a:gd name="connsiteY103" fmla="*/ 240785 h 1019793"/>
                  <a:gd name="connsiteX104" fmla="*/ 863992 w 1019793"/>
                  <a:gd name="connsiteY104" fmla="*/ 821501 h 1019793"/>
                  <a:gd name="connsiteX105" fmla="*/ 821501 w 1019793"/>
                  <a:gd name="connsiteY105" fmla="*/ 863992 h 1019793"/>
                  <a:gd name="connsiteX106" fmla="*/ 198293 w 1019793"/>
                  <a:gd name="connsiteY106" fmla="*/ 863992 h 1019793"/>
                  <a:gd name="connsiteX107" fmla="*/ 155802 w 1019793"/>
                  <a:gd name="connsiteY107" fmla="*/ 821501 h 1019793"/>
                  <a:gd name="connsiteX108" fmla="*/ 155802 w 1019793"/>
                  <a:gd name="connsiteY108" fmla="*/ 198293 h 1019793"/>
                  <a:gd name="connsiteX109" fmla="*/ 198293 w 1019793"/>
                  <a:gd name="connsiteY109" fmla="*/ 155802 h 1019793"/>
                  <a:gd name="connsiteX110" fmla="*/ 821501 w 1019793"/>
                  <a:gd name="connsiteY110" fmla="*/ 155802 h 1019793"/>
                  <a:gd name="connsiteX111" fmla="*/ 863992 w 1019793"/>
                  <a:gd name="connsiteY111" fmla="*/ 198293 h 101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019793" h="1019793">
                    <a:moveTo>
                      <a:pt x="1019794" y="240785"/>
                    </a:moveTo>
                    <a:lnTo>
                      <a:pt x="1019794" y="212457"/>
                    </a:lnTo>
                    <a:lnTo>
                      <a:pt x="892320" y="212457"/>
                    </a:lnTo>
                    <a:lnTo>
                      <a:pt x="892320" y="198293"/>
                    </a:lnTo>
                    <a:cubicBezTo>
                      <a:pt x="892273" y="159200"/>
                      <a:pt x="860594" y="127521"/>
                      <a:pt x="821501" y="127474"/>
                    </a:cubicBezTo>
                    <a:lnTo>
                      <a:pt x="807337" y="127474"/>
                    </a:lnTo>
                    <a:lnTo>
                      <a:pt x="807337" y="0"/>
                    </a:lnTo>
                    <a:lnTo>
                      <a:pt x="779009" y="0"/>
                    </a:lnTo>
                    <a:lnTo>
                      <a:pt x="779009" y="127474"/>
                    </a:lnTo>
                    <a:lnTo>
                      <a:pt x="694026" y="127474"/>
                    </a:lnTo>
                    <a:lnTo>
                      <a:pt x="694026" y="0"/>
                    </a:lnTo>
                    <a:lnTo>
                      <a:pt x="665699" y="0"/>
                    </a:lnTo>
                    <a:lnTo>
                      <a:pt x="665699" y="127474"/>
                    </a:lnTo>
                    <a:lnTo>
                      <a:pt x="580716" y="127474"/>
                    </a:lnTo>
                    <a:lnTo>
                      <a:pt x="580716" y="0"/>
                    </a:lnTo>
                    <a:lnTo>
                      <a:pt x="552388" y="0"/>
                    </a:lnTo>
                    <a:lnTo>
                      <a:pt x="552388" y="127474"/>
                    </a:lnTo>
                    <a:lnTo>
                      <a:pt x="467405" y="127474"/>
                    </a:lnTo>
                    <a:lnTo>
                      <a:pt x="467405" y="0"/>
                    </a:lnTo>
                    <a:lnTo>
                      <a:pt x="439078" y="0"/>
                    </a:lnTo>
                    <a:lnTo>
                      <a:pt x="439078" y="127474"/>
                    </a:lnTo>
                    <a:lnTo>
                      <a:pt x="354095" y="127474"/>
                    </a:lnTo>
                    <a:lnTo>
                      <a:pt x="354095" y="0"/>
                    </a:lnTo>
                    <a:lnTo>
                      <a:pt x="325767" y="0"/>
                    </a:lnTo>
                    <a:lnTo>
                      <a:pt x="325767" y="127474"/>
                    </a:lnTo>
                    <a:lnTo>
                      <a:pt x="240785" y="127474"/>
                    </a:lnTo>
                    <a:lnTo>
                      <a:pt x="240785" y="0"/>
                    </a:lnTo>
                    <a:lnTo>
                      <a:pt x="212457" y="0"/>
                    </a:lnTo>
                    <a:lnTo>
                      <a:pt x="212457" y="127474"/>
                    </a:lnTo>
                    <a:lnTo>
                      <a:pt x="198293" y="127474"/>
                    </a:lnTo>
                    <a:cubicBezTo>
                      <a:pt x="159200" y="127521"/>
                      <a:pt x="127521" y="159200"/>
                      <a:pt x="127474" y="198293"/>
                    </a:cubicBezTo>
                    <a:lnTo>
                      <a:pt x="127474" y="212457"/>
                    </a:lnTo>
                    <a:lnTo>
                      <a:pt x="0" y="212457"/>
                    </a:lnTo>
                    <a:lnTo>
                      <a:pt x="0" y="240785"/>
                    </a:lnTo>
                    <a:lnTo>
                      <a:pt x="127474" y="240785"/>
                    </a:lnTo>
                    <a:lnTo>
                      <a:pt x="127474" y="325767"/>
                    </a:lnTo>
                    <a:lnTo>
                      <a:pt x="0" y="325767"/>
                    </a:lnTo>
                    <a:lnTo>
                      <a:pt x="0" y="354095"/>
                    </a:lnTo>
                    <a:lnTo>
                      <a:pt x="127474" y="354095"/>
                    </a:lnTo>
                    <a:lnTo>
                      <a:pt x="127474" y="439078"/>
                    </a:lnTo>
                    <a:lnTo>
                      <a:pt x="0" y="439078"/>
                    </a:lnTo>
                    <a:lnTo>
                      <a:pt x="0" y="467405"/>
                    </a:lnTo>
                    <a:lnTo>
                      <a:pt x="127474" y="467405"/>
                    </a:lnTo>
                    <a:lnTo>
                      <a:pt x="127474" y="552388"/>
                    </a:lnTo>
                    <a:lnTo>
                      <a:pt x="0" y="552388"/>
                    </a:lnTo>
                    <a:lnTo>
                      <a:pt x="0" y="580716"/>
                    </a:lnTo>
                    <a:lnTo>
                      <a:pt x="127474" y="580716"/>
                    </a:lnTo>
                    <a:lnTo>
                      <a:pt x="127474" y="665699"/>
                    </a:lnTo>
                    <a:lnTo>
                      <a:pt x="0" y="665699"/>
                    </a:lnTo>
                    <a:lnTo>
                      <a:pt x="0" y="694026"/>
                    </a:lnTo>
                    <a:lnTo>
                      <a:pt x="127474" y="694026"/>
                    </a:lnTo>
                    <a:lnTo>
                      <a:pt x="127474" y="779009"/>
                    </a:lnTo>
                    <a:lnTo>
                      <a:pt x="0" y="779009"/>
                    </a:lnTo>
                    <a:lnTo>
                      <a:pt x="0" y="807337"/>
                    </a:lnTo>
                    <a:lnTo>
                      <a:pt x="127474" y="807337"/>
                    </a:lnTo>
                    <a:lnTo>
                      <a:pt x="127474" y="821501"/>
                    </a:lnTo>
                    <a:cubicBezTo>
                      <a:pt x="127521" y="860594"/>
                      <a:pt x="159200" y="892273"/>
                      <a:pt x="198293" y="892320"/>
                    </a:cubicBezTo>
                    <a:lnTo>
                      <a:pt x="212457" y="892320"/>
                    </a:lnTo>
                    <a:lnTo>
                      <a:pt x="212457" y="1019794"/>
                    </a:lnTo>
                    <a:lnTo>
                      <a:pt x="240785" y="1019794"/>
                    </a:lnTo>
                    <a:lnTo>
                      <a:pt x="240785" y="892320"/>
                    </a:lnTo>
                    <a:lnTo>
                      <a:pt x="325767" y="892320"/>
                    </a:lnTo>
                    <a:lnTo>
                      <a:pt x="325767" y="1019794"/>
                    </a:lnTo>
                    <a:lnTo>
                      <a:pt x="354095" y="1019794"/>
                    </a:lnTo>
                    <a:lnTo>
                      <a:pt x="354095" y="892320"/>
                    </a:lnTo>
                    <a:lnTo>
                      <a:pt x="439078" y="892320"/>
                    </a:lnTo>
                    <a:lnTo>
                      <a:pt x="439078" y="1019794"/>
                    </a:lnTo>
                    <a:lnTo>
                      <a:pt x="467405" y="1019794"/>
                    </a:lnTo>
                    <a:lnTo>
                      <a:pt x="467405" y="892320"/>
                    </a:lnTo>
                    <a:lnTo>
                      <a:pt x="552388" y="892320"/>
                    </a:lnTo>
                    <a:lnTo>
                      <a:pt x="552388" y="1019794"/>
                    </a:lnTo>
                    <a:lnTo>
                      <a:pt x="580716" y="1019794"/>
                    </a:lnTo>
                    <a:lnTo>
                      <a:pt x="580716" y="892320"/>
                    </a:lnTo>
                    <a:lnTo>
                      <a:pt x="665699" y="892320"/>
                    </a:lnTo>
                    <a:lnTo>
                      <a:pt x="665699" y="1019794"/>
                    </a:lnTo>
                    <a:lnTo>
                      <a:pt x="694026" y="1019794"/>
                    </a:lnTo>
                    <a:lnTo>
                      <a:pt x="694026" y="892320"/>
                    </a:lnTo>
                    <a:lnTo>
                      <a:pt x="779009" y="892320"/>
                    </a:lnTo>
                    <a:lnTo>
                      <a:pt x="779009" y="1019794"/>
                    </a:lnTo>
                    <a:lnTo>
                      <a:pt x="807337" y="1019794"/>
                    </a:lnTo>
                    <a:lnTo>
                      <a:pt x="807337" y="892320"/>
                    </a:lnTo>
                    <a:lnTo>
                      <a:pt x="821501" y="892320"/>
                    </a:lnTo>
                    <a:cubicBezTo>
                      <a:pt x="860594" y="892273"/>
                      <a:pt x="892273" y="860594"/>
                      <a:pt x="892320" y="821501"/>
                    </a:cubicBezTo>
                    <a:lnTo>
                      <a:pt x="892320" y="807337"/>
                    </a:lnTo>
                    <a:lnTo>
                      <a:pt x="1019794" y="807337"/>
                    </a:lnTo>
                    <a:lnTo>
                      <a:pt x="1019794" y="779009"/>
                    </a:lnTo>
                    <a:lnTo>
                      <a:pt x="892320" y="779009"/>
                    </a:lnTo>
                    <a:lnTo>
                      <a:pt x="892320" y="694026"/>
                    </a:lnTo>
                    <a:lnTo>
                      <a:pt x="1019794" y="694026"/>
                    </a:lnTo>
                    <a:lnTo>
                      <a:pt x="1019794" y="665699"/>
                    </a:lnTo>
                    <a:lnTo>
                      <a:pt x="892320" y="665699"/>
                    </a:lnTo>
                    <a:lnTo>
                      <a:pt x="892320" y="580716"/>
                    </a:lnTo>
                    <a:lnTo>
                      <a:pt x="1019794" y="580716"/>
                    </a:lnTo>
                    <a:lnTo>
                      <a:pt x="1019794" y="552388"/>
                    </a:lnTo>
                    <a:lnTo>
                      <a:pt x="892320" y="552388"/>
                    </a:lnTo>
                    <a:lnTo>
                      <a:pt x="892320" y="467405"/>
                    </a:lnTo>
                    <a:lnTo>
                      <a:pt x="1019794" y="467405"/>
                    </a:lnTo>
                    <a:lnTo>
                      <a:pt x="1019794" y="439078"/>
                    </a:lnTo>
                    <a:lnTo>
                      <a:pt x="892320" y="439078"/>
                    </a:lnTo>
                    <a:lnTo>
                      <a:pt x="892320" y="354095"/>
                    </a:lnTo>
                    <a:lnTo>
                      <a:pt x="1019794" y="354095"/>
                    </a:lnTo>
                    <a:lnTo>
                      <a:pt x="1019794" y="325767"/>
                    </a:lnTo>
                    <a:lnTo>
                      <a:pt x="892320" y="325767"/>
                    </a:lnTo>
                    <a:lnTo>
                      <a:pt x="892320" y="240785"/>
                    </a:lnTo>
                    <a:close/>
                    <a:moveTo>
                      <a:pt x="863992" y="821501"/>
                    </a:moveTo>
                    <a:cubicBezTo>
                      <a:pt x="863992" y="844969"/>
                      <a:pt x="844969" y="863992"/>
                      <a:pt x="821501" y="863992"/>
                    </a:cubicBezTo>
                    <a:lnTo>
                      <a:pt x="198293" y="863992"/>
                    </a:lnTo>
                    <a:cubicBezTo>
                      <a:pt x="174825" y="863992"/>
                      <a:pt x="155802" y="844969"/>
                      <a:pt x="155802" y="821501"/>
                    </a:cubicBezTo>
                    <a:lnTo>
                      <a:pt x="155802" y="198293"/>
                    </a:lnTo>
                    <a:cubicBezTo>
                      <a:pt x="155802" y="174825"/>
                      <a:pt x="174825" y="155802"/>
                      <a:pt x="198293" y="155802"/>
                    </a:cubicBezTo>
                    <a:lnTo>
                      <a:pt x="821501" y="155802"/>
                    </a:lnTo>
                    <a:cubicBezTo>
                      <a:pt x="844969" y="155802"/>
                      <a:pt x="863992" y="174825"/>
                      <a:pt x="863992" y="198293"/>
                    </a:cubicBezTo>
                    <a:close/>
                  </a:path>
                </a:pathLst>
              </a:custGeom>
              <a:solidFill>
                <a:srgbClr val="000000">
                  <a:alpha val="5000"/>
                </a:srgbClr>
              </a:solidFill>
              <a:ln w="14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PT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2B57DC-7EC4-8E75-8AC3-32530C12030A}"/>
              </a:ext>
            </a:extLst>
          </p:cNvPr>
          <p:cNvGrpSpPr/>
          <p:nvPr/>
        </p:nvGrpSpPr>
        <p:grpSpPr>
          <a:xfrm>
            <a:off x="6061786" y="2687911"/>
            <a:ext cx="5280015" cy="3202024"/>
            <a:chOff x="6061786" y="2687911"/>
            <a:chExt cx="5280015" cy="32020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96C3C18-F3FB-7572-EE37-F07F957281E4}"/>
                </a:ext>
              </a:extLst>
            </p:cNvPr>
            <p:cNvSpPr/>
            <p:nvPr/>
          </p:nvSpPr>
          <p:spPr>
            <a:xfrm>
              <a:off x="6061786" y="2687911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ROM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26E3F30-DACB-447E-523B-E3F549698CE8}"/>
                </a:ext>
              </a:extLst>
            </p:cNvPr>
            <p:cNvGrpSpPr/>
            <p:nvPr/>
          </p:nvGrpSpPr>
          <p:grpSpPr>
            <a:xfrm>
              <a:off x="6478104" y="3327186"/>
              <a:ext cx="306032" cy="302018"/>
              <a:chOff x="6156673" y="3374125"/>
              <a:chExt cx="306032" cy="302018"/>
            </a:xfrm>
          </p:grpSpPr>
          <p:sp>
            <p:nvSpPr>
              <p:cNvPr id="65" name="Arrow: Right 64">
                <a:extLst>
                  <a:ext uri="{FF2B5EF4-FFF2-40B4-BE49-F238E27FC236}">
                    <a16:creationId xmlns:a16="http://schemas.microsoft.com/office/drawing/2014/main" id="{702AF08D-37FD-ED25-48FD-D012D976E9C6}"/>
                  </a:ext>
                </a:extLst>
              </p:cNvPr>
              <p:cNvSpPr/>
              <p:nvPr/>
            </p:nvSpPr>
            <p:spPr>
              <a:xfrm rot="5400000">
                <a:off x="6249696" y="3463133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84BE376F-5909-DE0A-BABD-5FF696BDDA29}"/>
                  </a:ext>
                </a:extLst>
              </p:cNvPr>
              <p:cNvSpPr/>
              <p:nvPr/>
            </p:nvSpPr>
            <p:spPr>
              <a:xfrm rot="16200000">
                <a:off x="6069587" y="3461211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3B0CE2F-7E93-B31A-9454-E9DF156F5D71}"/>
                </a:ext>
              </a:extLst>
            </p:cNvPr>
            <p:cNvSpPr/>
            <p:nvPr/>
          </p:nvSpPr>
          <p:spPr>
            <a:xfrm>
              <a:off x="7200454" y="5321988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ROM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E7C7CEF-F127-BCFF-3826-2C07499B2AC4}"/>
                </a:ext>
              </a:extLst>
            </p:cNvPr>
            <p:cNvGrpSpPr/>
            <p:nvPr/>
          </p:nvGrpSpPr>
          <p:grpSpPr>
            <a:xfrm>
              <a:off x="6100316" y="5100477"/>
              <a:ext cx="1039089" cy="559108"/>
              <a:chOff x="4292932" y="3438176"/>
              <a:chExt cx="1039089" cy="559108"/>
            </a:xfrm>
          </p:grpSpPr>
          <p:sp>
            <p:nvSpPr>
              <p:cNvPr id="63" name="Arrow: Bent 62">
                <a:extLst>
                  <a:ext uri="{FF2B5EF4-FFF2-40B4-BE49-F238E27FC236}">
                    <a16:creationId xmlns:a16="http://schemas.microsoft.com/office/drawing/2014/main" id="{33A98543-2E59-6ACE-7B7E-42C02D5EED1C}"/>
                  </a:ext>
                </a:extLst>
              </p:cNvPr>
              <p:cNvSpPr/>
              <p:nvPr/>
            </p:nvSpPr>
            <p:spPr>
              <a:xfrm rot="16200000">
                <a:off x="4532925" y="3198188"/>
                <a:ext cx="559103" cy="1039089"/>
              </a:xfrm>
              <a:prstGeom prst="bentArrow">
                <a:avLst>
                  <a:gd name="adj1" fmla="val 6686"/>
                  <a:gd name="adj2" fmla="val 7538"/>
                  <a:gd name="adj3" fmla="val 25000"/>
                  <a:gd name="adj4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Arrow: Bent 63">
                <a:extLst>
                  <a:ext uri="{FF2B5EF4-FFF2-40B4-BE49-F238E27FC236}">
                    <a16:creationId xmlns:a16="http://schemas.microsoft.com/office/drawing/2014/main" id="{CFB0CD9B-B0D9-5A41-26C0-9613FBAC2E4E}"/>
                  </a:ext>
                </a:extLst>
              </p:cNvPr>
              <p:cNvSpPr/>
              <p:nvPr/>
            </p:nvSpPr>
            <p:spPr>
              <a:xfrm flipV="1">
                <a:off x="4399809" y="3438176"/>
                <a:ext cx="932212" cy="505485"/>
              </a:xfrm>
              <a:prstGeom prst="bentArrow">
                <a:avLst>
                  <a:gd name="adj1" fmla="val 6686"/>
                  <a:gd name="adj2" fmla="val 7538"/>
                  <a:gd name="adj3" fmla="val 25000"/>
                  <a:gd name="adj4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87C7AED-1F57-C01C-8212-9C4FF6FF315F}"/>
                </a:ext>
              </a:extLst>
            </p:cNvPr>
            <p:cNvSpPr/>
            <p:nvPr/>
          </p:nvSpPr>
          <p:spPr>
            <a:xfrm>
              <a:off x="8761317" y="5321987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Bin7Seg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Decoder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6EABC47-18DE-EFCD-93C0-2FDDA453FD98}"/>
                </a:ext>
              </a:extLst>
            </p:cNvPr>
            <p:cNvGrpSpPr/>
            <p:nvPr/>
          </p:nvGrpSpPr>
          <p:grpSpPr>
            <a:xfrm rot="5400000">
              <a:off x="8398164" y="5454951"/>
              <a:ext cx="306032" cy="302018"/>
              <a:chOff x="6156673" y="3374125"/>
              <a:chExt cx="306032" cy="302018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898DF11A-6B07-0551-F8B0-CCBD65AB84AA}"/>
                  </a:ext>
                </a:extLst>
              </p:cNvPr>
              <p:cNvSpPr/>
              <p:nvPr/>
            </p:nvSpPr>
            <p:spPr>
              <a:xfrm rot="5400000">
                <a:off x="6249696" y="3463133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A642BF34-6C93-02FC-0A59-F916C09F95B8}"/>
                  </a:ext>
                </a:extLst>
              </p:cNvPr>
              <p:cNvSpPr/>
              <p:nvPr/>
            </p:nvSpPr>
            <p:spPr>
              <a:xfrm rot="16200000">
                <a:off x="6069587" y="3461211"/>
                <a:ext cx="300096" cy="125923"/>
              </a:xfrm>
              <a:prstGeom prst="right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0D21F6-300E-9262-DBFA-A63C084B5675}"/>
                </a:ext>
              </a:extLst>
            </p:cNvPr>
            <p:cNvSpPr/>
            <p:nvPr/>
          </p:nvSpPr>
          <p:spPr>
            <a:xfrm>
              <a:off x="10433339" y="5512269"/>
              <a:ext cx="908462" cy="240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HEX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E74D0D13-FC0B-DEE9-0AE9-F2C04F208DD3}"/>
                </a:ext>
              </a:extLst>
            </p:cNvPr>
            <p:cNvSpPr/>
            <p:nvPr/>
          </p:nvSpPr>
          <p:spPr>
            <a:xfrm>
              <a:off x="9933488" y="5561690"/>
              <a:ext cx="468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6214B5D-B80F-D9F7-6D29-26E7062F2B8E}"/>
              </a:ext>
            </a:extLst>
          </p:cNvPr>
          <p:cNvGrpSpPr/>
          <p:nvPr/>
        </p:nvGrpSpPr>
        <p:grpSpPr>
          <a:xfrm>
            <a:off x="7370781" y="2735320"/>
            <a:ext cx="2529204" cy="2542883"/>
            <a:chOff x="7370781" y="2735320"/>
            <a:chExt cx="2529204" cy="254288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E4E03AF-37FD-67F6-CB51-64D4EA95BD48}"/>
                </a:ext>
              </a:extLst>
            </p:cNvPr>
            <p:cNvSpPr/>
            <p:nvPr/>
          </p:nvSpPr>
          <p:spPr>
            <a:xfrm>
              <a:off x="8761317" y="4378470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Counter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FE1448C6-537A-195C-786A-361DD2781C61}"/>
                </a:ext>
              </a:extLst>
            </p:cNvPr>
            <p:cNvSpPr/>
            <p:nvPr/>
          </p:nvSpPr>
          <p:spPr>
            <a:xfrm>
              <a:off x="7381034" y="4609157"/>
              <a:ext cx="1296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BBA06871-BEF0-4D5A-9216-787F5AAE4A1F}"/>
                </a:ext>
              </a:extLst>
            </p:cNvPr>
            <p:cNvSpPr/>
            <p:nvPr/>
          </p:nvSpPr>
          <p:spPr>
            <a:xfrm rot="5400000">
              <a:off x="9186650" y="5080917"/>
              <a:ext cx="288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CC5B81-2159-93F3-779D-A5F9F1B76D2E}"/>
                </a:ext>
              </a:extLst>
            </p:cNvPr>
            <p:cNvSpPr/>
            <p:nvPr/>
          </p:nvSpPr>
          <p:spPr>
            <a:xfrm>
              <a:off x="8730677" y="3435248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LCD Display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F968B8F0-29A2-2627-CC5C-35A207E00EEF}"/>
                </a:ext>
              </a:extLst>
            </p:cNvPr>
            <p:cNvSpPr/>
            <p:nvPr/>
          </p:nvSpPr>
          <p:spPr>
            <a:xfrm>
              <a:off x="7370781" y="3765369"/>
              <a:ext cx="1296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89DF77-49D7-81A1-E61E-E21AFF801DDC}"/>
                </a:ext>
              </a:extLst>
            </p:cNvPr>
            <p:cNvCxnSpPr>
              <a:cxnSpLocks/>
            </p:cNvCxnSpPr>
            <p:nvPr/>
          </p:nvCxnSpPr>
          <p:spPr>
            <a:xfrm>
              <a:off x="8013723" y="4426059"/>
              <a:ext cx="663311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EDC00D4-EC2C-AC8B-06D9-485FE8DF5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3723" y="2735320"/>
              <a:ext cx="0" cy="169073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96782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6_TF89338750_Win32" id="{40F9AE7F-7D98-4657-9EDD-78A0A49BC3D6}" vid="{50E2CB39-6189-44C8-BD7D-EDB252C384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{AF4372F7-B7EF-4B8F-AF5E-5A20E140A88E}tf89338750_win32</Template>
  <TotalTime>168</TotalTime>
  <Words>126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Lsd – projeto 8</vt:lpstr>
      <vt:lpstr>Arquitetura</vt:lpstr>
      <vt:lpstr>FSM de Controlo</vt:lpstr>
      <vt:lpstr>FSM Principal</vt:lpstr>
      <vt:lpstr>Circuito Lógico</vt:lpstr>
      <vt:lpstr>Lsd – projeto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– projeto 8</dc:title>
  <dc:creator>André Correia</dc:creator>
  <cp:lastModifiedBy>André Correia</cp:lastModifiedBy>
  <cp:revision>156</cp:revision>
  <dcterms:created xsi:type="dcterms:W3CDTF">2023-05-30T18:33:35Z</dcterms:created>
  <dcterms:modified xsi:type="dcterms:W3CDTF">2023-05-31T23:01:42Z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