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sldIdLst>
    <p:sldId id="256" r:id="rId2"/>
    <p:sldId id="257" r:id="rId3"/>
    <p:sldId id="258" r:id="rId4"/>
    <p:sldId id="259" r:id="rId5"/>
    <p:sldId id="269" r:id="rId6"/>
    <p:sldId id="268" r:id="rId7"/>
    <p:sldId id="261" r:id="rId8"/>
    <p:sldId id="262" r:id="rId9"/>
    <p:sldId id="263" r:id="rId10"/>
    <p:sldId id="264" r:id="rId11"/>
    <p:sldId id="265" r:id="rId12"/>
    <p:sldId id="270" r:id="rId13"/>
    <p:sldId id="271" r:id="rId14"/>
    <p:sldId id="266" r:id="rId15"/>
    <p:sldId id="26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D49C7DF-E9B8-441A-92BD-9CB26EB86327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13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32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778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497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843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997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13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127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48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33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65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4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14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39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01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39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18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49C7DF-E9B8-441A-92BD-9CB26EB86327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84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start1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курсу </a:t>
            </a:r>
            <a:r>
              <a:rPr lang="ru-RU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  <a:r>
              <a:rPr lang="ru-RU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sz="3200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ru-RU" sz="3200" dirty="0">
                <a:solidFill>
                  <a:schemeClr val="accent6">
                    <a:lumMod val="75000"/>
                  </a:schemeClr>
                </a:solidFill>
              </a:rPr>
            </a:br>
            <a:endParaRPr lang="ru-RU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Слушатель: Алексеева Анна Александровна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92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5 Этап. </a:t>
            </a:r>
            <a:r>
              <a:rPr lang="ru-RU" sz="2700" dirty="0" smtClean="0">
                <a:solidFill>
                  <a:schemeClr val="accent2">
                    <a:lumMod val="75000"/>
                  </a:schemeClr>
                </a:solidFill>
              </a:rPr>
              <a:t>Оценка качества моделей для задачи регрессии</a:t>
            </a:r>
            <a:endParaRPr lang="ru-RU" sz="27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416420"/>
          </a:xfrm>
        </p:spPr>
        <p:txBody>
          <a:bodyPr/>
          <a:lstStyle/>
          <a:p>
            <a:pPr marL="0" indent="0">
              <a:buNone/>
            </a:pPr>
            <a:r>
              <a:rPr lang="ru-RU" sz="1400" dirty="0" smtClean="0"/>
              <a:t>Средняя абсолютная ошибка:</a:t>
            </a:r>
            <a:endParaRPr lang="en-US" sz="14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marL="0" indent="0">
              <a:buNone/>
            </a:pPr>
            <a:endParaRPr lang="ru-RU" sz="1400" dirty="0" smtClean="0"/>
          </a:p>
          <a:p>
            <a:pPr marL="0" indent="0">
              <a:buNone/>
            </a:pPr>
            <a:r>
              <a:rPr lang="ru-RU" sz="1400" dirty="0" smtClean="0"/>
              <a:t>Коэффициент детерминации:</a:t>
            </a:r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endParaRPr lang="en-US" sz="1400" dirty="0" smtClean="0"/>
          </a:p>
        </p:txBody>
      </p:sp>
      <p:pic>
        <p:nvPicPr>
          <p:cNvPr id="10" name="Объект 9"/>
          <p:cNvPicPr>
            <a:picLocks noGrp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185569" y="3303373"/>
            <a:ext cx="3990975" cy="1935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916831" y="3313507"/>
                <a:ext cx="2367635" cy="6556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31" y="3313507"/>
                <a:ext cx="2367635" cy="6556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utoShape 2" descr="{\displaystyle R^{2}=1-{\frac {D[y|x]}{D[y]}}=1-{\frac {\sigma ^{2}}{\sigma _{y}^{2}}},}"/>
          <p:cNvSpPr>
            <a:spLocks noChangeAspect="1" noChangeArrowheads="1"/>
          </p:cNvSpPr>
          <p:nvPr/>
        </p:nvSpPr>
        <p:spPr bwMode="auto">
          <a:xfrm>
            <a:off x="916831" y="3932102"/>
            <a:ext cx="2691835" cy="204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035" y="4697331"/>
            <a:ext cx="21812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Этап 6. </a:t>
            </a:r>
            <a:r>
              <a:rPr lang="ru-RU" sz="2700" dirty="0" smtClean="0">
                <a:solidFill>
                  <a:schemeClr val="accent2">
                    <a:lumMod val="75000"/>
                  </a:schemeClr>
                </a:solidFill>
              </a:rPr>
              <a:t>Решение задачи по разработке рекомендательной модели с использованием нейронных сетей</a:t>
            </a:r>
            <a:endParaRPr lang="ru-RU" sz="27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dirty="0" smtClean="0"/>
              <a:t>Многослойный персептрон:</a:t>
            </a:r>
          </a:p>
          <a:p>
            <a:endParaRPr lang="ru-RU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build_and_compile_model</a:t>
            </a:r>
            <a:r>
              <a:rPr lang="en-US" dirty="0"/>
              <a:t>(norm):</a:t>
            </a:r>
          </a:p>
          <a:p>
            <a:r>
              <a:rPr lang="en-US" dirty="0"/>
              <a:t>    model = </a:t>
            </a:r>
            <a:r>
              <a:rPr lang="en-US" dirty="0" err="1"/>
              <a:t>keras.Sequential</a:t>
            </a:r>
            <a:r>
              <a:rPr lang="en-US" dirty="0"/>
              <a:t>([</a:t>
            </a:r>
          </a:p>
          <a:p>
            <a:r>
              <a:rPr lang="en-US" dirty="0"/>
              <a:t>      norm,</a:t>
            </a:r>
          </a:p>
          <a:p>
            <a:r>
              <a:rPr lang="en-US" dirty="0"/>
              <a:t>      </a:t>
            </a:r>
            <a:r>
              <a:rPr lang="en-US" dirty="0" err="1"/>
              <a:t>layers.Dense</a:t>
            </a:r>
            <a:r>
              <a:rPr lang="en-US" dirty="0"/>
              <a:t>(256, activation='</a:t>
            </a:r>
            <a:r>
              <a:rPr lang="en-US" dirty="0" err="1"/>
              <a:t>relu</a:t>
            </a:r>
            <a:r>
              <a:rPr lang="en-US" dirty="0"/>
              <a:t>'),</a:t>
            </a:r>
          </a:p>
          <a:p>
            <a:r>
              <a:rPr lang="en-US" dirty="0"/>
              <a:t>      </a:t>
            </a:r>
            <a:r>
              <a:rPr lang="en-US" dirty="0" err="1"/>
              <a:t>layers.Dense</a:t>
            </a:r>
            <a:r>
              <a:rPr lang="en-US" dirty="0"/>
              <a:t>(256, activation='</a:t>
            </a:r>
            <a:r>
              <a:rPr lang="en-US" dirty="0" err="1"/>
              <a:t>relu</a:t>
            </a:r>
            <a:r>
              <a:rPr lang="en-US" dirty="0"/>
              <a:t>'), </a:t>
            </a:r>
          </a:p>
          <a:p>
            <a:r>
              <a:rPr lang="en-US" dirty="0"/>
              <a:t>      </a:t>
            </a:r>
            <a:r>
              <a:rPr lang="en-US" dirty="0" err="1"/>
              <a:t>layers.Dense</a:t>
            </a:r>
            <a:r>
              <a:rPr lang="en-US" dirty="0"/>
              <a:t>(64, activation='linear'), </a:t>
            </a:r>
          </a:p>
          <a:p>
            <a:r>
              <a:rPr lang="en-US" dirty="0"/>
              <a:t>      </a:t>
            </a:r>
            <a:r>
              <a:rPr lang="en-US" dirty="0" err="1"/>
              <a:t>layers.Dense</a:t>
            </a:r>
            <a:r>
              <a:rPr lang="en-US" dirty="0"/>
              <a:t>(1)</a:t>
            </a:r>
          </a:p>
          <a:p>
            <a:r>
              <a:rPr lang="en-US" dirty="0"/>
              <a:t>    ])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model.compile</a:t>
            </a:r>
            <a:r>
              <a:rPr lang="en-US" dirty="0"/>
              <a:t>(loss='</a:t>
            </a:r>
            <a:r>
              <a:rPr lang="en-US" dirty="0" err="1"/>
              <a:t>mean_squared_error</a:t>
            </a:r>
            <a:r>
              <a:rPr lang="en-US" dirty="0"/>
              <a:t>',</a:t>
            </a:r>
          </a:p>
          <a:p>
            <a:r>
              <a:rPr lang="en-US" dirty="0"/>
              <a:t>                optimizer=</a:t>
            </a:r>
            <a:r>
              <a:rPr lang="en-US" dirty="0" err="1"/>
              <a:t>tf.keras.optimizers.Adam</a:t>
            </a:r>
            <a:r>
              <a:rPr lang="en-US" dirty="0"/>
              <a:t>(0.0001))</a:t>
            </a:r>
          </a:p>
          <a:p>
            <a:r>
              <a:rPr lang="en-US" dirty="0"/>
              <a:t>    return model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dirty="0" err="1" smtClean="0"/>
              <a:t>Гиперпараметры</a:t>
            </a:r>
            <a:r>
              <a:rPr lang="ru-RU" dirty="0" smtClean="0"/>
              <a:t> модели:</a:t>
            </a:r>
          </a:p>
          <a:p>
            <a:r>
              <a:rPr lang="ru-RU" dirty="0" smtClean="0"/>
              <a:t>- количество скрытых слоев</a:t>
            </a:r>
          </a:p>
          <a:p>
            <a:r>
              <a:rPr lang="ru-RU" dirty="0" smtClean="0"/>
              <a:t>- количество нейронов на слое</a:t>
            </a:r>
          </a:p>
          <a:p>
            <a:r>
              <a:rPr lang="ru-RU" dirty="0" smtClean="0"/>
              <a:t>- активационная функция</a:t>
            </a:r>
          </a:p>
          <a:p>
            <a:r>
              <a:rPr lang="ru-RU" dirty="0" smtClean="0"/>
              <a:t>- количество нейронов на выходном слое</a:t>
            </a:r>
          </a:p>
          <a:p>
            <a:r>
              <a:rPr lang="ru-RU" dirty="0" smtClean="0"/>
              <a:t>- оптимизатор</a:t>
            </a:r>
          </a:p>
          <a:p>
            <a:r>
              <a:rPr lang="ru-RU" dirty="0" smtClean="0"/>
              <a:t>- метрика оценки качества</a:t>
            </a:r>
          </a:p>
          <a:p>
            <a:r>
              <a:rPr lang="ru-RU" dirty="0" smtClean="0"/>
              <a:t>Так же задается количество эпох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709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Этап 7. </a:t>
            </a:r>
            <a:r>
              <a:rPr lang="ru-RU" sz="2800" dirty="0" smtClean="0">
                <a:solidFill>
                  <a:schemeClr val="accent2">
                    <a:lumMod val="75000"/>
                  </a:schemeClr>
                </a:solidFill>
              </a:rPr>
              <a:t>Оценка качества модели</a:t>
            </a:r>
            <a:endParaRPr lang="ru-RU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MSE 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 время обучения модели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Объект 7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35137" y="3282950"/>
            <a:ext cx="3838575" cy="2552700"/>
          </a:xfrm>
          <a:prstGeom prst="rect">
            <a:avLst/>
          </a:prstGeo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ошибки (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predictions – y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95753" y="3243263"/>
            <a:ext cx="3286820" cy="263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Этап 8. </a:t>
            </a:r>
            <a:r>
              <a:rPr lang="ru-RU" sz="2700" dirty="0" smtClean="0">
                <a:solidFill>
                  <a:schemeClr val="accent2">
                    <a:lumMod val="75000"/>
                  </a:schemeClr>
                </a:solidFill>
              </a:rPr>
              <a:t>Разработка приложения для рекомендательной системы. Интерпретатор</a:t>
            </a:r>
            <a:r>
              <a:rPr lang="en-US" sz="2700" dirty="0" smtClean="0">
                <a:solidFill>
                  <a:schemeClr val="accent2">
                    <a:lumMod val="75000"/>
                  </a:schemeClr>
                </a:solidFill>
              </a:rPr>
              <a:t> Flask</a:t>
            </a:r>
            <a:r>
              <a:rPr lang="ru-RU" sz="27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ru-RU" sz="27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49168" y="2560638"/>
            <a:ext cx="3216863" cy="3309937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127.0.0.1:5000/start1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98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Этап 9. 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Создание </a:t>
            </a:r>
            <a:r>
              <a:rPr lang="ru-RU" sz="2400" dirty="0" err="1" smtClean="0">
                <a:solidFill>
                  <a:schemeClr val="accent2">
                    <a:lumMod val="75000"/>
                  </a:schemeClr>
                </a:solidFill>
              </a:rPr>
              <a:t>репозитория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Выгрузка через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endParaRPr lang="ru-RU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69558" y="1606378"/>
            <a:ext cx="4391812" cy="4794422"/>
          </a:xfrm>
        </p:spPr>
        <p:txBody>
          <a:bodyPr/>
          <a:lstStyle/>
          <a:p>
            <a:r>
              <a:rPr lang="ru-RU" dirty="0" err="1" smtClean="0"/>
              <a:t>Репозиторий</a:t>
            </a:r>
            <a:r>
              <a:rPr lang="ru-RU" dirty="0" smtClean="0"/>
              <a:t> на </a:t>
            </a:r>
            <a:r>
              <a:rPr lang="en-US" dirty="0" err="1" smtClean="0"/>
              <a:t>GitLab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5873578" y="1606379"/>
            <a:ext cx="4909752" cy="4621426"/>
          </a:xfrm>
        </p:spPr>
        <p:txBody>
          <a:bodyPr/>
          <a:lstStyle/>
          <a:p>
            <a:r>
              <a:rPr lang="ru-RU" dirty="0" err="1" smtClean="0"/>
              <a:t>Репозиторий</a:t>
            </a:r>
            <a:r>
              <a:rPr lang="ru-RU" dirty="0" smtClean="0"/>
              <a:t> на рабочем компьютере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97" y="2036290"/>
            <a:ext cx="4209535" cy="355196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605" y="2102857"/>
            <a:ext cx="4588476" cy="390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8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596313" cy="401955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ru-RU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Спасибо за внимание!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15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527222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Постановка задачи:</a:t>
            </a:r>
            <a:endParaRPr lang="ru-RU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6865"/>
            <a:ext cx="8596668" cy="4764497"/>
          </a:xfrm>
        </p:spPr>
        <p:txBody>
          <a:bodyPr>
            <a:normAutofit fontScale="92500" lnSpcReduction="10000"/>
          </a:bodyPr>
          <a:lstStyle/>
          <a:p>
            <a:r>
              <a:rPr lang="ru-RU" b="1" u="sng" dirty="0" smtClean="0"/>
              <a:t>Цель решения задачи</a:t>
            </a:r>
            <a:r>
              <a:rPr lang="ru-RU" dirty="0" smtClean="0"/>
              <a:t>: прогнозировать характеристики композиционного материала на основе имеющихся данных.</a:t>
            </a:r>
          </a:p>
          <a:p>
            <a:r>
              <a:rPr lang="ru-RU" b="1" u="sng" dirty="0" smtClean="0"/>
              <a:t>Входные данные</a:t>
            </a:r>
            <a:r>
              <a:rPr lang="ru-RU" dirty="0" smtClean="0"/>
              <a:t>:</a:t>
            </a:r>
          </a:p>
          <a:p>
            <a:r>
              <a:rPr lang="ru-RU" dirty="0" smtClean="0"/>
              <a:t>- общее описание свойств композиционного материала</a:t>
            </a:r>
          </a:p>
          <a:p>
            <a:r>
              <a:rPr lang="ru-RU" dirty="0"/>
              <a:t>-</a:t>
            </a:r>
            <a:r>
              <a:rPr lang="ru-RU" dirty="0" smtClean="0"/>
              <a:t> два </a:t>
            </a:r>
            <a:r>
              <a:rPr lang="ru-RU" dirty="0" err="1" smtClean="0"/>
              <a:t>датасета</a:t>
            </a:r>
            <a:r>
              <a:rPr lang="ru-RU" dirty="0" smtClean="0"/>
              <a:t>, которые содержат данные о количественных характеристиках различных свойств и составляющих композитного материала. Всего 13 характеристик.</a:t>
            </a:r>
          </a:p>
          <a:p>
            <a:r>
              <a:rPr lang="ru-RU" dirty="0" smtClean="0"/>
              <a:t>- постановка задач для решения с помощью методов машинного обучения: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ru-RU" dirty="0"/>
              <a:t> </a:t>
            </a:r>
            <a:r>
              <a:rPr lang="ru-RU" dirty="0" smtClean="0"/>
              <a:t>       решение задачи регрессии для прогнозирования двух из 13 представленных характеристик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ru-RU" dirty="0" smtClean="0"/>
              <a:t>      разработка рекомендательной системы (задача регрессии) для прогнозирования показателя  «Соотношение матрица-наполнитель»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118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1 Этап. </a:t>
            </a:r>
            <a:r>
              <a:rPr lang="ru-RU" sz="2700" dirty="0" smtClean="0">
                <a:solidFill>
                  <a:schemeClr val="accent2">
                    <a:lumMod val="75000"/>
                  </a:schemeClr>
                </a:solidFill>
              </a:rPr>
              <a:t>Изучение и описание </a:t>
            </a:r>
            <a:r>
              <a:rPr lang="ru-RU" sz="2700" dirty="0" err="1" smtClean="0">
                <a:solidFill>
                  <a:schemeClr val="accent2">
                    <a:lumMod val="75000"/>
                  </a:schemeClr>
                </a:solidFill>
              </a:rPr>
              <a:t>датасета</a:t>
            </a:r>
            <a:r>
              <a:rPr lang="ru-RU" sz="27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ru-RU" sz="27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77334" y="1367481"/>
            <a:ext cx="4184035" cy="4673880"/>
          </a:xfrm>
        </p:spPr>
        <p:txBody>
          <a:bodyPr>
            <a:normAutofit fontScale="62500" lnSpcReduction="20000"/>
          </a:bodyPr>
          <a:lstStyle/>
          <a:p>
            <a:r>
              <a:rPr lang="ru-RU" sz="2100" b="1" dirty="0" smtClean="0"/>
              <a:t>Входные </a:t>
            </a:r>
            <a:r>
              <a:rPr lang="ru-RU" sz="2100" b="1" dirty="0"/>
              <a:t>переменные:</a:t>
            </a:r>
            <a:endParaRPr lang="ru-RU" sz="2100" dirty="0"/>
          </a:p>
          <a:p>
            <a:pPr lvl="0" fontAlgn="base">
              <a:lnSpc>
                <a:spcPct val="120000"/>
              </a:lnSpc>
            </a:pPr>
            <a:r>
              <a:rPr lang="ru-RU" sz="1600" dirty="0" smtClean="0"/>
              <a:t>Соотношение </a:t>
            </a:r>
            <a:r>
              <a:rPr lang="ru-RU" sz="1600" dirty="0"/>
              <a:t>матрица-наполнитель</a:t>
            </a:r>
          </a:p>
          <a:p>
            <a:pPr lvl="0" fontAlgn="base">
              <a:lnSpc>
                <a:spcPct val="120000"/>
              </a:lnSpc>
            </a:pPr>
            <a:r>
              <a:rPr lang="ru-RU" sz="1600" dirty="0"/>
              <a:t>Плотность, кг/м3</a:t>
            </a:r>
          </a:p>
          <a:p>
            <a:pPr lvl="0" fontAlgn="base">
              <a:lnSpc>
                <a:spcPct val="120000"/>
              </a:lnSpc>
            </a:pPr>
            <a:r>
              <a:rPr lang="ru-RU" sz="1600" dirty="0"/>
              <a:t>Модуль упругости, Гпа</a:t>
            </a:r>
          </a:p>
          <a:p>
            <a:pPr lvl="0" fontAlgn="base">
              <a:lnSpc>
                <a:spcPct val="120000"/>
              </a:lnSpc>
            </a:pPr>
            <a:r>
              <a:rPr lang="ru-RU" sz="1600" dirty="0"/>
              <a:t>Количество отвердителя, м</a:t>
            </a:r>
          </a:p>
          <a:p>
            <a:pPr lvl="0" fontAlgn="base">
              <a:lnSpc>
                <a:spcPct val="120000"/>
              </a:lnSpc>
            </a:pPr>
            <a:r>
              <a:rPr lang="ru-RU" sz="1600" dirty="0"/>
              <a:t>Содержание эпоксидных групп,%_2</a:t>
            </a:r>
          </a:p>
          <a:p>
            <a:pPr lvl="0" fontAlgn="base">
              <a:lnSpc>
                <a:spcPct val="120000"/>
              </a:lnSpc>
            </a:pPr>
            <a:r>
              <a:rPr lang="ru-RU" sz="1600" dirty="0"/>
              <a:t>Температура вспышки, С_2</a:t>
            </a:r>
          </a:p>
          <a:p>
            <a:pPr lvl="0" fontAlgn="base">
              <a:lnSpc>
                <a:spcPct val="120000"/>
              </a:lnSpc>
            </a:pPr>
            <a:r>
              <a:rPr lang="ru-RU" sz="1600" dirty="0"/>
              <a:t>Поверхностная плотность, г/м2</a:t>
            </a:r>
          </a:p>
          <a:p>
            <a:pPr lvl="0" fontAlgn="base">
              <a:lnSpc>
                <a:spcPct val="120000"/>
              </a:lnSpc>
            </a:pPr>
            <a:r>
              <a:rPr lang="ru-RU" sz="1600" dirty="0"/>
              <a:t>Модуль упругости при растяжении, Гпа</a:t>
            </a:r>
          </a:p>
          <a:p>
            <a:pPr lvl="0" fontAlgn="base">
              <a:lnSpc>
                <a:spcPct val="120000"/>
              </a:lnSpc>
            </a:pPr>
            <a:r>
              <a:rPr lang="ru-RU" sz="1600" dirty="0"/>
              <a:t>Прочность при растяжении, Мпа</a:t>
            </a:r>
          </a:p>
          <a:p>
            <a:pPr lvl="0" fontAlgn="base">
              <a:lnSpc>
                <a:spcPct val="120000"/>
              </a:lnSpc>
            </a:pPr>
            <a:r>
              <a:rPr lang="ru-RU" sz="1600" dirty="0"/>
              <a:t>Потребление смолы, г/м2  </a:t>
            </a:r>
            <a:endParaRPr lang="ru-RU" sz="1600" dirty="0" smtClean="0"/>
          </a:p>
          <a:p>
            <a:pPr lvl="0">
              <a:lnSpc>
                <a:spcPct val="120000"/>
              </a:lnSpc>
            </a:pPr>
            <a:r>
              <a:rPr lang="ru-RU" sz="1600" dirty="0" smtClean="0"/>
              <a:t> </a:t>
            </a:r>
            <a:r>
              <a:rPr lang="ru-RU" sz="1600" dirty="0"/>
              <a:t>Угол нашивки, град</a:t>
            </a:r>
          </a:p>
          <a:p>
            <a:pPr lvl="0">
              <a:lnSpc>
                <a:spcPct val="120000"/>
              </a:lnSpc>
            </a:pPr>
            <a:r>
              <a:rPr lang="ru-RU" sz="1600" dirty="0"/>
              <a:t>Шаг нашивки</a:t>
            </a:r>
          </a:p>
          <a:p>
            <a:pPr lvl="0" fontAlgn="base">
              <a:lnSpc>
                <a:spcPct val="120000"/>
              </a:lnSpc>
            </a:pPr>
            <a:r>
              <a:rPr lang="ru-RU" sz="1600" dirty="0"/>
              <a:t>Плотность</a:t>
            </a:r>
          </a:p>
          <a:p>
            <a:pPr lvl="0" fontAlgn="base">
              <a:lnSpc>
                <a:spcPct val="120000"/>
              </a:lnSpc>
            </a:pPr>
            <a:endParaRPr lang="ru-RU" sz="1600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89970" y="1210963"/>
            <a:ext cx="4184034" cy="4830400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 smtClean="0"/>
              <a:t>Выходные переменные (исключаются в момент решения задачи из входных):</a:t>
            </a:r>
          </a:p>
          <a:p>
            <a:r>
              <a:rPr lang="ru-RU" b="1" dirty="0" smtClean="0"/>
              <a:t>Задача регрессии 1:</a:t>
            </a:r>
          </a:p>
          <a:p>
            <a:r>
              <a:rPr lang="ru-RU" dirty="0"/>
              <a:t>Модуль упругости при растяжении, </a:t>
            </a:r>
            <a:r>
              <a:rPr lang="ru-RU" dirty="0" smtClean="0"/>
              <a:t>Гпа</a:t>
            </a:r>
          </a:p>
          <a:p>
            <a:endParaRPr lang="ru-RU" b="1" dirty="0"/>
          </a:p>
          <a:p>
            <a:r>
              <a:rPr lang="ru-RU" b="1" dirty="0" smtClean="0"/>
              <a:t>Задача регрессии 2:</a:t>
            </a:r>
          </a:p>
          <a:p>
            <a:r>
              <a:rPr lang="ru-RU" dirty="0"/>
              <a:t>Прочность при растяжении, Мпа</a:t>
            </a:r>
          </a:p>
          <a:p>
            <a:endParaRPr lang="ru-RU" b="1" dirty="0" smtClean="0"/>
          </a:p>
          <a:p>
            <a:r>
              <a:rPr lang="ru-RU" b="1" dirty="0" smtClean="0"/>
              <a:t>Разработка рекомендательной системы:</a:t>
            </a:r>
          </a:p>
          <a:p>
            <a:r>
              <a:rPr lang="ru-RU" dirty="0"/>
              <a:t>Соотношение матрица-наполнитель</a:t>
            </a:r>
          </a:p>
          <a:p>
            <a:endParaRPr lang="ru-RU" b="1" dirty="0" smtClean="0"/>
          </a:p>
          <a:p>
            <a:endParaRPr lang="ru-RU" b="1" dirty="0"/>
          </a:p>
          <a:p>
            <a:r>
              <a:rPr lang="ru-RU" b="1" dirty="0" smtClean="0"/>
              <a:t>Первый шаг в обработке данных:</a:t>
            </a:r>
          </a:p>
          <a:p>
            <a:r>
              <a:rPr lang="ru-RU" dirty="0" smtClean="0"/>
              <a:t>Объединение датасетов по индексу с отсечением последних 17 строк второго </a:t>
            </a:r>
            <a:r>
              <a:rPr lang="ru-RU" dirty="0" err="1" smtClean="0"/>
              <a:t>датасета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871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3697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2 Этап. </a:t>
            </a:r>
            <a:r>
              <a:rPr lang="ru-RU" sz="2800" dirty="0" smtClean="0">
                <a:solidFill>
                  <a:schemeClr val="accent2">
                    <a:lumMod val="75000"/>
                  </a:schemeClr>
                </a:solidFill>
              </a:rPr>
              <a:t>Разведочный анализ данных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7838" y="1318055"/>
            <a:ext cx="8656164" cy="472330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Использованы методы описательной статистики.</a:t>
            </a:r>
          </a:p>
          <a:p>
            <a:r>
              <a:rPr lang="ru-RU" dirty="0" smtClean="0"/>
              <a:t>Метод </a:t>
            </a:r>
            <a:r>
              <a:rPr lang="en-US" dirty="0" smtClean="0"/>
              <a:t>describe()</a:t>
            </a:r>
            <a:r>
              <a:rPr lang="ru-RU" dirty="0" smtClean="0"/>
              <a:t>. Выявлена одна дискретная величина, отсутствие пропусков в данных.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endParaRPr lang="ru-RU" sz="1400" dirty="0" smtClean="0"/>
          </a:p>
          <a:p>
            <a:pPr marL="0" indent="0">
              <a:buNone/>
            </a:pPr>
            <a:r>
              <a:rPr lang="ru-RU" sz="1400" dirty="0"/>
              <a:t> </a:t>
            </a:r>
            <a:r>
              <a:rPr lang="ru-RU" sz="1400" dirty="0" smtClean="0"/>
              <a:t>         Нормальное распределение                  Распределение со смещением вправо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7838" y="2465271"/>
            <a:ext cx="3619500" cy="242887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373" y="2465271"/>
            <a:ext cx="3190875" cy="264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3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3697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2 Этап. </a:t>
            </a:r>
            <a:r>
              <a:rPr lang="ru-RU" sz="2800" dirty="0" smtClean="0">
                <a:solidFill>
                  <a:schemeClr val="accent2">
                    <a:lumMod val="75000"/>
                  </a:schemeClr>
                </a:solidFill>
              </a:rPr>
              <a:t>Разведочный анализ данных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7838" y="1318055"/>
            <a:ext cx="8656164" cy="4723308"/>
          </a:xfrm>
        </p:spPr>
        <p:txBody>
          <a:bodyPr numCol="2"/>
          <a:lstStyle/>
          <a:p>
            <a:pPr algn="ctr"/>
            <a:r>
              <a:rPr lang="ru-RU" dirty="0" smtClean="0"/>
              <a:t>Поиск выбросов и правило трех сигм</a:t>
            </a:r>
          </a:p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pPr marL="0" indent="0" algn="ctr">
              <a:buNone/>
            </a:pPr>
            <a:endParaRPr lang="ru-RU" sz="1200" b="1" dirty="0" smtClean="0"/>
          </a:p>
          <a:p>
            <a:pPr algn="just"/>
            <a:endParaRPr lang="ru-RU" dirty="0" smtClean="0"/>
          </a:p>
          <a:p>
            <a:pPr algn="just"/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7" y="1993298"/>
            <a:ext cx="3390900" cy="290821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204" y="2089836"/>
            <a:ext cx="3494585" cy="2597493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91241"/>
              </p:ext>
            </p:extLst>
          </p:nvPr>
        </p:nvGraphicFramePr>
        <p:xfrm>
          <a:off x="712204" y="4805688"/>
          <a:ext cx="812800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767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/>
                        <a:t>Диаграмма «Ящик с усами» с наличием выбросов в стороне больших значений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Диаграмма Ящик с усами с наличием выбросов с двух сторон.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33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369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2 Этап. </a:t>
            </a:r>
            <a:r>
              <a:rPr lang="ru-RU" sz="2800" dirty="0" smtClean="0">
                <a:solidFill>
                  <a:schemeClr val="accent2">
                    <a:lumMod val="75000"/>
                  </a:schemeClr>
                </a:solidFill>
              </a:rPr>
              <a:t>Разведочный анализ данных</a:t>
            </a:r>
            <a:br>
              <a:rPr lang="ru-RU" sz="28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sz="28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ru-RU" sz="28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sz="1800" dirty="0" smtClean="0">
                <a:solidFill>
                  <a:schemeClr val="accent2">
                    <a:lumMod val="75000"/>
                  </a:schemeClr>
                </a:solidFill>
              </a:rPr>
              <a:t>Тепловая карта коэффициентов корреляции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490" y="2557463"/>
            <a:ext cx="3801019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8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78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3. Этап. </a:t>
            </a:r>
            <a:r>
              <a:rPr lang="ru-RU" sz="2800" dirty="0" smtClean="0">
                <a:solidFill>
                  <a:schemeClr val="accent2">
                    <a:lumMod val="75000"/>
                  </a:schemeClr>
                </a:solidFill>
              </a:rPr>
              <a:t>Предобработка данных</a:t>
            </a:r>
            <a:endParaRPr lang="ru-RU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92195"/>
            <a:ext cx="8596668" cy="4649168"/>
          </a:xfrm>
        </p:spPr>
        <p:txBody>
          <a:bodyPr/>
          <a:lstStyle/>
          <a:p>
            <a:r>
              <a:rPr lang="ru-RU" dirty="0" smtClean="0"/>
              <a:t>1. Расчет количества выбросов и удаление выбросов</a:t>
            </a:r>
          </a:p>
          <a:p>
            <a:r>
              <a:rPr lang="ru-RU" dirty="0" smtClean="0"/>
              <a:t>2. Нормализация и стандартизация данных</a:t>
            </a:r>
          </a:p>
          <a:p>
            <a:r>
              <a:rPr lang="ru-RU" dirty="0" smtClean="0"/>
              <a:t>3. Выявление внутренних невидимых факторов, которые будут влиять на модель с помощью метода главных компонент и факторного анализа</a:t>
            </a:r>
          </a:p>
          <a:p>
            <a:r>
              <a:rPr lang="ru-RU" dirty="0" smtClean="0"/>
              <a:t>Пример факторного анализа на 4 фактора: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3452554"/>
            <a:ext cx="6242450" cy="20288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130" y="3278823"/>
            <a:ext cx="1545623" cy="210048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807308" y="4473146"/>
            <a:ext cx="403654" cy="2306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664043" y="4473146"/>
            <a:ext cx="494271" cy="2306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807309" y="4942702"/>
            <a:ext cx="403654" cy="2306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664044" y="4942702"/>
            <a:ext cx="436606" cy="2306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2726724" y="4226092"/>
            <a:ext cx="527221" cy="205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756454" y="4695923"/>
            <a:ext cx="502508" cy="2467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47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69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4 Этап. </a:t>
            </a:r>
            <a:r>
              <a:rPr lang="ru-RU" sz="3100" dirty="0" smtClean="0">
                <a:solidFill>
                  <a:schemeClr val="accent2">
                    <a:lumMod val="75000"/>
                  </a:schemeClr>
                </a:solidFill>
              </a:rPr>
              <a:t>Решение задачи регрессии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26293"/>
            <a:ext cx="8596668" cy="4715070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выборки на обучающую и тестовую:</a:t>
            </a:r>
          </a:p>
          <a:p>
            <a:r>
              <a:rPr lang="en-US" sz="1400" dirty="0" err="1" smtClean="0"/>
              <a:t>X_train</a:t>
            </a:r>
            <a:r>
              <a:rPr lang="en-US" sz="1400" dirty="0"/>
              <a:t>, </a:t>
            </a:r>
            <a:r>
              <a:rPr lang="en-US" sz="1400" dirty="0" err="1"/>
              <a:t>X_test</a:t>
            </a:r>
            <a:r>
              <a:rPr lang="en-US" sz="1400" dirty="0"/>
              <a:t>, </a:t>
            </a:r>
            <a:r>
              <a:rPr lang="en-US" sz="1400" dirty="0" err="1"/>
              <a:t>y_train</a:t>
            </a:r>
            <a:r>
              <a:rPr lang="en-US" sz="1400" dirty="0"/>
              <a:t>, </a:t>
            </a:r>
            <a:r>
              <a:rPr lang="en-US" sz="1400" dirty="0" err="1"/>
              <a:t>y_test</a:t>
            </a:r>
            <a:r>
              <a:rPr lang="en-US" sz="1400" dirty="0"/>
              <a:t> = </a:t>
            </a:r>
            <a:r>
              <a:rPr lang="en-US" sz="1400" dirty="0" err="1"/>
              <a:t>train_test_split</a:t>
            </a:r>
            <a:r>
              <a:rPr lang="en-US" sz="1400" dirty="0"/>
              <a:t>(X, y, </a:t>
            </a:r>
            <a:r>
              <a:rPr lang="en-US" sz="1400" dirty="0" err="1"/>
              <a:t>test_size</a:t>
            </a:r>
            <a:r>
              <a:rPr lang="en-US" sz="1400" dirty="0"/>
              <a:t>=0.3, </a:t>
            </a:r>
            <a:r>
              <a:rPr lang="en-US" sz="1400" dirty="0" err="1"/>
              <a:t>random_state</a:t>
            </a:r>
            <a:r>
              <a:rPr lang="en-US" sz="1400" dirty="0"/>
              <a:t>=1)</a:t>
            </a:r>
            <a:endParaRPr lang="ru-RU" sz="1400" dirty="0" smtClean="0"/>
          </a:p>
          <a:p>
            <a:endParaRPr lang="ru-RU" dirty="0"/>
          </a:p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регрессия:</a:t>
            </a:r>
          </a:p>
          <a:p>
            <a:endParaRPr lang="ru-RU" dirty="0" smtClean="0"/>
          </a:p>
          <a:p>
            <a:r>
              <a:rPr lang="en-US" sz="1200" dirty="0"/>
              <a:t>model_LN_1 = </a:t>
            </a:r>
            <a:r>
              <a:rPr lang="en-US" sz="1200" dirty="0" err="1"/>
              <a:t>LinearRegression</a:t>
            </a:r>
            <a:r>
              <a:rPr lang="en-US" sz="1200" dirty="0"/>
              <a:t>()</a:t>
            </a:r>
          </a:p>
          <a:p>
            <a:r>
              <a:rPr lang="en-US" sz="1200" dirty="0"/>
              <a:t>model_LN_1.fit(</a:t>
            </a:r>
            <a:r>
              <a:rPr lang="en-US" sz="1200" dirty="0" err="1"/>
              <a:t>X_train</a:t>
            </a:r>
            <a:r>
              <a:rPr lang="en-US" sz="1200" dirty="0"/>
              <a:t>, </a:t>
            </a:r>
            <a:r>
              <a:rPr lang="en-US" sz="1200" dirty="0" err="1"/>
              <a:t>y_train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y_pred</a:t>
            </a:r>
            <a:r>
              <a:rPr lang="en-US" sz="1200" dirty="0"/>
              <a:t> = model_LN_1.predict(</a:t>
            </a:r>
            <a:r>
              <a:rPr lang="en-US" sz="1200" dirty="0" err="1"/>
              <a:t>X_test</a:t>
            </a:r>
            <a:r>
              <a:rPr lang="en-US" sz="1200" dirty="0"/>
              <a:t>)</a:t>
            </a:r>
            <a:endParaRPr lang="ru-RU" sz="1200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533" y="3304660"/>
            <a:ext cx="30765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1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405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4 Этап. Решение задачи регрессии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Случайный лес:</a:t>
            </a:r>
          </a:p>
          <a:p>
            <a:endParaRPr lang="ru-RU" dirty="0"/>
          </a:p>
          <a:p>
            <a:r>
              <a:rPr lang="en-US" dirty="0" err="1"/>
              <a:t>random_forest_tuning</a:t>
            </a:r>
            <a:r>
              <a:rPr lang="en-US" dirty="0"/>
              <a:t> = </a:t>
            </a:r>
            <a:r>
              <a:rPr lang="en-US" dirty="0" err="1"/>
              <a:t>RandomForestRegressor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 = 42)</a:t>
            </a:r>
          </a:p>
          <a:p>
            <a:r>
              <a:rPr lang="en-US" dirty="0" err="1"/>
              <a:t>param_grid</a:t>
            </a:r>
            <a:r>
              <a:rPr lang="en-US" dirty="0"/>
              <a:t> = {</a:t>
            </a:r>
          </a:p>
          <a:p>
            <a:r>
              <a:rPr lang="en-US" dirty="0"/>
              <a:t>   '</a:t>
            </a:r>
            <a:r>
              <a:rPr lang="en-US" dirty="0" err="1"/>
              <a:t>n_estimators</a:t>
            </a:r>
            <a:r>
              <a:rPr lang="en-US" dirty="0"/>
              <a:t>': [20, 40, 60],</a:t>
            </a:r>
          </a:p>
          <a:p>
            <a:r>
              <a:rPr lang="en-US" dirty="0"/>
              <a:t>   '</a:t>
            </a:r>
            <a:r>
              <a:rPr lang="en-US" dirty="0" err="1"/>
              <a:t>max_features</a:t>
            </a:r>
            <a:r>
              <a:rPr lang="en-US" dirty="0"/>
              <a:t>': ['auto', '</a:t>
            </a:r>
            <a:r>
              <a:rPr lang="en-US" dirty="0" err="1"/>
              <a:t>sqrt</a:t>
            </a:r>
            <a:r>
              <a:rPr lang="en-US" dirty="0"/>
              <a:t>', 'log2'],</a:t>
            </a:r>
          </a:p>
          <a:p>
            <a:r>
              <a:rPr lang="en-US" dirty="0"/>
              <a:t>   '</a:t>
            </a:r>
            <a:r>
              <a:rPr lang="en-US" dirty="0" err="1"/>
              <a:t>max_depth</a:t>
            </a:r>
            <a:r>
              <a:rPr lang="en-US" dirty="0"/>
              <a:t>' : [3,4,5,6]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GSCV = </a:t>
            </a:r>
            <a:r>
              <a:rPr lang="en-US" dirty="0" err="1"/>
              <a:t>GridSearchCV</a:t>
            </a:r>
            <a:r>
              <a:rPr lang="en-US" dirty="0"/>
              <a:t>(estimator=</a:t>
            </a:r>
            <a:r>
              <a:rPr lang="en-US" dirty="0" err="1"/>
              <a:t>random_forest_tuning</a:t>
            </a:r>
            <a:r>
              <a:rPr lang="en-US" dirty="0"/>
              <a:t>, </a:t>
            </a:r>
            <a:r>
              <a:rPr lang="en-US" dirty="0" err="1"/>
              <a:t>param_grid</a:t>
            </a:r>
            <a:r>
              <a:rPr lang="en-US" dirty="0"/>
              <a:t>=</a:t>
            </a:r>
            <a:r>
              <a:rPr lang="en-US" dirty="0" err="1"/>
              <a:t>param_grid</a:t>
            </a:r>
            <a:r>
              <a:rPr lang="en-US" dirty="0"/>
              <a:t>, </a:t>
            </a:r>
            <a:endParaRPr lang="ru-RU" dirty="0" smtClean="0"/>
          </a:p>
          <a:p>
            <a:r>
              <a:rPr lang="en-US" dirty="0" smtClean="0"/>
              <a:t>cv=10</a:t>
            </a:r>
            <a:r>
              <a:rPr lang="en-US" dirty="0"/>
              <a:t>, verbose=0)</a:t>
            </a:r>
          </a:p>
          <a:p>
            <a:r>
              <a:rPr lang="en-US" dirty="0" err="1"/>
              <a:t>GSCV.fit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  <a:p>
            <a:r>
              <a:rPr lang="en-US" dirty="0" err="1"/>
              <a:t>GSCV.best_params</a:t>
            </a:r>
            <a:r>
              <a:rPr lang="en-US" dirty="0"/>
              <a:t>_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619630" y="3377514"/>
            <a:ext cx="354227" cy="337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212752" y="3731738"/>
            <a:ext cx="494271" cy="2965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858529" y="4003586"/>
            <a:ext cx="214184" cy="2718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1647569" y="4574276"/>
            <a:ext cx="1433383" cy="337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375719" y="4926660"/>
            <a:ext cx="362465" cy="2718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75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636</TotalTime>
  <Words>595</Words>
  <Application>Microsoft Office PowerPoint</Application>
  <PresentationFormat>Широкоэкранный</PresentationFormat>
  <Paragraphs>128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Cambria Math</vt:lpstr>
      <vt:lpstr>Garamond</vt:lpstr>
      <vt:lpstr>Times New Roman</vt:lpstr>
      <vt:lpstr>Wingdings</vt:lpstr>
      <vt:lpstr>Натуральные материалы</vt:lpstr>
      <vt:lpstr>ВЫПУСКНАЯ КВАЛИФИКАЦИОННАЯ РАБОТА  по курсу  «Data Science» </vt:lpstr>
      <vt:lpstr>Постановка задачи:</vt:lpstr>
      <vt:lpstr>1 Этап. Изучение и описание датасета </vt:lpstr>
      <vt:lpstr>2 Этап. Разведочный анализ данных</vt:lpstr>
      <vt:lpstr>2 Этап. Разведочный анализ данных</vt:lpstr>
      <vt:lpstr>2 Этап. Разведочный анализ данных  Тепловая карта коэффициентов корреляции</vt:lpstr>
      <vt:lpstr>3. Этап. Предобработка данных</vt:lpstr>
      <vt:lpstr>4 Этап. Решение задачи регрессии </vt:lpstr>
      <vt:lpstr>4 Этап. Решение задачи регрессии</vt:lpstr>
      <vt:lpstr>5 Этап. Оценка качества моделей для задачи регрессии</vt:lpstr>
      <vt:lpstr>Этап 6. Решение задачи по разработке рекомендательной модели с использованием нейронных сетей</vt:lpstr>
      <vt:lpstr>Этап 7. Оценка качества модели</vt:lpstr>
      <vt:lpstr>Этап 8. Разработка приложения для рекомендательной системы. Интерпретатор Flask </vt:lpstr>
      <vt:lpstr>Этап 9. Создание репозитория. Выгрузка через Git</vt:lpstr>
      <vt:lpstr>   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 по курсу  «Data Science»</dc:title>
  <dc:creator>user</dc:creator>
  <cp:lastModifiedBy>Home</cp:lastModifiedBy>
  <cp:revision>19</cp:revision>
  <dcterms:created xsi:type="dcterms:W3CDTF">2022-04-21T12:17:18Z</dcterms:created>
  <dcterms:modified xsi:type="dcterms:W3CDTF">2022-06-16T15:08:50Z</dcterms:modified>
</cp:coreProperties>
</file>