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1" r:id="rId4"/>
    <p:sldId id="272" r:id="rId5"/>
    <p:sldId id="269" r:id="rId6"/>
    <p:sldId id="273" r:id="rId7"/>
    <p:sldId id="274" r:id="rId8"/>
    <p:sldId id="260" r:id="rId9"/>
  </p:sldIdLst>
  <p:sldSz cx="12192000" cy="6858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 курсу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Science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»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Тема: "Разработка модели прогнозирования цены акции на основе анализа финансовых данных и применения методов машинного обучения"</a:t>
            </a:r>
            <a:b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Слушатель: Диденко Ольга Владимировна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lnSpc>
                <a:spcPct val="110000"/>
              </a:lnSpc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: Цель данной работы заключается в исследовании и анализе данных, связанных с динамикой цен на акции компаний, и построении моделей прогнозирования изменений цен на основе методов машинного обучения. Для достижения этой цели мы будем использовать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данные об акциях ОАО «Газпром» которые содержат цену открытия, цену закрытия, максимальную и минимальную цену за день, а также объем торгов. Данные берем из открытого источника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 сайта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Финам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(https://www.finam.ru/profile/moex-akcii/gazprom/export/). </a:t>
            </a:r>
          </a:p>
          <a:p>
            <a:pPr marL="7620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l">
              <a:buNone/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В проекте были решены следующие задачи: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Описание и анализ имеющихся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Построение моделей прогнозирования цен на акции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Оценка качества модели и выбор модели с лучшими показателями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Построение нейронной сети</a:t>
            </a:r>
          </a:p>
          <a:p>
            <a:pPr marL="76200" indent="0" algn="just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76200" indent="0" algn="just">
              <a:buNone/>
            </a:pPr>
            <a:endParaRPr lang="ru-RU" sz="1800" dirty="0">
              <a:latin typeface="Times New Roman" panose="02020603050405020304" pitchFamily="18" charset="0"/>
            </a:endParaRP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b="1" dirty="0">
                <a:solidFill>
                  <a:schemeClr val="tx1"/>
                </a:solidFill>
              </a:rPr>
              <a:t>Постановка цели и задач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08C17F-C4A9-45C8-85FF-C29DBCECDC7D}"/>
              </a:ext>
            </a:extLst>
          </p:cNvPr>
          <p:cNvSpPr/>
          <p:nvPr/>
        </p:nvSpPr>
        <p:spPr>
          <a:xfrm>
            <a:off x="3081382" y="666191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6600"/>
                </a:solidFill>
                <a:latin typeface="Arial"/>
                <a:cs typeface="Arial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>
            <a:extLst>
              <a:ext uri="{FF2B5EF4-FFF2-40B4-BE49-F238E27FC236}">
                <a16:creationId xmlns:a16="http://schemas.microsoft.com/office/drawing/2014/main" id="{B1014CD1-649B-4903-8A13-DA3E6EDB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782" y="3429000"/>
            <a:ext cx="11196533" cy="2822331"/>
          </a:xfrm>
        </p:spPr>
        <p:txBody>
          <a:bodyPr/>
          <a:lstStyle/>
          <a:p>
            <a:r>
              <a:rPr lang="ru-RU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была проведена обработка данных, которая включала в себя:</a:t>
            </a:r>
          </a:p>
          <a:p>
            <a:r>
              <a:rPr lang="ru-RU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Описательную статистику</a:t>
            </a:r>
          </a:p>
          <a:p>
            <a:r>
              <a:rPr lang="ru-RU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Предобработку данных (удаление ненужных данных, проверка форматов)</a:t>
            </a:r>
          </a:p>
          <a:p>
            <a:r>
              <a:rPr lang="ru-RU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нулевых значений, выбросов и ошибок</a:t>
            </a:r>
          </a:p>
          <a:p>
            <a:r>
              <a:rPr lang="ru-RU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</a:t>
            </a:r>
          </a:p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8DCBD733-011C-48E9-9277-5CCEC36A9AA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8782" y="1368699"/>
            <a:ext cx="11196533" cy="18775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источника данных мы использовали финансовый портал </a:t>
            </a:r>
            <a:r>
              <a:rPr lang="ru-RU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Финам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Данные были собраны с марта 2020 года по март 2023 года. Общий объем данных составил 9666 строк и 9 столбцов, где каждая строка представляет собой информацию о цене на акцию ПАО «Газпром» за каждый час. Использованные переменные включают цену открытия, закрытия, максимальную и и минимальную цену за час, а также объем продаж.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ru-RU" smtClean="0"/>
              <a:pPr lvl="0"/>
              <a:t>3</a:t>
            </a:fld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6A07A237-EB11-4641-85B4-BCD40BDAF5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3049" y="338811"/>
            <a:ext cx="4449762" cy="84716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b="1" dirty="0">
                <a:solidFill>
                  <a:srgbClr val="FF6600"/>
                </a:solidFill>
              </a:rPr>
              <a:t>Описание и 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CB2A7B9A-872F-43DA-A56F-CAA902D7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369" y="832338"/>
            <a:ext cx="7616004" cy="5601713"/>
          </a:xfrm>
        </p:spPr>
        <p:txBody>
          <a:bodyPr>
            <a:normAutofit fontScale="25000" lnSpcReduction="2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5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Линейная регрессия — это один из самых простых и широко используемых методов машинного обучения для решения задач регрессии. Линейная регрессия моделирует зависимость между независимыми переменными и зависимой переменной, которая представляет собой непрерывную величину. Модель линейной регрессии строится путем подгонки линейной функции к набору данных, чтобы минимизировать сумму квадратов расстояний между прогнозируемыми и реальными значениями. </a:t>
            </a:r>
          </a:p>
          <a:p>
            <a:pPr indent="450215" algn="just">
              <a:lnSpc>
                <a:spcPct val="150000"/>
              </a:lnSpc>
            </a:pPr>
            <a:r>
              <a:rPr lang="ru-RU" sz="5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Решающие деревья - это метод машинного обучения, который использует древовидную структуру для принятия решений. Древо состоит из узлов, которые представляют собой тесты на значения признаков, и листьев, которые представляют собой прогнозируемые значения. Решающие деревья могут быть использованы для решения задач как классификации, так и регрессии. </a:t>
            </a:r>
          </a:p>
          <a:p>
            <a:pPr indent="450215" algn="just">
              <a:lnSpc>
                <a:spcPct val="150000"/>
              </a:lnSpc>
            </a:pPr>
            <a:r>
              <a:rPr lang="ru-RU" sz="5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Случайный лес - это ансамбль решающих деревьев, который строит несколько деревьев на основе различных подмножеств признаков и объектов, а затем комбинирует их прогнозы для получения более точных результатов. Случайный лес обычно используется для решения задач классификации и регрессии. </a:t>
            </a:r>
          </a:p>
          <a:p>
            <a:pPr indent="450215" algn="just">
              <a:lnSpc>
                <a:spcPct val="150000"/>
              </a:lnSpc>
            </a:pPr>
            <a:r>
              <a:rPr lang="ru-RU" sz="5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Градиентный </a:t>
            </a:r>
            <a:r>
              <a:rPr lang="ru-RU" sz="5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бустинг</a:t>
            </a:r>
            <a:r>
              <a:rPr lang="ru-RU" sz="5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- это метод машинного обучения, который строит ансамбль моделей, добавляя их последовательно, при этом каждая новая модель обучается на ошибках предыдущих. Градиентный </a:t>
            </a:r>
            <a:r>
              <a:rPr lang="ru-RU" sz="5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бустинг</a:t>
            </a:r>
            <a:r>
              <a:rPr lang="ru-RU" sz="5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может использоваться для решения задач классификации и регрессии, и часто дает лучшие результаты, чем случайный лес.</a:t>
            </a:r>
          </a:p>
          <a:p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5798D5E-B642-4326-8FE8-3E5EFBBDED9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628" y="1301263"/>
            <a:ext cx="4157695" cy="490834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FFC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Используемые м</a:t>
            </a:r>
            <a:r>
              <a:rPr lang="ru-RU" sz="24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етоды машинного обучения и их сравнение.</a:t>
            </a:r>
          </a:p>
          <a:p>
            <a:pPr marL="76200" indent="0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сравнения моделей построили графики и посчитали метрику RMSE.  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RMSE Linear Regression: 0,44</a:t>
            </a:r>
            <a:endParaRPr lang="ru-RU" sz="1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Arial" panose="020B0604020202020204" pitchFamily="34" charset="0"/>
              </a:rPr>
              <a:t>RMSE </a:t>
            </a:r>
            <a:r>
              <a:rPr lang="ru-RU" sz="1800" dirty="0" err="1">
                <a:latin typeface="Times New Roman" panose="02020603050405020304" pitchFamily="18" charset="0"/>
                <a:cs typeface="Arial" panose="020B0604020202020204" pitchFamily="34" charset="0"/>
              </a:rPr>
              <a:t>DecisionTreeRegressor</a:t>
            </a:r>
            <a:r>
              <a:rPr lang="ru-RU" sz="1800" dirty="0">
                <a:latin typeface="Times New Roman" panose="02020603050405020304" pitchFamily="18" charset="0"/>
                <a:cs typeface="Arial" panose="020B0604020202020204" pitchFamily="34" charset="0"/>
              </a:rPr>
              <a:t>: 2.80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762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ru-RU" sz="1800" dirty="0">
                <a:latin typeface="Times New Roman" panose="02020603050405020304" pitchFamily="18" charset="0"/>
                <a:cs typeface="Arial" panose="020B0604020202020204" pitchFamily="34" charset="0"/>
              </a:rPr>
              <a:t>MSE </a:t>
            </a:r>
            <a:r>
              <a:rPr lang="ru-RU" sz="1800" dirty="0" err="1">
                <a:latin typeface="Times New Roman" panose="02020603050405020304" pitchFamily="18" charset="0"/>
                <a:cs typeface="Arial" panose="020B0604020202020204" pitchFamily="34" charset="0"/>
              </a:rPr>
              <a:t>RandomForestRegressor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: 2,50</a:t>
            </a:r>
          </a:p>
          <a:p>
            <a:pPr marL="762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RMSE </a:t>
            </a:r>
            <a:r>
              <a:rPr lang="ru-RU" sz="1800" dirty="0" err="1">
                <a:latin typeface="Times New Roman" panose="02020603050405020304" pitchFamily="18" charset="0"/>
                <a:cs typeface="Arial" panose="020B0604020202020204" pitchFamily="34" charset="0"/>
              </a:rPr>
              <a:t>GradientBoostingRegressor</a:t>
            </a:r>
            <a:r>
              <a:rPr lang="en-US" sz="1800" dirty="0">
                <a:latin typeface="Times New Roman" panose="02020603050405020304" pitchFamily="18" charset="0"/>
                <a:cs typeface="Arial" panose="020B0604020202020204" pitchFamily="34" charset="0"/>
              </a:rPr>
              <a:t>: 2,13  </a:t>
            </a:r>
          </a:p>
          <a:p>
            <a:pPr marL="76200" indent="0">
              <a:buNone/>
            </a:pPr>
            <a:endParaRPr lang="en-US" sz="1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76200" indent="0">
              <a:buNone/>
            </a:pP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200" indent="0">
              <a:buNone/>
            </a:pPr>
            <a:endParaRPr lang="ru-RU" sz="2400" b="1" dirty="0">
              <a:solidFill>
                <a:srgbClr val="FFC000"/>
              </a:solidFill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ru-RU" smtClean="0"/>
              <a:pPr lvl="0"/>
              <a:t>4</a:t>
            </a:fld>
            <a:endParaRPr lang="ru-R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1CC0318-0FF3-411A-83E6-C476F88E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589737A-BA23-46A0-A36B-BE16171D8E61}"/>
              </a:ext>
            </a:extLst>
          </p:cNvPr>
          <p:cNvSpPr/>
          <p:nvPr/>
        </p:nvSpPr>
        <p:spPr>
          <a:xfrm>
            <a:off x="3531295" y="398954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C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Open Sans"/>
              </a:rPr>
              <a:t>Сравнение моделей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142DBA-BFA0-4110-A306-F8CACF0DC2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628" y="1313548"/>
            <a:ext cx="5495925" cy="26868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4834EEE-B042-428A-BB12-8F908DD4D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9553" y="1274374"/>
            <a:ext cx="5505450" cy="2724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0D886C2-B5FF-40B1-B668-FAC1D61FAF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5527" y="4000434"/>
            <a:ext cx="5572125" cy="26477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B18605-B19F-48F5-BC83-60E18CB2A9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69553" y="3962611"/>
            <a:ext cx="5534025" cy="27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В этом примере мы использовали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полносвязный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слой с 64 нейронами и функцией активации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Также мы добавили выходной слой с одним нейроном, который будет предсказывать цену закрытия. Мы используем функцию потерь MSE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Squared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) и метрику MAE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) для оценки качества модели.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начение метрики MAE на последней эпохе обучения равен 0,53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>
                <a:solidFill>
                  <a:srgbClr val="C00000"/>
                </a:solidFill>
              </a:rPr>
              <a:t>График обучения модели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25000"/>
                  </a:schemeClr>
                </a:solidFill>
              </a:rPr>
              <a:t>Простая нейронная сеть с использованием </a:t>
            </a:r>
            <a:r>
              <a:rPr lang="ru-RU" sz="2400" dirty="0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библиотеки </a:t>
            </a:r>
            <a:r>
              <a:rPr lang="ru-RU" sz="2400" dirty="0" err="1">
                <a:solidFill>
                  <a:schemeClr val="tx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ru-RU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0003C4-955E-467F-96F1-C68960CDA5F3}"/>
              </a:ext>
            </a:extLst>
          </p:cNvPr>
          <p:cNvSpPr/>
          <p:nvPr/>
        </p:nvSpPr>
        <p:spPr>
          <a:xfrm>
            <a:off x="3472680" y="421489"/>
            <a:ext cx="3835398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6600"/>
                </a:solidFill>
                <a:latin typeface="Arial"/>
                <a:cs typeface="Arial"/>
              </a:rPr>
              <a:t>Нейронная сеть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08131A-9143-402C-9553-C748A5146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1899" y="2424845"/>
            <a:ext cx="5161280" cy="35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1A37D8A7-BA51-456F-8E8B-A3BF849B4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В результате работы над проектом была создана модель прогнозирования динамики цен на акции компании ПАО «Газпром», которая показала хорошие результаты при оценке качества и использовании для прогнозирования будущих цен. Однако следует отметить, что модель основана на предположении, что будущие изменения цен на акции будут зависеть от предыдущих цен и не учитывает другие факторы, которые могут влиять на цену акций. Поэтому для более точного прогнозирования необходимо дополнительное исследование и учет других факторов.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Модель, созданная в рамках данного проекта, может быть использована как один из инструментов для принятия решений на финансовых рынках. Кроме того, методология, использованная в данном проекте, может быть применена для прогнозирования динамики цен на акции других компаний.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579A472-E773-46A7-9C8A-60A6D3489F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sz="2400" b="1" dirty="0">
                <a:solidFill>
                  <a:srgbClr val="FF6600"/>
                </a:solidFill>
                <a:latin typeface="Arial"/>
                <a:ea typeface="+mn-ea"/>
                <a:cs typeface="Arial"/>
                <a:sym typeface="Arial"/>
              </a:rPr>
              <a:t>Заключение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A64665E-BC51-47C4-B534-BF42CAAE4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9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717</Words>
  <Application>Microsoft Office PowerPoint</Application>
  <PresentationFormat>Широкоэкранный</PresentationFormat>
  <Paragraphs>46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Times New Roman</vt:lpstr>
      <vt:lpstr>ALS Sector Bold</vt:lpstr>
      <vt:lpstr>ALS Sector Regular</vt:lpstr>
      <vt:lpstr>Noto Sans Symbols</vt:lpstr>
      <vt:lpstr>Open Sans</vt:lpstr>
      <vt:lpstr>Arial</vt:lpstr>
      <vt:lpstr>If,kjyVUNE_28012021</vt:lpstr>
      <vt:lpstr>ВЫПУСКНАЯ КВАЛИФИКАЦИОННАЯ РАБОТА по курсу «Data Science» Тема: "Разработка модели прогнозирования цены акции на основе анализа финансовых данных и применения методов машинного обучения" </vt:lpstr>
      <vt:lpstr>Презентация PowerPoint</vt:lpstr>
      <vt:lpstr>Описание и обработка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Ольга Диденко</cp:lastModifiedBy>
  <cp:revision>109</cp:revision>
  <dcterms:created xsi:type="dcterms:W3CDTF">2021-02-24T09:03:25Z</dcterms:created>
  <dcterms:modified xsi:type="dcterms:W3CDTF">2023-04-28T10:26:39Z</dcterms:modified>
</cp:coreProperties>
</file>