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7:5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24575,'0'5'0,"5"12"0,7 8 0,1 5 0,3 7 0,0 2 0,11-5 0,7-9 0,2-8 0,-5-17 0,-12-19 0,-10-11 0,-11-11 0,-6-3 0,-1 11 0,1 27 0,1 18 0,3 8-8191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24575,'25'0'0,"18"0"0,13 0 0,6 0 0,17 0 0,16 35 0,-3 17 0,-12 4 0,-16-2 0,-12-10 0,-6-3 0,-5-3 0,-5-8 0,-9-9-8191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24575,'19'1'0,"0"1"0,28 6 0,-2 0 0,338 30 0,-112-23 0,-66-4 0,-170-9 0,-1 1 0,1 2 0,-1 1 0,0 2 0,47 16 0,-17 0 0,218 70 0,-264-90 0,270 79 0,-259-72 0,46 18 0,138 33 0,-119-42 0,67 12 0,-143-28 0,0 0 0,0 1 0,-1 1 0,28 12 0,58 41 0,-69-39 0,21 12-1365,-10-8-5461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5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24575,'0'5'0,"0"7"0,5 16 0,22 28 0,21 25 0,23 15 0,14 9 0,13 3 0,-6-12 0,-17-22-8191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6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6 125 24575,'-5'5'0,"8"2"0,24-1 0,22-1 0,23-2 0,10-5 0,0-9 0,-8-1 0,-12 0 0,-2 3 0,-5 3 0,2-3 0,-3 1 0,-6-15 0,-11-7 0,-11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0 655 24575,'11'1'0,"0"0"0,0 1 0,0 0 0,16 5 0,15 4 0,63 5 0,155 5 0,114-19 0,-236-4 0,-123 2 0,38 0 0,69-9 0,-106 7 0,0-1 0,0-1 0,-1 0 0,0-2 0,0 1 0,0-2 0,0 0 0,24-16 0,15-20 0,-1-3 0,63-71 0,50-44 0,-116 122 171,104-60 0,66-15-1878,-165 88-5119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24575,'-10'25'0,"-8"13"0,-7 5 0,-3 6 0,2-1 0,7 11 0,0 2 0,-1-6 0,3-11-8191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20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24575,'10'4'0,"8"3"0,11-1 0,22-1 0,10-2 0,2 0 0,4-2 0,-4-1 0,-8 0 0,-8 0 0,-7 0 0,-5-1 0,1 1 0,10 0 0,2 0 0,-3 0 0,-3 0 0,-9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47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24575,'0'-5'-8191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4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13:4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22789,'30'8623'0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7:5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0 620 24398,'3220'-620'0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13:4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22603,'16811'0'0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13:5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2665 24575,'47'-48'0,"95"-104"0,-4-21 0,77-92 0,669-651-1084,-344 430 843,24 41 318,-514 410-20,2 1 0,62-29 1,-94 54-49,-1 1 0,1 1 0,0 1 1,1 1-1,0 1 0,-1 0 0,1 2 1,1 0-1,36 2 0,526 71-9,-536-60 0,-1 1 0,-1 2 0,0 2 0,-1 2 0,-1 3 0,-1 1 0,0 2 0,-2 1 0,-1 3 0,60 53 0,-29-12 0,-3 2 0,-3 4 0,-3 3 0,-3 2 0,-5 2 0,51 102 0,8 27 0,-91-177 0,2-2 0,0-1 0,3-1 0,50 46 0,11 12 0,308 377 164,-386-454-119,-1 0-1,1-1 0,1 0 1,0 0-1,0-2 1,1 1-1,0-1 1,0-1-1,1 0 0,0-1 1,21 7-1,2-2 28,0-1 0,0-3-1,48 5 1,5-4-72,157-8 0,87-37 0,212-99 0,-530 131 0,483-158 0,50-15 0,-465 155 0,0 4 0,147-15 0,-215 34 0,0-2 0,0 0 0,0-1 0,0-1 0,0 0 0,0-1 0,-1 0 0,25-14 0,-14 5 0,0 2 0,1 0 0,1 1 0,0 2 0,1 1 0,44-8 0,172-14 0,4-1 0,800-122 0,-1023 149 0,279-33 0,-205 31 0,110 6 0,-146 6 0,0 2 0,117 33 0,118 55 0,-277-89 0,202 81 0,1-1 0,-196-78 0,0-2 0,0-1 0,1-1 0,46 2 0,114-10 0,-122-1 0,98 7 0,-148 0 0,0 1 0,0 1 0,0 0 0,-1 1 0,24 11 0,-21-8 0,-1-1 0,1-1 0,29 6 0,1-6 0,1-3 0,0-2 0,54-6 0,-11 2 0,-34 1 0,200 5 0,-214 0 0,0 1 0,-1 3 0,77 22 0,-22 1 0,177 29 0,-18-10 0,300 98 0,-493-128 0,1-3 0,0-3 0,1-3 0,1-2 0,77-2 0,-80-7 0,149-4 0,-180 0 0,0 0 0,0-3 0,-1 0 0,56-22 0,120-68 0,-89 27 0,169-132 0,-11 6 0,-262 185 0,0 1 0,1 1 0,0 1 0,36-13 0,-47 20 0,0-1 0,0 1 0,0 1 0,1-1 0,-1 1 0,0 0 0,1 0 0,-1 1 0,0 0 0,0 0 0,0 0 0,0 1 0,0 0 0,0 0 0,0 1 0,0-1 0,-1 1 0,6 4 0,8 7 82,-1 1 0,-1 0 0,22 25 0,-19-19-928,33 28-1,-29-32-5979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7:58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24575,'10'5'0,"0"0"0,0 0 0,1-1 0,0-1 0,-1 0 0,1 0 0,0-1 0,21 2 0,-14-2 0,99 9 0,-77-9 0,-1 1 0,0 2 0,-1 2 0,50 15 0,-47-4 0,-1 1 0,61 40 0,16 9 0,-96-58 0,1 0 0,0-1 0,37 9 0,-37-14 72,0-2 0,0 0-1,36-2 1,20 1-1724,-41 4-5174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7:59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24575,'6'-5'0,"0"-12"0,16-7 0,23-1 0,19-11 0,9 1 0,17 7 0,9-8 0,-8 3 0,-10 7 0,-12 7 0,-9 3 0,-10-11 0,-12-1-8191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02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1 626 24575,'84'-3'0,"102"-15"0,79-28 0,-7 1 0,-200 39 0,93 1 0,-127 5 0,0-1 0,0-2 0,0 0 0,42-13 0,86-39 0,-76 26 0,176-46 0,-119 32 0,16-5 0,328-43 0,-180 33 0,-26 4 0,-188 42 0,111-3 0,336 31 0,-509-14 0,0 0 0,-1 2 0,0 1 0,1 0 0,-2 1 0,31 14 0,-49-20 0,139 64-1365,-96-49-5461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0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24575,'6'-25'0,"6"-9"0,21-2 0,10 3 0,3 8 0,-2 4 0,-2 5 0,1 5 0,-7 5-8191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0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24575,'5'-5'0,"11"-1"0,40 14 0,43 22 0,12 6 0,11 6 0,0 6 0,-16-5 0,-25-9-8191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0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24575,'140'43'0,"-105"-34"0,0 1 0,-1 2 0,38 18 0,-62-25 0,-1 1 0,-1 0 0,1 0 0,-1 0 0,0 1 0,0 1 0,-1-1 0,0 1 0,11 15 0,-4 2 0,-1 0 0,15 35 0,-27-55 0,14 22 0,0 0 0,2-1 0,35 43 0,-33-44 0,25 30 0,95 91 0,-119-130 0,0 0 0,1-2 0,44 23 0,-45-27 0,1 1 0,-1 2 0,-1 0 0,0 1 0,24 23 0,270 343 0,-208-244 0,-99-128 0,124 165 0,-89-120 333,7 10-2031,-32-35-5128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10:08:10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24575,'0'15'0,"4"15"0,3 7 0,9 13 0,3 13 0,-3 20 0,2 7 0,-3 8 0,-4-8 0,-3-14 0,-4-15 0,-2-8 0,-2-8 0,0-11-8191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7B42F0-1355-FD53-D33E-36C797633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118741B-A96A-0360-917F-4DE56FF3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C4987D-57D8-FE15-F799-777ABEA7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E102FD-3E00-BF40-A405-5CC1FE8F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09BEC7-2023-8CAF-966B-C940FB72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4074D3-21A6-DAE9-2EB6-57CFF4A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977EA43-454E-6D1C-EE10-50E81AC1B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B49F72-5410-1C1C-6060-777E809C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CD6C754-8711-2080-A6AF-70013FEB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3EBF11-58C8-0507-0D48-A1F12FD7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CD0A463-E0D9-92C1-E7CF-A78A77A53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67992A-0B48-ABDC-12D0-3E0A1512A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9ECF699-D15D-710B-29F4-6A638A43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BF137E-DC9B-FA53-A8C1-1C0D10A3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1F4DC1-0FE9-493E-AD9B-4453438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AE75FD-9789-1CF3-DEF0-72D47351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2E27B5-55E2-1F06-C76F-7F63876BF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7C5311-CAD4-CBBA-8FD5-4C4EB1AD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F58010C-510E-82C2-8DC9-CCA374EA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8A65DB-269D-C150-7CCC-C7109057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7C417-4E34-276D-CCBD-61561946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58D93E6-F2BA-FDE9-2DF1-A11ED869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2BF8FFE-9B9C-5C19-425A-CC6EF91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38606A-2E6C-C0DD-5563-898C567A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FBCC9A5-E7EF-27A4-F99E-48A826E9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4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2B513-4892-0E69-23D1-2F4D6574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0443B4-0AE2-5156-0025-0EC3E98B8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CDB5C2-45B9-D60D-E62F-5CC2F5BD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DF0631-3274-B19E-10A1-2C0BE744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F884CF-2333-F690-6DBA-E6F2F040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C0C16E-EA79-0590-9434-307B10E8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F7EEF2-9C7D-D10F-AC00-B61C31D6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6DDF1B1-F355-F14A-C30B-9E81A183C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55C9194-EFBC-D795-2928-2EA3D4999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5615322-B17B-0ADA-D7C6-CEBF11F5D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D995CC2-C530-00F1-67FE-05E194B82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516AFA9-0453-D942-7321-0A77BF26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845C6F3-9E4E-D0C0-BD99-C29A099F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F70BC33-61DE-29B3-59D3-9DD7AD34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1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FB133-146A-645D-353A-E7F303C4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E2EAA55-6313-9574-C250-8E542BDA6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A4E596-7596-67A5-C416-D19C756D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B9EA4D2-844E-F61C-281E-93F2195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AD2F540A-B776-9C4C-06B8-84B0907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D764AAA-66B7-C4A4-8041-DB29D18C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57BAB5F-C54F-1153-F555-58784BA3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2062C0-AD02-974B-AE81-4A5610C3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FD4DDE-AF0C-6E65-7AE1-6AE2E55C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FEA00B8-CF20-8BA8-DD2B-B60172FD6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2B40DA1-400E-1336-1F28-A5DF6846C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56660DF-6D29-28C5-E869-5BDB12BF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FE54E2-B9A8-0BB4-CE1E-08939455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D7DFB-37EA-FA1A-72EB-8444AA7B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4056C1C-5E90-DDF7-836E-8AD4F11E8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7256050-112D-9F06-8D21-FA18B3567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B1AF5B-DBD6-0FAA-C2FA-9E4EE9A9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A1FC2D2-8EAC-36A2-6B5D-28113D83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40C3514-C0F0-77D6-B6E5-500DFD8E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9F6AD5A-A809-4C62-FFC1-6BCBB757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79F3C98-E858-3415-76CB-FB2CF204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0C5DCA-6B2D-AFCC-632A-FCC6F66D0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25284-44BE-4E39-9307-49601360114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F6EDE7-76D0-51E5-F2EA-C9E5514F1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FEA8BE-815F-CA2B-63A0-BA9FA98EE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9C9F2-37FF-438D-AC5C-0839CB7A5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8.xml"/><Relationship Id="rId3" Type="http://schemas.openxmlformats.org/officeDocument/2006/relationships/hyperlink" Target="https://verejneprostory.cz/odpady-a-pece-o-vp/sberny-a-odpady/sberny-komunalniho-odpadu" TargetMode="External"/><Relationship Id="rId21" Type="http://schemas.openxmlformats.org/officeDocument/2006/relationships/customXml" Target="../ink/ink9.xml"/><Relationship Id="rId34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8.png"/><Relationship Id="rId2" Type="http://schemas.openxmlformats.org/officeDocument/2006/relationships/image" Target="../media/image1.JPG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7.xml"/><Relationship Id="rId40" Type="http://schemas.openxmlformats.org/officeDocument/2006/relationships/image" Target="../media/image19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hyperlink" Target="https://creativecommons.org/licenses/by-nc/3.0/" TargetMode="External"/><Relationship Id="rId9" Type="http://schemas.openxmlformats.org/officeDocument/2006/relationships/customXml" Target="../ink/ink3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2.xml"/><Relationship Id="rId30" Type="http://schemas.openxmlformats.org/officeDocument/2006/relationships/image" Target="../media/image14.png"/><Relationship Id="rId35" Type="http://schemas.openxmlformats.org/officeDocument/2006/relationships/customXml" Target="../ink/ink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89A2E6BF-260D-50B3-7DA8-20E81DC2C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759"/>
            <a:ext cx="9144000" cy="555292"/>
          </a:xfrm>
        </p:spPr>
        <p:txBody>
          <a:bodyPr/>
          <a:lstStyle/>
          <a:p>
            <a:r>
              <a:rPr lang="cs-CZ" dirty="0"/>
              <a:t>Pohled na jednotlivé kontejnery</a:t>
            </a:r>
            <a:endParaRPr lang="en-US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76A6893-8F2C-924D-22F6-111C251AA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91257"/>
              </p:ext>
            </p:extLst>
          </p:nvPr>
        </p:nvGraphicFramePr>
        <p:xfrm>
          <a:off x="1000641" y="393069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35229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44542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Čas posledního odvozu odpadu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cs-CZ" dirty="0" err="1"/>
                        <a:t>ředpokladaný</a:t>
                      </a:r>
                      <a:r>
                        <a:rPr lang="cs-CZ" dirty="0"/>
                        <a:t> čas naplnění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83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394430"/>
                  </a:ext>
                </a:extLst>
              </a:tr>
            </a:tbl>
          </a:graphicData>
        </a:graphic>
      </p:graphicFrame>
      <p:sp>
        <p:nvSpPr>
          <p:cNvPr id="6" name="TextovéPole 5">
            <a:extLst>
              <a:ext uri="{FF2B5EF4-FFF2-40B4-BE49-F238E27FC236}">
                <a16:creationId xmlns:a16="http://schemas.microsoft.com/office/drawing/2014/main" id="{46B3C538-E10D-09BB-B0A7-BCDFBE100C01}"/>
              </a:ext>
            </a:extLst>
          </p:cNvPr>
          <p:cNvSpPr txBox="1"/>
          <p:nvPr/>
        </p:nvSpPr>
        <p:spPr>
          <a:xfrm>
            <a:off x="9716386" y="1559343"/>
            <a:ext cx="190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Filtry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odpadu</a:t>
            </a:r>
            <a:br>
              <a:rPr lang="en-US" dirty="0"/>
            </a:br>
            <a:r>
              <a:rPr lang="en-US" dirty="0" err="1"/>
              <a:t>Adresa</a:t>
            </a:r>
            <a:endParaRPr lang="en-US" dirty="0"/>
          </a:p>
          <a:p>
            <a:r>
              <a:rPr lang="cs-CZ" dirty="0"/>
              <a:t>Část obce</a:t>
            </a:r>
            <a:endParaRPr lang="en-US" dirty="0"/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BDE0CB47-0835-8DAB-5420-428AC2386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81180"/>
              </p:ext>
            </p:extLst>
          </p:nvPr>
        </p:nvGraphicFramePr>
        <p:xfrm>
          <a:off x="1524000" y="1559343"/>
          <a:ext cx="2922773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773">
                  <a:extLst>
                    <a:ext uri="{9D8B030D-6E8A-4147-A177-3AD203B41FA5}">
                      <a16:colId xmlns:a16="http://schemas.microsoft.com/office/drawing/2014/main" val="1606832558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r>
                        <a:rPr lang="cs-CZ" dirty="0"/>
                        <a:t>Průměrná doba naplnění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4735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BE6CE652-400B-9C2E-05B8-FB53943A8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84164"/>
              </p:ext>
            </p:extLst>
          </p:nvPr>
        </p:nvGraphicFramePr>
        <p:xfrm>
          <a:off x="5879804" y="1544692"/>
          <a:ext cx="2922773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2773">
                  <a:extLst>
                    <a:ext uri="{9D8B030D-6E8A-4147-A177-3AD203B41FA5}">
                      <a16:colId xmlns:a16="http://schemas.microsoft.com/office/drawing/2014/main" val="2775383229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r>
                        <a:rPr lang="cs-CZ" dirty="0"/>
                        <a:t>Průměrné naplnění před </a:t>
                      </a:r>
                      <a:r>
                        <a:rPr lang="cs-CZ" dirty="0" err="1"/>
                        <a:t>vyprazdněním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14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3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7625523B-3141-8D60-CA94-236E8954F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149" y="954532"/>
            <a:ext cx="9144000" cy="746678"/>
          </a:xfrm>
        </p:spPr>
        <p:txBody>
          <a:bodyPr/>
          <a:lstStyle/>
          <a:p>
            <a:r>
              <a:rPr lang="cs-CZ" dirty="0"/>
              <a:t>Monitoring v reálném čase </a:t>
            </a:r>
            <a:endParaRPr lang="en-US" dirty="0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1DE8D935-5AD1-1044-A27E-6D94532C6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7083"/>
              </p:ext>
            </p:extLst>
          </p:nvPr>
        </p:nvGraphicFramePr>
        <p:xfrm>
          <a:off x="1264684" y="2024375"/>
          <a:ext cx="8128000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085821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12349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28003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137100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3328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Převracené kontejnery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Kontejnery s rizikem požáru </a:t>
                      </a:r>
                      <a:r>
                        <a:rPr lang="ru-RU" dirty="0"/>
                        <a:t>(</a:t>
                      </a:r>
                      <a:r>
                        <a:rPr lang="en-US" dirty="0" err="1"/>
                        <a:t>firealarm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Kontejnery s vysokým stupněm teploty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Kontejnery naplněné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&gt; 90 %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Kontejnery</a:t>
                      </a:r>
                      <a:r>
                        <a:rPr lang="en-US" dirty="0"/>
                        <a:t> s </a:t>
                      </a:r>
                      <a:r>
                        <a:rPr lang="en-US" dirty="0" err="1"/>
                        <a:t>nizkou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urovni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baterie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0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9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92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70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4951"/>
                  </a:ext>
                </a:extLst>
              </a:tr>
            </a:tbl>
          </a:graphicData>
        </a:graphic>
      </p:graphicFrame>
      <p:sp>
        <p:nvSpPr>
          <p:cNvPr id="6" name="TextovéPole 5">
            <a:extLst>
              <a:ext uri="{FF2B5EF4-FFF2-40B4-BE49-F238E27FC236}">
                <a16:creationId xmlns:a16="http://schemas.microsoft.com/office/drawing/2014/main" id="{E9BB5AC1-E142-3B01-59C0-83E6A03129AC}"/>
              </a:ext>
            </a:extLst>
          </p:cNvPr>
          <p:cNvSpPr txBox="1"/>
          <p:nvPr/>
        </p:nvSpPr>
        <p:spPr>
          <a:xfrm>
            <a:off x="9803218" y="1701210"/>
            <a:ext cx="1892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Poslední aktualizace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0461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F173A2-986D-DFDF-3C58-FE1C20BB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873" y="560350"/>
            <a:ext cx="4935279" cy="64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Navrhovan</a:t>
            </a:r>
            <a:r>
              <a:rPr lang="cs-CZ" dirty="0"/>
              <a:t>á trasa pro svoz odpadu</a:t>
            </a:r>
            <a:endParaRPr lang="en-US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A69A24C9-00E8-ECE9-D728-14EADB0150BF}"/>
              </a:ext>
            </a:extLst>
          </p:cNvPr>
          <p:cNvSpPr txBox="1"/>
          <p:nvPr/>
        </p:nvSpPr>
        <p:spPr>
          <a:xfrm>
            <a:off x="3476847" y="1090964"/>
            <a:ext cx="4199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</a:t>
            </a:r>
            <a:r>
              <a:rPr lang="en-US" dirty="0" err="1"/>
              <a:t>spo</a:t>
            </a:r>
            <a:r>
              <a:rPr lang="cs-CZ" dirty="0"/>
              <a:t>čítá, kdy se plní kontejnery a navrhne cestu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1C43272A-0006-D601-1FE5-52AF7A57DE5C}"/>
              </a:ext>
            </a:extLst>
          </p:cNvPr>
          <p:cNvSpPr txBox="1"/>
          <p:nvPr/>
        </p:nvSpPr>
        <p:spPr>
          <a:xfrm>
            <a:off x="8412126" y="1090964"/>
            <a:ext cx="4327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Vyberte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cs-CZ" dirty="0"/>
              <a:t>    </a:t>
            </a:r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odpadu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cs-CZ" dirty="0"/>
              <a:t>Čtvrt</a:t>
            </a:r>
          </a:p>
          <a:p>
            <a:pPr marL="285750" indent="-285750">
              <a:buFontTx/>
              <a:buChar char="-"/>
            </a:pPr>
            <a:r>
              <a:rPr lang="cs-CZ" dirty="0"/>
              <a:t>Maximální objem odpadu </a:t>
            </a:r>
            <a:endParaRPr lang="en-US" dirty="0"/>
          </a:p>
        </p:txBody>
      </p:sp>
      <p:pic>
        <p:nvPicPr>
          <p:cNvPr id="7" name="Obrázek 6" descr="Obsah obrázku mapa, text, atlas, Plán&#10;&#10;Obsah vygenerovaný umělou inteligencí může být nesprávný.">
            <a:extLst>
              <a:ext uri="{FF2B5EF4-FFF2-40B4-BE49-F238E27FC236}">
                <a16:creationId xmlns:a16="http://schemas.microsoft.com/office/drawing/2014/main" id="{178C4B70-A840-CA6F-5315-1F2EC4CC7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1457" y="2657701"/>
            <a:ext cx="6918251" cy="365257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7CE693A3-0750-60A1-D217-59234ED30066}"/>
              </a:ext>
            </a:extLst>
          </p:cNvPr>
          <p:cNvSpPr txBox="1"/>
          <p:nvPr/>
        </p:nvSpPr>
        <p:spPr>
          <a:xfrm>
            <a:off x="3476847" y="6986188"/>
            <a:ext cx="6918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verejneprostory.cz/odpady-a-pece-o-vp/sberny-a-odpady/sberny-komunalniho-odpadu"/>
              </a:rPr>
              <a:t>Tato fotka</a:t>
            </a:r>
            <a:r>
              <a:rPr lang="en-US" sz="900"/>
              <a:t> od autora Neznámý autor s licencí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Rukopis 14">
                <a:extLst>
                  <a:ext uri="{FF2B5EF4-FFF2-40B4-BE49-F238E27FC236}">
                    <a16:creationId xmlns:a16="http://schemas.microsoft.com/office/drawing/2014/main" id="{A7932F9B-74E7-57B7-DF5C-1B827E4CBDEE}"/>
                  </a:ext>
                </a:extLst>
              </p14:cNvPr>
              <p14:cNvContentPartPr/>
              <p14:nvPr/>
            </p14:nvContentPartPr>
            <p14:xfrm>
              <a:off x="1541085" y="3550772"/>
              <a:ext cx="78840" cy="82800"/>
            </p14:xfrm>
          </p:contentPart>
        </mc:Choice>
        <mc:Fallback>
          <p:pic>
            <p:nvPicPr>
              <p:cNvPr id="15" name="Rukopis 14">
                <a:extLst>
                  <a:ext uri="{FF2B5EF4-FFF2-40B4-BE49-F238E27FC236}">
                    <a16:creationId xmlns:a16="http://schemas.microsoft.com/office/drawing/2014/main" id="{A7932F9B-74E7-57B7-DF5C-1B827E4CBD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445" y="3541772"/>
                <a:ext cx="96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Rukopis 16">
                <a:extLst>
                  <a:ext uri="{FF2B5EF4-FFF2-40B4-BE49-F238E27FC236}">
                    <a16:creationId xmlns:a16="http://schemas.microsoft.com/office/drawing/2014/main" id="{32FC570E-A08F-FEFF-2B1D-DA8675B77837}"/>
                  </a:ext>
                </a:extLst>
              </p14:cNvPr>
              <p14:cNvContentPartPr/>
              <p14:nvPr/>
            </p14:nvContentPartPr>
            <p14:xfrm>
              <a:off x="1605165" y="3359612"/>
              <a:ext cx="1159560" cy="223200"/>
            </p14:xfrm>
          </p:contentPart>
        </mc:Choice>
        <mc:Fallback>
          <p:pic>
            <p:nvPicPr>
              <p:cNvPr id="17" name="Rukopis 16">
                <a:extLst>
                  <a:ext uri="{FF2B5EF4-FFF2-40B4-BE49-F238E27FC236}">
                    <a16:creationId xmlns:a16="http://schemas.microsoft.com/office/drawing/2014/main" id="{32FC570E-A08F-FEFF-2B1D-DA8675B778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6165" y="3350612"/>
                <a:ext cx="1177200" cy="24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Skupina 38">
            <a:extLst>
              <a:ext uri="{FF2B5EF4-FFF2-40B4-BE49-F238E27FC236}">
                <a16:creationId xmlns:a16="http://schemas.microsoft.com/office/drawing/2014/main" id="{1DE3FF1D-D483-0C3E-DBF6-4FD08943265E}"/>
              </a:ext>
            </a:extLst>
          </p:cNvPr>
          <p:cNvGrpSpPr/>
          <p:nvPr/>
        </p:nvGrpSpPr>
        <p:grpSpPr>
          <a:xfrm>
            <a:off x="2455703" y="2906280"/>
            <a:ext cx="4378320" cy="1045440"/>
            <a:chOff x="2423805" y="3036332"/>
            <a:chExt cx="4378320" cy="10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Rukopis 17">
                  <a:extLst>
                    <a:ext uri="{FF2B5EF4-FFF2-40B4-BE49-F238E27FC236}">
                      <a16:creationId xmlns:a16="http://schemas.microsoft.com/office/drawing/2014/main" id="{54746A4B-9A2E-F593-0346-90B82B7F9EEF}"/>
                    </a:ext>
                  </a:extLst>
                </p14:cNvPr>
                <p14:cNvContentPartPr/>
                <p14:nvPr/>
              </p14:nvContentPartPr>
              <p14:xfrm>
                <a:off x="2423805" y="3252692"/>
                <a:ext cx="416880" cy="112320"/>
              </p14:xfrm>
            </p:contentPart>
          </mc:Choice>
          <mc:Fallback>
            <p:pic>
              <p:nvPicPr>
                <p:cNvPr id="18" name="Rukopis 17">
                  <a:extLst>
                    <a:ext uri="{FF2B5EF4-FFF2-40B4-BE49-F238E27FC236}">
                      <a16:creationId xmlns:a16="http://schemas.microsoft.com/office/drawing/2014/main" id="{54746A4B-9A2E-F593-0346-90B82B7F9E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14805" y="3244052"/>
                  <a:ext cx="434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Rukopis 18">
                  <a:extLst>
                    <a:ext uri="{FF2B5EF4-FFF2-40B4-BE49-F238E27FC236}">
                      <a16:creationId xmlns:a16="http://schemas.microsoft.com/office/drawing/2014/main" id="{1942C98C-727C-B0B9-C969-883CA63A0353}"/>
                    </a:ext>
                  </a:extLst>
                </p14:cNvPr>
                <p14:cNvContentPartPr/>
                <p14:nvPr/>
              </p14:nvContentPartPr>
              <p14:xfrm>
                <a:off x="2551605" y="3444212"/>
                <a:ext cx="285840" cy="128520"/>
              </p14:xfrm>
            </p:contentPart>
          </mc:Choice>
          <mc:Fallback>
            <p:pic>
              <p:nvPicPr>
                <p:cNvPr id="19" name="Rukopis 18">
                  <a:extLst>
                    <a:ext uri="{FF2B5EF4-FFF2-40B4-BE49-F238E27FC236}">
                      <a16:creationId xmlns:a16="http://schemas.microsoft.com/office/drawing/2014/main" id="{1942C98C-727C-B0B9-C969-883CA63A03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42605" y="3435572"/>
                  <a:ext cx="303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Rukopis 20">
                  <a:extLst>
                    <a:ext uri="{FF2B5EF4-FFF2-40B4-BE49-F238E27FC236}">
                      <a16:creationId xmlns:a16="http://schemas.microsoft.com/office/drawing/2014/main" id="{22658DF2-DA09-0EF5-3549-AA45EFC09394}"/>
                    </a:ext>
                  </a:extLst>
                </p14:cNvPr>
                <p14:cNvContentPartPr/>
                <p14:nvPr/>
              </p14:nvContentPartPr>
              <p14:xfrm>
                <a:off x="2902245" y="3102572"/>
                <a:ext cx="1488960" cy="225360"/>
              </p14:xfrm>
            </p:contentPart>
          </mc:Choice>
          <mc:Fallback>
            <p:pic>
              <p:nvPicPr>
                <p:cNvPr id="21" name="Rukopis 20">
                  <a:extLst>
                    <a:ext uri="{FF2B5EF4-FFF2-40B4-BE49-F238E27FC236}">
                      <a16:creationId xmlns:a16="http://schemas.microsoft.com/office/drawing/2014/main" id="{22658DF2-DA09-0EF5-3549-AA45EFC093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93605" y="3093572"/>
                  <a:ext cx="1506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Rukopis 21">
                  <a:extLst>
                    <a:ext uri="{FF2B5EF4-FFF2-40B4-BE49-F238E27FC236}">
                      <a16:creationId xmlns:a16="http://schemas.microsoft.com/office/drawing/2014/main" id="{A93068A7-9884-3C9C-F166-4CF823F1EF62}"/>
                    </a:ext>
                  </a:extLst>
                </p14:cNvPr>
                <p14:cNvContentPartPr/>
                <p14:nvPr/>
              </p14:nvContentPartPr>
              <p14:xfrm>
                <a:off x="4156845" y="3093212"/>
                <a:ext cx="109800" cy="74880"/>
              </p14:xfrm>
            </p:contentPart>
          </mc:Choice>
          <mc:Fallback>
            <p:pic>
              <p:nvPicPr>
                <p:cNvPr id="22" name="Rukopis 21">
                  <a:extLst>
                    <a:ext uri="{FF2B5EF4-FFF2-40B4-BE49-F238E27FC236}">
                      <a16:creationId xmlns:a16="http://schemas.microsoft.com/office/drawing/2014/main" id="{A93068A7-9884-3C9C-F166-4CF823F1EF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47845" y="3084572"/>
                  <a:ext cx="127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Rukopis 23">
                  <a:extLst>
                    <a:ext uri="{FF2B5EF4-FFF2-40B4-BE49-F238E27FC236}">
                      <a16:creationId xmlns:a16="http://schemas.microsoft.com/office/drawing/2014/main" id="{B92CC9C0-A2A3-83B2-06A0-54D9CA6EA723}"/>
                    </a:ext>
                  </a:extLst>
                </p14:cNvPr>
                <p14:cNvContentPartPr/>
                <p14:nvPr/>
              </p14:nvContentPartPr>
              <p14:xfrm>
                <a:off x="4039845" y="3036332"/>
                <a:ext cx="258840" cy="87120"/>
              </p14:xfrm>
            </p:contentPart>
          </mc:Choice>
          <mc:Fallback>
            <p:pic>
              <p:nvPicPr>
                <p:cNvPr id="24" name="Rukopis 23">
                  <a:extLst>
                    <a:ext uri="{FF2B5EF4-FFF2-40B4-BE49-F238E27FC236}">
                      <a16:creationId xmlns:a16="http://schemas.microsoft.com/office/drawing/2014/main" id="{B92CC9C0-A2A3-83B2-06A0-54D9CA6EA7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31205" y="3027692"/>
                  <a:ext cx="276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Rukopis 25">
                  <a:extLst>
                    <a:ext uri="{FF2B5EF4-FFF2-40B4-BE49-F238E27FC236}">
                      <a16:creationId xmlns:a16="http://schemas.microsoft.com/office/drawing/2014/main" id="{13AF96FF-E45D-3362-44B2-6D2BB53D6CF0}"/>
                    </a:ext>
                  </a:extLst>
                </p14:cNvPr>
                <p14:cNvContentPartPr/>
                <p14:nvPr/>
              </p14:nvContentPartPr>
              <p14:xfrm>
                <a:off x="4422525" y="3167732"/>
                <a:ext cx="609840" cy="611640"/>
              </p14:xfrm>
            </p:contentPart>
          </mc:Choice>
          <mc:Fallback>
            <p:pic>
              <p:nvPicPr>
                <p:cNvPr id="26" name="Rukopis 25">
                  <a:extLst>
                    <a:ext uri="{FF2B5EF4-FFF2-40B4-BE49-F238E27FC236}">
                      <a16:creationId xmlns:a16="http://schemas.microsoft.com/office/drawing/2014/main" id="{13AF96FF-E45D-3362-44B2-6D2BB53D6C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13885" y="3159092"/>
                  <a:ext cx="62748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Rukopis 26">
                  <a:extLst>
                    <a:ext uri="{FF2B5EF4-FFF2-40B4-BE49-F238E27FC236}">
                      <a16:creationId xmlns:a16="http://schemas.microsoft.com/office/drawing/2014/main" id="{214BE61B-B128-905D-62AB-98B62D0F9AB3}"/>
                    </a:ext>
                  </a:extLst>
                </p14:cNvPr>
                <p14:cNvContentPartPr/>
                <p14:nvPr/>
              </p14:nvContentPartPr>
              <p14:xfrm>
                <a:off x="4997085" y="3625292"/>
                <a:ext cx="43920" cy="297360"/>
              </p14:xfrm>
            </p:contentPart>
          </mc:Choice>
          <mc:Fallback>
            <p:pic>
              <p:nvPicPr>
                <p:cNvPr id="27" name="Rukopis 26">
                  <a:extLst>
                    <a:ext uri="{FF2B5EF4-FFF2-40B4-BE49-F238E27FC236}">
                      <a16:creationId xmlns:a16="http://schemas.microsoft.com/office/drawing/2014/main" id="{214BE61B-B128-905D-62AB-98B62D0F9A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88445" y="3616652"/>
                  <a:ext cx="61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Rukopis 28">
                  <a:extLst>
                    <a:ext uri="{FF2B5EF4-FFF2-40B4-BE49-F238E27FC236}">
                      <a16:creationId xmlns:a16="http://schemas.microsoft.com/office/drawing/2014/main" id="{270695AB-A1C1-8CAE-110B-398EAAE5983E}"/>
                    </a:ext>
                  </a:extLst>
                </p14:cNvPr>
                <p14:cNvContentPartPr/>
                <p14:nvPr/>
              </p14:nvContentPartPr>
              <p14:xfrm>
                <a:off x="4848405" y="3699452"/>
                <a:ext cx="287640" cy="134280"/>
              </p14:xfrm>
            </p:contentPart>
          </mc:Choice>
          <mc:Fallback>
            <p:pic>
              <p:nvPicPr>
                <p:cNvPr id="29" name="Rukopis 28">
                  <a:extLst>
                    <a:ext uri="{FF2B5EF4-FFF2-40B4-BE49-F238E27FC236}">
                      <a16:creationId xmlns:a16="http://schemas.microsoft.com/office/drawing/2014/main" id="{270695AB-A1C1-8CAE-110B-398EAAE598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9405" y="3690812"/>
                  <a:ext cx="305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1" name="Rukopis 30">
                  <a:extLst>
                    <a:ext uri="{FF2B5EF4-FFF2-40B4-BE49-F238E27FC236}">
                      <a16:creationId xmlns:a16="http://schemas.microsoft.com/office/drawing/2014/main" id="{2EC4E163-7585-A66F-29F2-4B942342B7C7}"/>
                    </a:ext>
                  </a:extLst>
                </p14:cNvPr>
                <p14:cNvContentPartPr/>
                <p14:nvPr/>
              </p14:nvContentPartPr>
              <p14:xfrm>
                <a:off x="5039205" y="3763532"/>
                <a:ext cx="1015200" cy="238680"/>
              </p14:xfrm>
            </p:contentPart>
          </mc:Choice>
          <mc:Fallback>
            <p:pic>
              <p:nvPicPr>
                <p:cNvPr id="31" name="Rukopis 30">
                  <a:extLst>
                    <a:ext uri="{FF2B5EF4-FFF2-40B4-BE49-F238E27FC236}">
                      <a16:creationId xmlns:a16="http://schemas.microsoft.com/office/drawing/2014/main" id="{2EC4E163-7585-A66F-29F2-4B942342B7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30565" y="3754532"/>
                  <a:ext cx="1032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2" name="Rukopis 31">
                  <a:extLst>
                    <a:ext uri="{FF2B5EF4-FFF2-40B4-BE49-F238E27FC236}">
                      <a16:creationId xmlns:a16="http://schemas.microsoft.com/office/drawing/2014/main" id="{04E07B76-2943-A64C-7E37-51731CF28A5E}"/>
                    </a:ext>
                  </a:extLst>
                </p14:cNvPr>
                <p14:cNvContentPartPr/>
                <p14:nvPr/>
              </p14:nvContentPartPr>
              <p14:xfrm>
                <a:off x="5868645" y="3795212"/>
                <a:ext cx="180720" cy="238320"/>
              </p14:xfrm>
            </p:contentPart>
          </mc:Choice>
          <mc:Fallback>
            <p:pic>
              <p:nvPicPr>
                <p:cNvPr id="32" name="Rukopis 31">
                  <a:extLst>
                    <a:ext uri="{FF2B5EF4-FFF2-40B4-BE49-F238E27FC236}">
                      <a16:creationId xmlns:a16="http://schemas.microsoft.com/office/drawing/2014/main" id="{04E07B76-2943-A64C-7E37-51731CF28A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60005" y="3786572"/>
                  <a:ext cx="198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Rukopis 32">
                  <a:extLst>
                    <a:ext uri="{FF2B5EF4-FFF2-40B4-BE49-F238E27FC236}">
                      <a16:creationId xmlns:a16="http://schemas.microsoft.com/office/drawing/2014/main" id="{4A621CB6-A58E-B923-FC71-E3AABA687051}"/>
                    </a:ext>
                  </a:extLst>
                </p14:cNvPr>
                <p14:cNvContentPartPr/>
                <p14:nvPr/>
              </p14:nvContentPartPr>
              <p14:xfrm>
                <a:off x="5824725" y="4027052"/>
                <a:ext cx="284040" cy="54720"/>
              </p14:xfrm>
            </p:contentPart>
          </mc:Choice>
          <mc:Fallback>
            <p:pic>
              <p:nvPicPr>
                <p:cNvPr id="33" name="Rukopis 32">
                  <a:extLst>
                    <a:ext uri="{FF2B5EF4-FFF2-40B4-BE49-F238E27FC236}">
                      <a16:creationId xmlns:a16="http://schemas.microsoft.com/office/drawing/2014/main" id="{4A621CB6-A58E-B923-FC71-E3AABA68705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16085" y="4018052"/>
                  <a:ext cx="301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Rukopis 34">
                  <a:extLst>
                    <a:ext uri="{FF2B5EF4-FFF2-40B4-BE49-F238E27FC236}">
                      <a16:creationId xmlns:a16="http://schemas.microsoft.com/office/drawing/2014/main" id="{DDDF9BFC-9A62-E876-C0C0-ECB329AA7B15}"/>
                    </a:ext>
                  </a:extLst>
                </p14:cNvPr>
                <p14:cNvContentPartPr/>
                <p14:nvPr/>
              </p14:nvContentPartPr>
              <p14:xfrm>
                <a:off x="5975565" y="3729692"/>
                <a:ext cx="795960" cy="258480"/>
              </p14:xfrm>
            </p:contentPart>
          </mc:Choice>
          <mc:Fallback>
            <p:pic>
              <p:nvPicPr>
                <p:cNvPr id="35" name="Rukopis 34">
                  <a:extLst>
                    <a:ext uri="{FF2B5EF4-FFF2-40B4-BE49-F238E27FC236}">
                      <a16:creationId xmlns:a16="http://schemas.microsoft.com/office/drawing/2014/main" id="{DDDF9BFC-9A62-E876-C0C0-ECB329AA7B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66565" y="3721052"/>
                  <a:ext cx="813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Rukopis 35">
                  <a:extLst>
                    <a:ext uri="{FF2B5EF4-FFF2-40B4-BE49-F238E27FC236}">
                      <a16:creationId xmlns:a16="http://schemas.microsoft.com/office/drawing/2014/main" id="{92B85C6E-C98F-C040-07AE-3150B22E8681}"/>
                    </a:ext>
                  </a:extLst>
                </p14:cNvPr>
                <p14:cNvContentPartPr/>
                <p14:nvPr/>
              </p14:nvContentPartPr>
              <p14:xfrm>
                <a:off x="6728685" y="3721052"/>
                <a:ext cx="65880" cy="152280"/>
              </p14:xfrm>
            </p:contentPart>
          </mc:Choice>
          <mc:Fallback>
            <p:pic>
              <p:nvPicPr>
                <p:cNvPr id="36" name="Rukopis 35">
                  <a:extLst>
                    <a:ext uri="{FF2B5EF4-FFF2-40B4-BE49-F238E27FC236}">
                      <a16:creationId xmlns:a16="http://schemas.microsoft.com/office/drawing/2014/main" id="{92B85C6E-C98F-C040-07AE-3150B22E86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19685" y="3712412"/>
                  <a:ext cx="83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Rukopis 37">
                  <a:extLst>
                    <a:ext uri="{FF2B5EF4-FFF2-40B4-BE49-F238E27FC236}">
                      <a16:creationId xmlns:a16="http://schemas.microsoft.com/office/drawing/2014/main" id="{67C6C71F-E0F4-55FD-4C34-A90777EE6710}"/>
                    </a:ext>
                  </a:extLst>
                </p14:cNvPr>
                <p14:cNvContentPartPr/>
                <p14:nvPr/>
              </p14:nvContentPartPr>
              <p14:xfrm>
                <a:off x="6517365" y="3742292"/>
                <a:ext cx="284760" cy="11160"/>
              </p14:xfrm>
            </p:contentPart>
          </mc:Choice>
          <mc:Fallback>
            <p:pic>
              <p:nvPicPr>
                <p:cNvPr id="38" name="Rukopis 37">
                  <a:extLst>
                    <a:ext uri="{FF2B5EF4-FFF2-40B4-BE49-F238E27FC236}">
                      <a16:creationId xmlns:a16="http://schemas.microsoft.com/office/drawing/2014/main" id="{67C6C71F-E0F4-55FD-4C34-A90777EE67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08725" y="3733652"/>
                  <a:ext cx="302400" cy="288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0" name="Tabulka 39">
            <a:extLst>
              <a:ext uri="{FF2B5EF4-FFF2-40B4-BE49-F238E27FC236}">
                <a16:creationId xmlns:a16="http://schemas.microsoft.com/office/drawing/2014/main" id="{C0841F36-2BD0-06E0-9082-40E43C28A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81425"/>
              </p:ext>
            </p:extLst>
          </p:nvPr>
        </p:nvGraphicFramePr>
        <p:xfrm>
          <a:off x="8089216" y="2741032"/>
          <a:ext cx="382618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993">
                  <a:extLst>
                    <a:ext uri="{9D8B030D-6E8A-4147-A177-3AD203B41FA5}">
                      <a16:colId xmlns:a16="http://schemas.microsoft.com/office/drawing/2014/main" val="1588360411"/>
                    </a:ext>
                  </a:extLst>
                </a:gridCol>
                <a:gridCol w="2899188">
                  <a:extLst>
                    <a:ext uri="{9D8B030D-6E8A-4147-A177-3AD203B41FA5}">
                      <a16:colId xmlns:a16="http://schemas.microsoft.com/office/drawing/2014/main" val="1611104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/>
                        <a:t>Číslo v </a:t>
                      </a:r>
                      <a:r>
                        <a:rPr lang="cs-CZ" dirty="0" err="1"/>
                        <a:t>pořádí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Adres</a:t>
                      </a:r>
                      <a:r>
                        <a:rPr lang="en-US" dirty="0"/>
                        <a:t>a</a:t>
                      </a:r>
                      <a:r>
                        <a:rPr lang="cs-CZ" dirty="0"/>
                        <a:t> kontejner</a:t>
                      </a:r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9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27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9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342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1" name="Rukopis 40">
                <a:extLst>
                  <a:ext uri="{FF2B5EF4-FFF2-40B4-BE49-F238E27FC236}">
                    <a16:creationId xmlns:a16="http://schemas.microsoft.com/office/drawing/2014/main" id="{158F1513-39E3-9A02-C89F-61527C8D9881}"/>
                  </a:ext>
                </a:extLst>
              </p14:cNvPr>
              <p14:cNvContentPartPr/>
              <p14:nvPr/>
            </p14:nvContentPartPr>
            <p14:xfrm>
              <a:off x="3168285" y="954452"/>
              <a:ext cx="360" cy="2160"/>
            </p14:xfrm>
          </p:contentPart>
        </mc:Choice>
        <mc:Fallback>
          <p:pic>
            <p:nvPicPr>
              <p:cNvPr id="41" name="Rukopis 40">
                <a:extLst>
                  <a:ext uri="{FF2B5EF4-FFF2-40B4-BE49-F238E27FC236}">
                    <a16:creationId xmlns:a16="http://schemas.microsoft.com/office/drawing/2014/main" id="{158F1513-39E3-9A02-C89F-61527C8D988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159285" y="945452"/>
                <a:ext cx="180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2" name="Rukopis 41">
                <a:extLst>
                  <a:ext uri="{FF2B5EF4-FFF2-40B4-BE49-F238E27FC236}">
                    <a16:creationId xmlns:a16="http://schemas.microsoft.com/office/drawing/2014/main" id="{05E5415F-5C1B-86BA-7825-8524362813CE}"/>
                  </a:ext>
                </a:extLst>
              </p14:cNvPr>
              <p14:cNvContentPartPr/>
              <p14:nvPr/>
            </p14:nvContentPartPr>
            <p14:xfrm>
              <a:off x="2700285" y="945452"/>
              <a:ext cx="360" cy="360"/>
            </p14:xfrm>
          </p:contentPart>
        </mc:Choice>
        <mc:Fallback>
          <p:pic>
            <p:nvPicPr>
              <p:cNvPr id="42" name="Rukopis 41">
                <a:extLst>
                  <a:ext uri="{FF2B5EF4-FFF2-40B4-BE49-F238E27FC236}">
                    <a16:creationId xmlns:a16="http://schemas.microsoft.com/office/drawing/2014/main" id="{05E5415F-5C1B-86BA-7825-8524362813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91645" y="93681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71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C8CFB9FA-C4CD-7B60-C1B4-AA61A1F0F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26" y="507964"/>
            <a:ext cx="9144000" cy="853003"/>
          </a:xfrm>
        </p:spPr>
        <p:txBody>
          <a:bodyPr/>
          <a:lstStyle/>
          <a:p>
            <a:r>
              <a:rPr lang="cs-CZ" dirty="0"/>
              <a:t>Nap</a:t>
            </a:r>
            <a:r>
              <a:rPr lang="en-US" dirty="0"/>
              <a:t>ln</a:t>
            </a:r>
            <a:r>
              <a:rPr lang="cs-CZ" dirty="0" err="1"/>
              <a:t>ění</a:t>
            </a:r>
            <a:r>
              <a:rPr lang="cs-CZ" dirty="0"/>
              <a:t> kontejnerů – časové trendy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89B70DA4-06CF-1326-37E1-F3F2E7AFBE57}"/>
                  </a:ext>
                </a:extLst>
              </p14:cNvPr>
              <p14:cNvContentPartPr/>
              <p14:nvPr/>
            </p14:nvContentPartPr>
            <p14:xfrm>
              <a:off x="1456125" y="1775369"/>
              <a:ext cx="11160" cy="3104640"/>
            </p14:xfrm>
          </p:contentPart>
        </mc:Choice>
        <mc:Fallback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89B70DA4-06CF-1326-37E1-F3F2E7AFB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7485" y="1766369"/>
                <a:ext cx="28800" cy="31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5B7E5109-53CB-615F-098E-B0345BED9213}"/>
                  </a:ext>
                </a:extLst>
              </p14:cNvPr>
              <p14:cNvContentPartPr/>
              <p14:nvPr/>
            </p14:nvContentPartPr>
            <p14:xfrm>
              <a:off x="1466925" y="4890449"/>
              <a:ext cx="6052320" cy="720"/>
            </p14:xfrm>
          </p:contentPart>
        </mc:Choice>
        <mc:Fallback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5B7E5109-53CB-615F-098E-B0345BED92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8285" y="4872449"/>
                <a:ext cx="606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314A1F7A-3263-7D94-6958-C98F95125FF1}"/>
                  </a:ext>
                </a:extLst>
              </p14:cNvPr>
              <p14:cNvContentPartPr/>
              <p14:nvPr/>
            </p14:nvContentPartPr>
            <p14:xfrm>
              <a:off x="1541085" y="2878769"/>
              <a:ext cx="6220800" cy="959400"/>
            </p14:xfrm>
          </p:contentPart>
        </mc:Choice>
        <mc:Fallback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314A1F7A-3263-7D94-6958-C98F95125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2445" y="2870129"/>
                <a:ext cx="6238440" cy="977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ovéPole 11">
            <a:extLst>
              <a:ext uri="{FF2B5EF4-FFF2-40B4-BE49-F238E27FC236}">
                <a16:creationId xmlns:a16="http://schemas.microsoft.com/office/drawing/2014/main" id="{F41991B2-0058-0187-F64A-BF60FC511C3F}"/>
              </a:ext>
            </a:extLst>
          </p:cNvPr>
          <p:cNvSpPr txBox="1"/>
          <p:nvPr/>
        </p:nvSpPr>
        <p:spPr>
          <a:xfrm>
            <a:off x="2791046" y="4986639"/>
            <a:ext cx="44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měsíc</a:t>
            </a:r>
            <a:r>
              <a:rPr lang="en-US" dirty="0"/>
              <a:t>/den/den v t</a:t>
            </a:r>
            <a:r>
              <a:rPr lang="cs-CZ" dirty="0" err="1"/>
              <a:t>ýdnu</a:t>
            </a:r>
            <a:r>
              <a:rPr lang="en-US" dirty="0"/>
              <a:t>/</a:t>
            </a:r>
            <a:r>
              <a:rPr lang="en-US" dirty="0" err="1"/>
              <a:t>hodina</a:t>
            </a:r>
            <a:endParaRPr lang="en-US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4AB7949-1012-DD67-3913-639FCC462EBA}"/>
              </a:ext>
            </a:extLst>
          </p:cNvPr>
          <p:cNvSpPr txBox="1"/>
          <p:nvPr/>
        </p:nvSpPr>
        <p:spPr>
          <a:xfrm>
            <a:off x="109869" y="2509437"/>
            <a:ext cx="166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% </a:t>
            </a:r>
            <a:r>
              <a:rPr lang="en-US" dirty="0" err="1"/>
              <a:t>napln</a:t>
            </a:r>
            <a:r>
              <a:rPr lang="cs-CZ" dirty="0" err="1"/>
              <a:t>ění</a:t>
            </a:r>
            <a:endParaRPr lang="en-US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ADB204B-1392-9F1A-8D09-66874D93D906}"/>
              </a:ext>
            </a:extLst>
          </p:cNvPr>
          <p:cNvSpPr txBox="1"/>
          <p:nvPr/>
        </p:nvSpPr>
        <p:spPr>
          <a:xfrm>
            <a:off x="9548037" y="946298"/>
            <a:ext cx="1743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Filtry</a:t>
            </a:r>
            <a:r>
              <a:rPr lang="en-US" dirty="0"/>
              <a:t>:</a:t>
            </a:r>
          </a:p>
          <a:p>
            <a:r>
              <a:rPr lang="en-US" dirty="0" err="1"/>
              <a:t>Druh</a:t>
            </a:r>
            <a:r>
              <a:rPr lang="en-US" dirty="0"/>
              <a:t> </a:t>
            </a:r>
            <a:r>
              <a:rPr lang="en-US" dirty="0" err="1"/>
              <a:t>odpadu</a:t>
            </a:r>
            <a:endParaRPr lang="en-US" dirty="0"/>
          </a:p>
          <a:p>
            <a:r>
              <a:rPr lang="cs-CZ" dirty="0"/>
              <a:t>Čtvrt</a:t>
            </a:r>
          </a:p>
        </p:txBody>
      </p:sp>
    </p:spTree>
    <p:extLst>
      <p:ext uri="{BB962C8B-B14F-4D97-AF65-F5344CB8AC3E}">
        <p14:creationId xmlns:p14="http://schemas.microsoft.com/office/powerpoint/2010/main" val="213264330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134</Words>
  <Application>Microsoft Office PowerPoint</Application>
  <PresentationFormat>Širokoúhlá obrazovka</PresentationFormat>
  <Paragraphs>33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Dubová</dc:creator>
  <cp:lastModifiedBy>Olga Dubová</cp:lastModifiedBy>
  <cp:revision>2</cp:revision>
  <dcterms:created xsi:type="dcterms:W3CDTF">2025-02-03T09:33:36Z</dcterms:created>
  <dcterms:modified xsi:type="dcterms:W3CDTF">2025-02-03T10:17:56Z</dcterms:modified>
</cp:coreProperties>
</file>