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532" r:id="rId3"/>
    <p:sldId id="533" r:id="rId4"/>
    <p:sldId id="534" r:id="rId5"/>
    <p:sldId id="535" r:id="rId6"/>
    <p:sldId id="536" r:id="rId7"/>
    <p:sldId id="549" r:id="rId8"/>
    <p:sldId id="550" r:id="rId9"/>
    <p:sldId id="551" r:id="rId10"/>
    <p:sldId id="537" r:id="rId11"/>
    <p:sldId id="538" r:id="rId12"/>
    <p:sldId id="539" r:id="rId13"/>
    <p:sldId id="540" r:id="rId14"/>
    <p:sldId id="552" r:id="rId15"/>
    <p:sldId id="553" r:id="rId16"/>
    <p:sldId id="541" r:id="rId17"/>
    <p:sldId id="542" r:id="rId18"/>
    <p:sldId id="543" r:id="rId19"/>
    <p:sldId id="544" r:id="rId20"/>
    <p:sldId id="545" r:id="rId21"/>
    <p:sldId id="546" r:id="rId22"/>
    <p:sldId id="547" r:id="rId23"/>
    <p:sldId id="54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276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3D6E9-DAAE-4109-B9BF-3A5D1F101F7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AFAAF-FBB0-458A-A028-7C680CA4E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96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Mouse is animal – left to right. Can’t be Mouse m = new Animal () not all </a:t>
            </a:r>
            <a:r>
              <a:rPr lang="en-US" dirty="0" err="1"/>
              <a:t>aninals</a:t>
            </a:r>
            <a:r>
              <a:rPr lang="en-US" dirty="0"/>
              <a:t> are mouse;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AFAAF-FBB0-458A-A028-7C680CA4EDF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8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time – when while compiling can’t decide which method to use. In compile time it first checks method name and signature and whether it’s </a:t>
            </a:r>
            <a:r>
              <a:rPr lang="en-US" dirty="0" err="1"/>
              <a:t>owerriden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AFAAF-FBB0-458A-A028-7C680CA4EDF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682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“Y”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AFAAF-FBB0-458A-A028-7C680CA4EDF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457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YYY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AFAAF-FBB0-458A-A028-7C680CA4EDF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22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X,Y, false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AFAAF-FBB0-458A-A028-7C680CA4EDFC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65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 time error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AFAAF-FBB0-458A-A028-7C680CA4EDFC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74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 time error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AFAAF-FBB0-458A-A028-7C680CA4EDFC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90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00C2-E5C1-DF73-01F1-DB4517CC9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2596D-ABEE-7441-EA4B-4E895E88A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FE11-B6E8-6EFE-2317-45BE5D9B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7B25-96E4-4385-AD1C-BD576FBF404F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CC8AA-12A5-5CA3-6EDB-C3266284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0E3A9-FD12-1CC9-74BA-497024B9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A084-9106-45CA-857A-8CFD9E802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36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4BE9-A11C-09F5-B071-C32BDDC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0EBA3-7270-E825-4625-2EADBDB0E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F83D2-B8BF-DA08-7F6F-C56CE4DD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7B25-96E4-4385-AD1C-BD576FBF404F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F35D-1DB1-2A63-86F5-95F51196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D7A9-52D8-0EE8-EF50-0154877F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A084-9106-45CA-857A-8CFD9E802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32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F919A-7DA4-40E1-C086-738B47EAC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360F2-44B7-6072-B467-011225524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AE359-A896-4BD0-D825-E7F84A86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7B25-96E4-4385-AD1C-BD576FBF404F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E832D-4BE5-D74D-1262-6E6FFEA9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B37E-762A-C816-9F6A-3BD4C7E8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A084-9106-45CA-857A-8CFD9E802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67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083F-6DAD-EF22-7129-2E86020B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CBE6-081A-3D12-09A7-915536A8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EAA9-00F4-A979-2B3B-008BCE9D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7B25-96E4-4385-AD1C-BD576FBF404F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75B8-4950-FC87-5E66-27286F70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B7ED4-4CFA-3BEB-2D5C-C54472E8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A084-9106-45CA-857A-8CFD9E802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03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06DC-DDFA-7C77-DD9C-1BD2D461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BE02E-497D-DA31-D9A7-ECDE12C7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5872E-3018-0293-2BA5-25ECB580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7B25-96E4-4385-AD1C-BD576FBF404F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72F0-CC03-9926-6F1E-E28FA968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19E8-4BD9-2B08-943A-E6BECC96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A084-9106-45CA-857A-8CFD9E802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662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5F25-AA4F-5675-21C7-3B0C731A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8C894-7A13-C965-D280-60A464B2B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07E1F-8487-4562-3ED7-2E37F4EA3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A071D-D746-7B6E-0ACC-62C4800A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7B25-96E4-4385-AD1C-BD576FBF404F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0182D-5438-9343-72A2-AF08F236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FBA07-70AF-510A-4072-5A52C1DF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A084-9106-45CA-857A-8CFD9E802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63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3A27-E272-ED13-EC4F-E8387E8F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647C7-13B9-07F5-1130-45F948372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E1829-59FB-95FC-1B14-16FA53FFE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76659-B1A9-D414-1834-EE6FE1BC3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202C8-71FA-770C-B6EB-D78D56539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30036-03CB-F3BC-4484-99446354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7B25-96E4-4385-AD1C-BD576FBF404F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DBE7-531C-5208-6796-4C9E0489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C0493-65B5-D7D7-1E29-ACA76115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A084-9106-45CA-857A-8CFD9E802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25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F839-87C0-2510-1131-55C42898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D62BC-64AB-0731-30CF-9CBA5F6B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7B25-96E4-4385-AD1C-BD576FBF404F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D589D-4AD4-5D97-56DA-393B432B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3CB71-64A4-AB99-5F92-8CB2ECA8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A084-9106-45CA-857A-8CFD9E802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34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CEAC0-1724-0CAB-C103-B7546AE2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7B25-96E4-4385-AD1C-BD576FBF404F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85BE2E-516F-FE98-AECB-5985DEE7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12A3C-DC87-9E21-215B-007BCB13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A084-9106-45CA-857A-8CFD9E802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28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5C30-6001-5F4F-4044-D492316A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B7B85-C249-ECBB-C56C-68435A11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F83B5-D7BD-DC99-314B-8F03C6EE4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A7770-4975-11F2-81FC-80FDA659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7B25-96E4-4385-AD1C-BD576FBF404F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B2915-3EC5-C3AF-BAAA-0C746208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53363-16D9-DA2C-D520-A45C4F23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A084-9106-45CA-857A-8CFD9E802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EE94-80B7-EE6B-8397-5F7EC875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D024E-FCF4-FEF5-201D-0B86F9535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72EF4-17E0-A824-A794-E2BCC6132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3D827-83BD-CE10-132B-DF7278F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7B25-96E4-4385-AD1C-BD576FBF404F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E9DB2-C98E-7C3F-D4A1-134B2DAB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57203-84C8-B5E1-AD79-3DD12904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A084-9106-45CA-857A-8CFD9E802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37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F4CFC-05BD-4873-6DB1-08BB3039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87E52-DF9C-2B35-FFFA-7B5FA5CE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154E9-FF4B-449F-EC80-6384E8884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7B25-96E4-4385-AD1C-BD576FBF404F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2D6D-4CE1-9CAA-07E1-CCDC49071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91985-B233-3556-C9A4-4F891496B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3A084-9106-45CA-857A-8CFD9E802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19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87.png"/><Relationship Id="rId21" Type="http://schemas.openxmlformats.org/officeDocument/2006/relationships/image" Target="../media/image104.png"/><Relationship Id="rId7" Type="http://schemas.openxmlformats.org/officeDocument/2006/relationships/image" Target="../media/image91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2" Type="http://schemas.openxmlformats.org/officeDocument/2006/relationships/image" Target="../media/image43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52.png"/><Relationship Id="rId24" Type="http://schemas.openxmlformats.org/officeDocument/2006/relationships/image" Target="../media/image107.png"/><Relationship Id="rId5" Type="http://schemas.openxmlformats.org/officeDocument/2006/relationships/image" Target="../media/image89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10" Type="http://schemas.openxmlformats.org/officeDocument/2006/relationships/image" Target="../media/image94.png"/><Relationship Id="rId19" Type="http://schemas.openxmlformats.org/officeDocument/2006/relationships/image" Target="../media/image102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" Type="http://schemas.openxmlformats.org/officeDocument/2006/relationships/image" Target="../media/image110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" Type="http://schemas.openxmlformats.org/officeDocument/2006/relationships/image" Target="../media/image43.png"/><Relationship Id="rId16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152.jp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image" Target="../media/image151.png"/><Relationship Id="rId16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68.png"/><Relationship Id="rId7" Type="http://schemas.openxmlformats.org/officeDocument/2006/relationships/image" Target="../media/image17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68.png"/><Relationship Id="rId7" Type="http://schemas.openxmlformats.org/officeDocument/2006/relationships/image" Target="../media/image17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68.png"/><Relationship Id="rId7" Type="http://schemas.openxmlformats.org/officeDocument/2006/relationships/image" Target="../media/image17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68.png"/><Relationship Id="rId7" Type="http://schemas.openxmlformats.org/officeDocument/2006/relationships/image" Target="../media/image17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E3CE-E709-C975-2647-FEA8A6A2C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23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12A88-2BF6-E30C-2D01-DF18EFEC0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- 1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567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1325" y="504825"/>
              <a:ext cx="329565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1185" y="27143"/>
            <a:ext cx="10515600" cy="1126782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2124075">
              <a:lnSpc>
                <a:spcPct val="100000"/>
              </a:lnSpc>
              <a:spcBef>
                <a:spcPts val="125"/>
              </a:spcBef>
            </a:pPr>
            <a:r>
              <a:rPr dirty="0"/>
              <a:t>Method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/>
              <a:t>overriding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524125" y="1419209"/>
            <a:ext cx="7105650" cy="5439410"/>
            <a:chOff x="1000125" y="1419209"/>
            <a:chExt cx="7105650" cy="54394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375" y="1504950"/>
              <a:ext cx="6934215" cy="8286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1419209"/>
              <a:ext cx="7038959" cy="1104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6903" y="1524000"/>
              <a:ext cx="6857999" cy="7561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36903" y="1524000"/>
              <a:ext cx="6858000" cy="756285"/>
            </a:xfrm>
            <a:custGeom>
              <a:avLst/>
              <a:gdLst/>
              <a:ahLst/>
              <a:cxnLst/>
              <a:rect l="l" t="t" r="r" b="b"/>
              <a:pathLst>
                <a:path w="6858000" h="756285">
                  <a:moveTo>
                    <a:pt x="0" y="125973"/>
                  </a:moveTo>
                  <a:lnTo>
                    <a:pt x="9903" y="76933"/>
                  </a:lnTo>
                  <a:lnTo>
                    <a:pt x="36912" y="36892"/>
                  </a:lnTo>
                  <a:lnTo>
                    <a:pt x="76972" y="9897"/>
                  </a:lnTo>
                  <a:lnTo>
                    <a:pt x="126028" y="0"/>
                  </a:lnTo>
                  <a:lnTo>
                    <a:pt x="6732026" y="0"/>
                  </a:lnTo>
                  <a:lnTo>
                    <a:pt x="6781065" y="9897"/>
                  </a:lnTo>
                  <a:lnTo>
                    <a:pt x="6821107" y="36892"/>
                  </a:lnTo>
                  <a:lnTo>
                    <a:pt x="6848101" y="76933"/>
                  </a:lnTo>
                  <a:lnTo>
                    <a:pt x="6857999" y="125973"/>
                  </a:lnTo>
                  <a:lnTo>
                    <a:pt x="6857999" y="630052"/>
                  </a:lnTo>
                  <a:lnTo>
                    <a:pt x="6848101" y="679111"/>
                  </a:lnTo>
                  <a:lnTo>
                    <a:pt x="6821107" y="719194"/>
                  </a:lnTo>
                  <a:lnTo>
                    <a:pt x="6781065" y="746230"/>
                  </a:lnTo>
                  <a:lnTo>
                    <a:pt x="6732026" y="756147"/>
                  </a:lnTo>
                  <a:lnTo>
                    <a:pt x="126028" y="756147"/>
                  </a:lnTo>
                  <a:lnTo>
                    <a:pt x="76972" y="746230"/>
                  </a:lnTo>
                  <a:lnTo>
                    <a:pt x="36912" y="719194"/>
                  </a:lnTo>
                  <a:lnTo>
                    <a:pt x="9903" y="679111"/>
                  </a:lnTo>
                  <a:lnTo>
                    <a:pt x="0" y="630052"/>
                  </a:lnTo>
                  <a:lnTo>
                    <a:pt x="0" y="12597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1650" y="2400284"/>
              <a:ext cx="4943459" cy="6572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6450" y="2400300"/>
              <a:ext cx="4381500" cy="952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8800" y="2438400"/>
              <a:ext cx="4824983" cy="5333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28800" y="2438400"/>
              <a:ext cx="4825365" cy="533400"/>
            </a:xfrm>
            <a:custGeom>
              <a:avLst/>
              <a:gdLst/>
              <a:ahLst/>
              <a:cxnLst/>
              <a:rect l="l" t="t" r="r" b="b"/>
              <a:pathLst>
                <a:path w="4825365" h="533400">
                  <a:moveTo>
                    <a:pt x="0" y="88910"/>
                  </a:moveTo>
                  <a:lnTo>
                    <a:pt x="6979" y="54276"/>
                  </a:lnTo>
                  <a:lnTo>
                    <a:pt x="26021" y="26018"/>
                  </a:lnTo>
                  <a:lnTo>
                    <a:pt x="54278" y="6978"/>
                  </a:lnTo>
                  <a:lnTo>
                    <a:pt x="88904" y="0"/>
                  </a:lnTo>
                  <a:lnTo>
                    <a:pt x="4736073" y="0"/>
                  </a:lnTo>
                  <a:lnTo>
                    <a:pt x="4770707" y="6978"/>
                  </a:lnTo>
                  <a:lnTo>
                    <a:pt x="4798965" y="26018"/>
                  </a:lnTo>
                  <a:lnTo>
                    <a:pt x="4818005" y="54276"/>
                  </a:lnTo>
                  <a:lnTo>
                    <a:pt x="4824983" y="88910"/>
                  </a:lnTo>
                  <a:lnTo>
                    <a:pt x="4824983" y="444489"/>
                  </a:lnTo>
                  <a:lnTo>
                    <a:pt x="4818005" y="479123"/>
                  </a:lnTo>
                  <a:lnTo>
                    <a:pt x="4798965" y="507381"/>
                  </a:lnTo>
                  <a:lnTo>
                    <a:pt x="4770707" y="526421"/>
                  </a:lnTo>
                  <a:lnTo>
                    <a:pt x="4736073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1"/>
                  </a:lnTo>
                  <a:lnTo>
                    <a:pt x="6979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8225" y="3028934"/>
              <a:ext cx="7067550" cy="5238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9175" y="3019425"/>
              <a:ext cx="5229209" cy="8667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8886" y="3066288"/>
              <a:ext cx="6940335" cy="40498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98886" y="3066288"/>
              <a:ext cx="6940550" cy="405130"/>
            </a:xfrm>
            <a:custGeom>
              <a:avLst/>
              <a:gdLst/>
              <a:ahLst/>
              <a:cxnLst/>
              <a:rect l="l" t="t" r="r" b="b"/>
              <a:pathLst>
                <a:path w="6940550" h="405129">
                  <a:moveTo>
                    <a:pt x="0" y="67574"/>
                  </a:moveTo>
                  <a:lnTo>
                    <a:pt x="5305" y="41263"/>
                  </a:lnTo>
                  <a:lnTo>
                    <a:pt x="19775" y="19785"/>
                  </a:lnTo>
                  <a:lnTo>
                    <a:pt x="41234" y="5307"/>
                  </a:lnTo>
                  <a:lnTo>
                    <a:pt x="67510" y="0"/>
                  </a:lnTo>
                  <a:lnTo>
                    <a:pt x="6872791" y="0"/>
                  </a:lnTo>
                  <a:lnTo>
                    <a:pt x="6899097" y="5307"/>
                  </a:lnTo>
                  <a:lnTo>
                    <a:pt x="6920565" y="19785"/>
                  </a:lnTo>
                  <a:lnTo>
                    <a:pt x="6935032" y="41263"/>
                  </a:lnTo>
                  <a:lnTo>
                    <a:pt x="6940335" y="67574"/>
                  </a:lnTo>
                  <a:lnTo>
                    <a:pt x="6940335" y="337444"/>
                  </a:lnTo>
                  <a:lnTo>
                    <a:pt x="6935032" y="363749"/>
                  </a:lnTo>
                  <a:lnTo>
                    <a:pt x="6920565" y="385217"/>
                  </a:lnTo>
                  <a:lnTo>
                    <a:pt x="6899097" y="399684"/>
                  </a:lnTo>
                  <a:lnTo>
                    <a:pt x="6872791" y="404987"/>
                  </a:lnTo>
                  <a:lnTo>
                    <a:pt x="67510" y="404987"/>
                  </a:lnTo>
                  <a:lnTo>
                    <a:pt x="41234" y="399684"/>
                  </a:lnTo>
                  <a:lnTo>
                    <a:pt x="19775" y="385217"/>
                  </a:lnTo>
                  <a:lnTo>
                    <a:pt x="5305" y="363749"/>
                  </a:lnTo>
                  <a:lnTo>
                    <a:pt x="0" y="337444"/>
                  </a:lnTo>
                  <a:lnTo>
                    <a:pt x="0" y="6757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9650" y="3457575"/>
              <a:ext cx="7067550" cy="5429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0125" y="3448050"/>
              <a:ext cx="6686550" cy="8667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4502" y="3496939"/>
              <a:ext cx="6940335" cy="41758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74502" y="3496939"/>
              <a:ext cx="6940550" cy="417830"/>
            </a:xfrm>
            <a:custGeom>
              <a:avLst/>
              <a:gdLst/>
              <a:ahLst/>
              <a:cxnLst/>
              <a:rect l="l" t="t" r="r" b="b"/>
              <a:pathLst>
                <a:path w="6940550" h="417829">
                  <a:moveTo>
                    <a:pt x="0" y="69585"/>
                  </a:moveTo>
                  <a:lnTo>
                    <a:pt x="5471" y="42485"/>
                  </a:lnTo>
                  <a:lnTo>
                    <a:pt x="20391" y="20368"/>
                  </a:lnTo>
                  <a:lnTo>
                    <a:pt x="42520" y="5463"/>
                  </a:lnTo>
                  <a:lnTo>
                    <a:pt x="69616" y="0"/>
                  </a:lnTo>
                  <a:lnTo>
                    <a:pt x="6870749" y="0"/>
                  </a:lnTo>
                  <a:lnTo>
                    <a:pt x="6897798" y="5463"/>
                  </a:lnTo>
                  <a:lnTo>
                    <a:pt x="6919921" y="20368"/>
                  </a:lnTo>
                  <a:lnTo>
                    <a:pt x="6934854" y="42485"/>
                  </a:lnTo>
                  <a:lnTo>
                    <a:pt x="6940335" y="69585"/>
                  </a:lnTo>
                  <a:lnTo>
                    <a:pt x="6940335" y="347981"/>
                  </a:lnTo>
                  <a:lnTo>
                    <a:pt x="6934854" y="375090"/>
                  </a:lnTo>
                  <a:lnTo>
                    <a:pt x="6919921" y="397213"/>
                  </a:lnTo>
                  <a:lnTo>
                    <a:pt x="6897798" y="412120"/>
                  </a:lnTo>
                  <a:lnTo>
                    <a:pt x="6870749" y="417585"/>
                  </a:lnTo>
                  <a:lnTo>
                    <a:pt x="69616" y="417585"/>
                  </a:lnTo>
                  <a:lnTo>
                    <a:pt x="42520" y="412120"/>
                  </a:lnTo>
                  <a:lnTo>
                    <a:pt x="20391" y="397213"/>
                  </a:lnTo>
                  <a:lnTo>
                    <a:pt x="5471" y="375090"/>
                  </a:lnTo>
                  <a:lnTo>
                    <a:pt x="0" y="347981"/>
                  </a:lnTo>
                  <a:lnTo>
                    <a:pt x="0" y="6958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0125" y="3895725"/>
              <a:ext cx="7077090" cy="10668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09650" y="3914775"/>
              <a:ext cx="7010400" cy="14192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3572" y="3940171"/>
              <a:ext cx="6955715" cy="93929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63572" y="3940171"/>
              <a:ext cx="6955790" cy="939800"/>
            </a:xfrm>
            <a:custGeom>
              <a:avLst/>
              <a:gdLst/>
              <a:ahLst/>
              <a:cxnLst/>
              <a:rect l="l" t="t" r="r" b="b"/>
              <a:pathLst>
                <a:path w="6955790" h="939800">
                  <a:moveTo>
                    <a:pt x="0" y="156472"/>
                  </a:moveTo>
                  <a:lnTo>
                    <a:pt x="7981" y="107033"/>
                  </a:lnTo>
                  <a:lnTo>
                    <a:pt x="30206" y="64082"/>
                  </a:lnTo>
                  <a:lnTo>
                    <a:pt x="64094" y="30204"/>
                  </a:lnTo>
                  <a:lnTo>
                    <a:pt x="107067" y="7981"/>
                  </a:lnTo>
                  <a:lnTo>
                    <a:pt x="156545" y="0"/>
                  </a:lnTo>
                  <a:lnTo>
                    <a:pt x="6799139" y="0"/>
                  </a:lnTo>
                  <a:lnTo>
                    <a:pt x="6848628" y="7981"/>
                  </a:lnTo>
                  <a:lnTo>
                    <a:pt x="6891610" y="30204"/>
                  </a:lnTo>
                  <a:lnTo>
                    <a:pt x="6925504" y="64082"/>
                  </a:lnTo>
                  <a:lnTo>
                    <a:pt x="6947733" y="107033"/>
                  </a:lnTo>
                  <a:lnTo>
                    <a:pt x="6955715" y="156472"/>
                  </a:lnTo>
                  <a:lnTo>
                    <a:pt x="6955715" y="782705"/>
                  </a:lnTo>
                  <a:lnTo>
                    <a:pt x="6947733" y="832201"/>
                  </a:lnTo>
                  <a:lnTo>
                    <a:pt x="6925504" y="875187"/>
                  </a:lnTo>
                  <a:lnTo>
                    <a:pt x="6891610" y="909084"/>
                  </a:lnTo>
                  <a:lnTo>
                    <a:pt x="6848628" y="931313"/>
                  </a:lnTo>
                  <a:lnTo>
                    <a:pt x="6799139" y="939296"/>
                  </a:lnTo>
                  <a:lnTo>
                    <a:pt x="156545" y="939296"/>
                  </a:lnTo>
                  <a:lnTo>
                    <a:pt x="107067" y="931313"/>
                  </a:lnTo>
                  <a:lnTo>
                    <a:pt x="64094" y="909084"/>
                  </a:lnTo>
                  <a:lnTo>
                    <a:pt x="30206" y="875187"/>
                  </a:lnTo>
                  <a:lnTo>
                    <a:pt x="7981" y="832201"/>
                  </a:lnTo>
                  <a:lnTo>
                    <a:pt x="0" y="782705"/>
                  </a:lnTo>
                  <a:lnTo>
                    <a:pt x="0" y="15647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09650" y="4867274"/>
              <a:ext cx="7067550" cy="7429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9650" y="4867274"/>
              <a:ext cx="6600840" cy="11430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74502" y="4904993"/>
              <a:ext cx="6940335" cy="62204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74502" y="4904993"/>
              <a:ext cx="6940550" cy="622300"/>
            </a:xfrm>
            <a:custGeom>
              <a:avLst/>
              <a:gdLst/>
              <a:ahLst/>
              <a:cxnLst/>
              <a:rect l="l" t="t" r="r" b="b"/>
              <a:pathLst>
                <a:path w="6940550" h="622300">
                  <a:moveTo>
                    <a:pt x="0" y="103763"/>
                  </a:moveTo>
                  <a:lnTo>
                    <a:pt x="8148" y="63384"/>
                  </a:lnTo>
                  <a:lnTo>
                    <a:pt x="30369" y="30401"/>
                  </a:lnTo>
                  <a:lnTo>
                    <a:pt x="63325" y="8157"/>
                  </a:lnTo>
                  <a:lnTo>
                    <a:pt x="103680" y="0"/>
                  </a:lnTo>
                  <a:lnTo>
                    <a:pt x="6836581" y="0"/>
                  </a:lnTo>
                  <a:lnTo>
                    <a:pt x="6876954" y="8157"/>
                  </a:lnTo>
                  <a:lnTo>
                    <a:pt x="6909935" y="30401"/>
                  </a:lnTo>
                  <a:lnTo>
                    <a:pt x="6932177" y="63384"/>
                  </a:lnTo>
                  <a:lnTo>
                    <a:pt x="6940335" y="103763"/>
                  </a:lnTo>
                  <a:lnTo>
                    <a:pt x="6940335" y="518409"/>
                  </a:lnTo>
                  <a:lnTo>
                    <a:pt x="6932177" y="558712"/>
                  </a:lnTo>
                  <a:lnTo>
                    <a:pt x="6909935" y="591657"/>
                  </a:lnTo>
                  <a:lnTo>
                    <a:pt x="6876954" y="613886"/>
                  </a:lnTo>
                  <a:lnTo>
                    <a:pt x="6836581" y="622041"/>
                  </a:lnTo>
                  <a:lnTo>
                    <a:pt x="103680" y="622041"/>
                  </a:lnTo>
                  <a:lnTo>
                    <a:pt x="63325" y="613886"/>
                  </a:lnTo>
                  <a:lnTo>
                    <a:pt x="30369" y="591657"/>
                  </a:lnTo>
                  <a:lnTo>
                    <a:pt x="8148" y="558712"/>
                  </a:lnTo>
                  <a:lnTo>
                    <a:pt x="0" y="518409"/>
                  </a:lnTo>
                  <a:lnTo>
                    <a:pt x="0" y="10376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09650" y="5486399"/>
              <a:ext cx="7067550" cy="54292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14500" y="6153149"/>
              <a:ext cx="5295900" cy="5715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152650" y="6124574"/>
              <a:ext cx="4467240" cy="73342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752599" y="6172199"/>
              <a:ext cx="5215255" cy="491490"/>
            </a:xfrm>
            <a:custGeom>
              <a:avLst/>
              <a:gdLst/>
              <a:ahLst/>
              <a:cxnLst/>
              <a:rect l="l" t="t" r="r" b="b"/>
              <a:pathLst>
                <a:path w="5215255" h="491490">
                  <a:moveTo>
                    <a:pt x="5133228" y="0"/>
                  </a:moveTo>
                  <a:lnTo>
                    <a:pt x="81914" y="0"/>
                  </a:lnTo>
                  <a:lnTo>
                    <a:pt x="50043" y="6434"/>
                  </a:lnTo>
                  <a:lnTo>
                    <a:pt x="24004" y="23983"/>
                  </a:lnTo>
                  <a:lnTo>
                    <a:pt x="6441" y="50012"/>
                  </a:lnTo>
                  <a:lnTo>
                    <a:pt x="0" y="81890"/>
                  </a:lnTo>
                  <a:lnTo>
                    <a:pt x="0" y="409455"/>
                  </a:lnTo>
                  <a:lnTo>
                    <a:pt x="6441" y="441333"/>
                  </a:lnTo>
                  <a:lnTo>
                    <a:pt x="24004" y="467363"/>
                  </a:lnTo>
                  <a:lnTo>
                    <a:pt x="50043" y="484912"/>
                  </a:lnTo>
                  <a:lnTo>
                    <a:pt x="81914" y="491347"/>
                  </a:lnTo>
                  <a:lnTo>
                    <a:pt x="5133228" y="491347"/>
                  </a:lnTo>
                  <a:lnTo>
                    <a:pt x="5165094" y="484912"/>
                  </a:lnTo>
                  <a:lnTo>
                    <a:pt x="5191128" y="467363"/>
                  </a:lnTo>
                  <a:lnTo>
                    <a:pt x="5208687" y="441333"/>
                  </a:lnTo>
                  <a:lnTo>
                    <a:pt x="5215127" y="409455"/>
                  </a:lnTo>
                  <a:lnTo>
                    <a:pt x="5215127" y="81890"/>
                  </a:lnTo>
                  <a:lnTo>
                    <a:pt x="5208687" y="50012"/>
                  </a:lnTo>
                  <a:lnTo>
                    <a:pt x="5191128" y="23983"/>
                  </a:lnTo>
                  <a:lnTo>
                    <a:pt x="5165094" y="6434"/>
                  </a:lnTo>
                  <a:lnTo>
                    <a:pt x="513322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52599" y="6172199"/>
              <a:ext cx="5215255" cy="491490"/>
            </a:xfrm>
            <a:custGeom>
              <a:avLst/>
              <a:gdLst/>
              <a:ahLst/>
              <a:cxnLst/>
              <a:rect l="l" t="t" r="r" b="b"/>
              <a:pathLst>
                <a:path w="5215255" h="491490">
                  <a:moveTo>
                    <a:pt x="0" y="81890"/>
                  </a:moveTo>
                  <a:lnTo>
                    <a:pt x="6441" y="50012"/>
                  </a:lnTo>
                  <a:lnTo>
                    <a:pt x="24004" y="23983"/>
                  </a:lnTo>
                  <a:lnTo>
                    <a:pt x="50043" y="6434"/>
                  </a:lnTo>
                  <a:lnTo>
                    <a:pt x="81914" y="0"/>
                  </a:lnTo>
                  <a:lnTo>
                    <a:pt x="5133228" y="0"/>
                  </a:lnTo>
                  <a:lnTo>
                    <a:pt x="5165094" y="6434"/>
                  </a:lnTo>
                  <a:lnTo>
                    <a:pt x="5191128" y="23983"/>
                  </a:lnTo>
                  <a:lnTo>
                    <a:pt x="5208687" y="50012"/>
                  </a:lnTo>
                  <a:lnTo>
                    <a:pt x="5215127" y="81890"/>
                  </a:lnTo>
                  <a:lnTo>
                    <a:pt x="5215127" y="409455"/>
                  </a:lnTo>
                  <a:lnTo>
                    <a:pt x="5208687" y="441333"/>
                  </a:lnTo>
                  <a:lnTo>
                    <a:pt x="5191128" y="467363"/>
                  </a:lnTo>
                  <a:lnTo>
                    <a:pt x="5165094" y="484912"/>
                  </a:lnTo>
                  <a:lnTo>
                    <a:pt x="5133228" y="491347"/>
                  </a:lnTo>
                  <a:lnTo>
                    <a:pt x="81914" y="491347"/>
                  </a:lnTo>
                  <a:lnTo>
                    <a:pt x="50043" y="484912"/>
                  </a:lnTo>
                  <a:lnTo>
                    <a:pt x="24004" y="467363"/>
                  </a:lnTo>
                  <a:lnTo>
                    <a:pt x="6441" y="441333"/>
                  </a:lnTo>
                  <a:lnTo>
                    <a:pt x="0" y="409455"/>
                  </a:lnTo>
                  <a:lnTo>
                    <a:pt x="0" y="8189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00125" y="5476874"/>
              <a:ext cx="5153009" cy="8667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74502" y="5524631"/>
              <a:ext cx="6940335" cy="41896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074502" y="5524631"/>
              <a:ext cx="6940550" cy="419100"/>
            </a:xfrm>
            <a:custGeom>
              <a:avLst/>
              <a:gdLst/>
              <a:ahLst/>
              <a:cxnLst/>
              <a:rect l="l" t="t" r="r" b="b"/>
              <a:pathLst>
                <a:path w="6940550" h="419100">
                  <a:moveTo>
                    <a:pt x="0" y="69805"/>
                  </a:moveTo>
                  <a:lnTo>
                    <a:pt x="5489" y="42629"/>
                  </a:lnTo>
                  <a:lnTo>
                    <a:pt x="20459" y="20441"/>
                  </a:lnTo>
                  <a:lnTo>
                    <a:pt x="42660" y="5484"/>
                  </a:lnTo>
                  <a:lnTo>
                    <a:pt x="69841" y="0"/>
                  </a:lnTo>
                  <a:lnTo>
                    <a:pt x="6870505" y="0"/>
                  </a:lnTo>
                  <a:lnTo>
                    <a:pt x="6897695" y="5484"/>
                  </a:lnTo>
                  <a:lnTo>
                    <a:pt x="6919891" y="20441"/>
                  </a:lnTo>
                  <a:lnTo>
                    <a:pt x="6934850" y="42629"/>
                  </a:lnTo>
                  <a:lnTo>
                    <a:pt x="6940335" y="69805"/>
                  </a:lnTo>
                  <a:lnTo>
                    <a:pt x="6940335" y="349127"/>
                  </a:lnTo>
                  <a:lnTo>
                    <a:pt x="6934850" y="376313"/>
                  </a:lnTo>
                  <a:lnTo>
                    <a:pt x="6919891" y="398513"/>
                  </a:lnTo>
                  <a:lnTo>
                    <a:pt x="6897695" y="413480"/>
                  </a:lnTo>
                  <a:lnTo>
                    <a:pt x="6870505" y="418968"/>
                  </a:lnTo>
                  <a:lnTo>
                    <a:pt x="69841" y="418968"/>
                  </a:lnTo>
                  <a:lnTo>
                    <a:pt x="42660" y="413480"/>
                  </a:lnTo>
                  <a:lnTo>
                    <a:pt x="20459" y="398513"/>
                  </a:lnTo>
                  <a:lnTo>
                    <a:pt x="5489" y="376313"/>
                  </a:lnTo>
                  <a:lnTo>
                    <a:pt x="0" y="349127"/>
                  </a:lnTo>
                  <a:lnTo>
                    <a:pt x="0" y="6980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698748" y="1506469"/>
            <a:ext cx="6613525" cy="5012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ts val="2865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Это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изменение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non-static,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non-final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метода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sub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классе,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который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он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унаследовал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от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parent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класса.</a:t>
            </a:r>
            <a:endParaRPr sz="2400">
              <a:latin typeface="Calibri"/>
              <a:cs typeface="Calibri"/>
            </a:endParaRPr>
          </a:p>
          <a:p>
            <a:pPr marL="1116965">
              <a:spcBef>
                <a:spcPts val="1970"/>
              </a:spcBef>
            </a:pPr>
            <a:r>
              <a:rPr sz="2000" spc="-10" dirty="0">
                <a:latin typeface="Calibri"/>
                <a:cs typeface="Calibri"/>
              </a:rPr>
              <a:t>Методы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считаются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overridden,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если: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2000">
              <a:latin typeface="Calibri"/>
              <a:cs typeface="Calibri"/>
            </a:endParaRPr>
          </a:p>
          <a:p>
            <a:pPr marL="36195"/>
            <a:r>
              <a:rPr dirty="0">
                <a:latin typeface="Calibri"/>
                <a:cs typeface="Calibri"/>
              </a:rPr>
              <a:t>Имя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 sub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классе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такое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же,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что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parent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классе;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240"/>
              </a:spcBef>
            </a:pPr>
            <a:r>
              <a:rPr dirty="0">
                <a:latin typeface="Calibri"/>
                <a:cs typeface="Calibri"/>
              </a:rPr>
              <a:t>Список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аргументов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sub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классе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такой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же,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что</a:t>
            </a:r>
            <a:r>
              <a:rPr spc="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parent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классе;</a:t>
            </a:r>
            <a:endParaRPr>
              <a:latin typeface="Calibri"/>
              <a:cs typeface="Calibri"/>
            </a:endParaRPr>
          </a:p>
          <a:p>
            <a:pPr marL="27305" marR="5080">
              <a:lnSpc>
                <a:spcPct val="100800"/>
              </a:lnSpc>
              <a:spcBef>
                <a:spcPts val="1520"/>
              </a:spcBef>
            </a:pPr>
            <a:r>
              <a:rPr dirty="0">
                <a:latin typeface="Calibri"/>
                <a:cs typeface="Calibri"/>
              </a:rPr>
              <a:t>Return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type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sub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классе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такой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же,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что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parent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классе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же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type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в sub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классе</a:t>
            </a:r>
            <a:r>
              <a:rPr spc="4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-</a:t>
            </a:r>
            <a:r>
              <a:rPr spc="4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это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sub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type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из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parent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класса </a:t>
            </a:r>
            <a:r>
              <a:rPr dirty="0">
                <a:latin typeface="Calibri"/>
                <a:cs typeface="Calibri"/>
              </a:rPr>
              <a:t>(covariant</a:t>
            </a:r>
            <a:r>
              <a:rPr spc="-2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types);</a:t>
            </a:r>
            <a:endParaRPr>
              <a:latin typeface="Calibri"/>
              <a:cs typeface="Calibri"/>
            </a:endParaRPr>
          </a:p>
          <a:p>
            <a:pPr marL="22860">
              <a:spcBef>
                <a:spcPts val="969"/>
              </a:spcBef>
            </a:pPr>
            <a:r>
              <a:rPr dirty="0">
                <a:latin typeface="Calibri"/>
                <a:cs typeface="Calibri"/>
              </a:rPr>
              <a:t>Access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modifier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sub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классе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такой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же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менее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строгий,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чем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в</a:t>
            </a:r>
            <a:endParaRPr>
              <a:latin typeface="Calibri"/>
              <a:cs typeface="Calibri"/>
            </a:endParaRPr>
          </a:p>
          <a:p>
            <a:pPr marL="22225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parent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классе;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470"/>
              </a:spcBef>
            </a:pPr>
            <a:r>
              <a:rPr spc="-10" dirty="0">
                <a:latin typeface="Calibri"/>
                <a:cs typeface="Calibri"/>
              </a:rPr>
              <a:t>Метод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sub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классе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тоже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должен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non-</a:t>
            </a:r>
            <a:r>
              <a:rPr spc="-10" dirty="0">
                <a:latin typeface="Calibri"/>
                <a:cs typeface="Calibri"/>
              </a:rPr>
              <a:t>static</a:t>
            </a:r>
            <a:endParaRPr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2400">
              <a:latin typeface="Calibri"/>
              <a:cs typeface="Calibri"/>
            </a:endParaRPr>
          </a:p>
          <a:p>
            <a:pPr marL="1172210"/>
            <a:r>
              <a:rPr dirty="0">
                <a:latin typeface="Calibri"/>
                <a:cs typeface="Calibri"/>
              </a:rPr>
              <a:t>Понятия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variable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overriding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существует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0333" y="95266"/>
            <a:ext cx="10515600" cy="1476375"/>
            <a:chOff x="800100" y="95265"/>
            <a:chExt cx="7572375" cy="147637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200025"/>
              <a:ext cx="7572375" cy="11620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925" y="95265"/>
              <a:ext cx="7391400" cy="14763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228600"/>
              <a:ext cx="7467600" cy="1063625"/>
            </a:xfrm>
            <a:custGeom>
              <a:avLst/>
              <a:gdLst/>
              <a:ahLst/>
              <a:cxnLst/>
              <a:rect l="l" t="t" r="r" b="b"/>
              <a:pathLst>
                <a:path w="7467600" h="1063625">
                  <a:moveTo>
                    <a:pt x="7290428" y="0"/>
                  </a:moveTo>
                  <a:lnTo>
                    <a:pt x="177222" y="0"/>
                  </a:lnTo>
                  <a:lnTo>
                    <a:pt x="130109" y="6331"/>
                  </a:lnTo>
                  <a:lnTo>
                    <a:pt x="87773" y="24198"/>
                  </a:lnTo>
                  <a:lnTo>
                    <a:pt x="51906" y="51907"/>
                  </a:lnTo>
                  <a:lnTo>
                    <a:pt x="24195" y="87764"/>
                  </a:lnTo>
                  <a:lnTo>
                    <a:pt x="6330" y="130076"/>
                  </a:lnTo>
                  <a:lnTo>
                    <a:pt x="0" y="177149"/>
                  </a:lnTo>
                  <a:lnTo>
                    <a:pt x="0" y="886084"/>
                  </a:lnTo>
                  <a:lnTo>
                    <a:pt x="6330" y="933208"/>
                  </a:lnTo>
                  <a:lnTo>
                    <a:pt x="24195" y="975555"/>
                  </a:lnTo>
                  <a:lnTo>
                    <a:pt x="51906" y="1011433"/>
                  </a:lnTo>
                  <a:lnTo>
                    <a:pt x="87773" y="1039152"/>
                  </a:lnTo>
                  <a:lnTo>
                    <a:pt x="130109" y="1057023"/>
                  </a:lnTo>
                  <a:lnTo>
                    <a:pt x="177222" y="1063355"/>
                  </a:lnTo>
                  <a:lnTo>
                    <a:pt x="7290428" y="1063355"/>
                  </a:lnTo>
                  <a:lnTo>
                    <a:pt x="7337502" y="1057023"/>
                  </a:lnTo>
                  <a:lnTo>
                    <a:pt x="7379814" y="1039152"/>
                  </a:lnTo>
                  <a:lnTo>
                    <a:pt x="7415671" y="1011433"/>
                  </a:lnTo>
                  <a:lnTo>
                    <a:pt x="7443379" y="975555"/>
                  </a:lnTo>
                  <a:lnTo>
                    <a:pt x="7461246" y="933208"/>
                  </a:lnTo>
                  <a:lnTo>
                    <a:pt x="7467578" y="886084"/>
                  </a:lnTo>
                  <a:lnTo>
                    <a:pt x="7467578" y="177149"/>
                  </a:lnTo>
                  <a:lnTo>
                    <a:pt x="7461246" y="130076"/>
                  </a:lnTo>
                  <a:lnTo>
                    <a:pt x="7443379" y="87764"/>
                  </a:lnTo>
                  <a:lnTo>
                    <a:pt x="7415671" y="51907"/>
                  </a:lnTo>
                  <a:lnTo>
                    <a:pt x="7379814" y="24198"/>
                  </a:lnTo>
                  <a:lnTo>
                    <a:pt x="7337502" y="6331"/>
                  </a:lnTo>
                  <a:lnTo>
                    <a:pt x="729042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228600"/>
              <a:ext cx="7467600" cy="1063625"/>
            </a:xfrm>
            <a:custGeom>
              <a:avLst/>
              <a:gdLst/>
              <a:ahLst/>
              <a:cxnLst/>
              <a:rect l="l" t="t" r="r" b="b"/>
              <a:pathLst>
                <a:path w="7467600" h="1063625">
                  <a:moveTo>
                    <a:pt x="0" y="177149"/>
                  </a:moveTo>
                  <a:lnTo>
                    <a:pt x="6330" y="130076"/>
                  </a:lnTo>
                  <a:lnTo>
                    <a:pt x="24195" y="87764"/>
                  </a:lnTo>
                  <a:lnTo>
                    <a:pt x="51906" y="51907"/>
                  </a:lnTo>
                  <a:lnTo>
                    <a:pt x="87773" y="24198"/>
                  </a:lnTo>
                  <a:lnTo>
                    <a:pt x="130109" y="6331"/>
                  </a:lnTo>
                  <a:lnTo>
                    <a:pt x="177222" y="0"/>
                  </a:lnTo>
                  <a:lnTo>
                    <a:pt x="7290428" y="0"/>
                  </a:lnTo>
                  <a:lnTo>
                    <a:pt x="7337502" y="6331"/>
                  </a:lnTo>
                  <a:lnTo>
                    <a:pt x="7379814" y="24198"/>
                  </a:lnTo>
                  <a:lnTo>
                    <a:pt x="7415671" y="51907"/>
                  </a:lnTo>
                  <a:lnTo>
                    <a:pt x="7443379" y="87764"/>
                  </a:lnTo>
                  <a:lnTo>
                    <a:pt x="7461246" y="130076"/>
                  </a:lnTo>
                  <a:lnTo>
                    <a:pt x="7467578" y="177149"/>
                  </a:lnTo>
                  <a:lnTo>
                    <a:pt x="7467578" y="886084"/>
                  </a:lnTo>
                  <a:lnTo>
                    <a:pt x="7461246" y="933208"/>
                  </a:lnTo>
                  <a:lnTo>
                    <a:pt x="7443379" y="975555"/>
                  </a:lnTo>
                  <a:lnTo>
                    <a:pt x="7415671" y="1011433"/>
                  </a:lnTo>
                  <a:lnTo>
                    <a:pt x="7379814" y="1039152"/>
                  </a:lnTo>
                  <a:lnTo>
                    <a:pt x="7337502" y="1057023"/>
                  </a:lnTo>
                  <a:lnTo>
                    <a:pt x="7290428" y="1063355"/>
                  </a:lnTo>
                  <a:lnTo>
                    <a:pt x="177222" y="1063355"/>
                  </a:lnTo>
                  <a:lnTo>
                    <a:pt x="130109" y="1057023"/>
                  </a:lnTo>
                  <a:lnTo>
                    <a:pt x="87773" y="1039152"/>
                  </a:lnTo>
                  <a:lnTo>
                    <a:pt x="51906" y="1011433"/>
                  </a:lnTo>
                  <a:lnTo>
                    <a:pt x="24195" y="975555"/>
                  </a:lnTo>
                  <a:lnTo>
                    <a:pt x="6330" y="933208"/>
                  </a:lnTo>
                  <a:lnTo>
                    <a:pt x="0" y="886084"/>
                  </a:lnTo>
                  <a:lnTo>
                    <a:pt x="0" y="17714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0333" y="422733"/>
            <a:ext cx="10515600" cy="75020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34290" marR="5080" indent="635" algn="ctr">
              <a:lnSpc>
                <a:spcPct val="100400"/>
              </a:lnSpc>
              <a:spcBef>
                <a:spcPts val="90"/>
              </a:spcBef>
            </a:pPr>
            <a:r>
              <a:rPr sz="2400" dirty="0"/>
              <a:t>Binding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/>
              <a:t>–</a:t>
            </a:r>
            <a:r>
              <a:rPr sz="2400" spc="-85" dirty="0"/>
              <a:t> </a:t>
            </a:r>
            <a:r>
              <a:rPr sz="2400" dirty="0"/>
              <a:t>определение</a:t>
            </a:r>
            <a:r>
              <a:rPr sz="2400" spc="-80" dirty="0"/>
              <a:t> </a:t>
            </a:r>
            <a:r>
              <a:rPr sz="2400" dirty="0"/>
              <a:t>вызываемого</a:t>
            </a:r>
            <a:r>
              <a:rPr sz="2400" spc="-85" dirty="0"/>
              <a:t> </a:t>
            </a:r>
            <a:r>
              <a:rPr sz="2400" spc="-10" dirty="0"/>
              <a:t>метода, </a:t>
            </a:r>
            <a:r>
              <a:rPr sz="2400" dirty="0"/>
              <a:t>основываясь</a:t>
            </a:r>
            <a:r>
              <a:rPr sz="2400" spc="-65" dirty="0"/>
              <a:t> </a:t>
            </a:r>
            <a:r>
              <a:rPr sz="2400" dirty="0"/>
              <a:t>на</a:t>
            </a:r>
            <a:r>
              <a:rPr sz="2400" spc="-25" dirty="0"/>
              <a:t> </a:t>
            </a:r>
            <a:r>
              <a:rPr sz="2400" dirty="0"/>
              <a:t>объекте,</a:t>
            </a:r>
            <a:r>
              <a:rPr sz="2400" spc="-60" dirty="0"/>
              <a:t> </a:t>
            </a:r>
            <a:r>
              <a:rPr sz="2400" dirty="0"/>
              <a:t>который</a:t>
            </a:r>
            <a:r>
              <a:rPr sz="2400" spc="-85" dirty="0"/>
              <a:t> </a:t>
            </a:r>
            <a:r>
              <a:rPr sz="2400" dirty="0"/>
              <a:t>производит</a:t>
            </a:r>
            <a:r>
              <a:rPr sz="2400" spc="-90" dirty="0"/>
              <a:t> </a:t>
            </a:r>
            <a:r>
              <a:rPr sz="2400" spc="-10" dirty="0"/>
              <a:t>вызов </a:t>
            </a:r>
            <a:r>
              <a:rPr sz="2400" dirty="0"/>
              <a:t>или</a:t>
            </a:r>
            <a:r>
              <a:rPr sz="2400" spc="-35" dirty="0"/>
              <a:t> </a:t>
            </a:r>
            <a:r>
              <a:rPr sz="2400" dirty="0"/>
              <a:t>типе</a:t>
            </a:r>
            <a:r>
              <a:rPr sz="2400" spc="20" dirty="0"/>
              <a:t> </a:t>
            </a:r>
            <a:r>
              <a:rPr sz="2400" dirty="0"/>
              <a:t>данных</a:t>
            </a:r>
            <a:r>
              <a:rPr sz="2400" spc="-15" dirty="0"/>
              <a:t> </a:t>
            </a:r>
            <a:r>
              <a:rPr sz="2400" spc="-10" dirty="0"/>
              <a:t>reference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/>
              <a:t>variable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19350" y="2190734"/>
            <a:ext cx="3191510" cy="1066800"/>
            <a:chOff x="895350" y="2190734"/>
            <a:chExt cx="3191510" cy="10668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499" y="2190734"/>
              <a:ext cx="3057509" cy="1066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5350" y="2409809"/>
              <a:ext cx="3190890" cy="7429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0599" y="2209800"/>
              <a:ext cx="2977895" cy="9905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90599" y="2209800"/>
              <a:ext cx="2978150" cy="990600"/>
            </a:xfrm>
            <a:custGeom>
              <a:avLst/>
              <a:gdLst/>
              <a:ahLst/>
              <a:cxnLst/>
              <a:rect l="l" t="t" r="r" b="b"/>
              <a:pathLst>
                <a:path w="2978150" h="990600">
                  <a:moveTo>
                    <a:pt x="0" y="165110"/>
                  </a:moveTo>
                  <a:lnTo>
                    <a:pt x="5897" y="121214"/>
                  </a:lnTo>
                  <a:lnTo>
                    <a:pt x="22540" y="81772"/>
                  </a:lnTo>
                  <a:lnTo>
                    <a:pt x="48355" y="48356"/>
                  </a:lnTo>
                  <a:lnTo>
                    <a:pt x="81770" y="22540"/>
                  </a:lnTo>
                  <a:lnTo>
                    <a:pt x="121210" y="5897"/>
                  </a:lnTo>
                  <a:lnTo>
                    <a:pt x="165104" y="0"/>
                  </a:lnTo>
                  <a:lnTo>
                    <a:pt x="2812785" y="0"/>
                  </a:lnTo>
                  <a:lnTo>
                    <a:pt x="2856681" y="5897"/>
                  </a:lnTo>
                  <a:lnTo>
                    <a:pt x="2896123" y="22540"/>
                  </a:lnTo>
                  <a:lnTo>
                    <a:pt x="2929539" y="48356"/>
                  </a:lnTo>
                  <a:lnTo>
                    <a:pt x="2955355" y="81772"/>
                  </a:lnTo>
                  <a:lnTo>
                    <a:pt x="2971998" y="121214"/>
                  </a:lnTo>
                  <a:lnTo>
                    <a:pt x="2977895" y="165110"/>
                  </a:lnTo>
                  <a:lnTo>
                    <a:pt x="2977895" y="825489"/>
                  </a:lnTo>
                  <a:lnTo>
                    <a:pt x="2971998" y="869385"/>
                  </a:lnTo>
                  <a:lnTo>
                    <a:pt x="2955355" y="908827"/>
                  </a:lnTo>
                  <a:lnTo>
                    <a:pt x="2929539" y="942243"/>
                  </a:lnTo>
                  <a:lnTo>
                    <a:pt x="2896123" y="968059"/>
                  </a:lnTo>
                  <a:lnTo>
                    <a:pt x="2856681" y="984702"/>
                  </a:lnTo>
                  <a:lnTo>
                    <a:pt x="2812785" y="990599"/>
                  </a:lnTo>
                  <a:lnTo>
                    <a:pt x="165104" y="990599"/>
                  </a:lnTo>
                  <a:lnTo>
                    <a:pt x="121210" y="984702"/>
                  </a:lnTo>
                  <a:lnTo>
                    <a:pt x="81770" y="968059"/>
                  </a:lnTo>
                  <a:lnTo>
                    <a:pt x="48355" y="942243"/>
                  </a:lnTo>
                  <a:lnTo>
                    <a:pt x="22540" y="908827"/>
                  </a:lnTo>
                  <a:lnTo>
                    <a:pt x="5897" y="869385"/>
                  </a:lnTo>
                  <a:lnTo>
                    <a:pt x="0" y="825489"/>
                  </a:lnTo>
                  <a:lnTo>
                    <a:pt x="0" y="1651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42870" y="2493960"/>
            <a:ext cx="2673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Compile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binding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10351" y="2190734"/>
            <a:ext cx="3114675" cy="1066800"/>
            <a:chOff x="5086350" y="2190734"/>
            <a:chExt cx="3114675" cy="106680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3499" y="2190734"/>
              <a:ext cx="3057509" cy="1066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86350" y="2409809"/>
              <a:ext cx="2657475" cy="7429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81599" y="2209800"/>
              <a:ext cx="2977895" cy="9905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181599" y="2209800"/>
              <a:ext cx="2978150" cy="990600"/>
            </a:xfrm>
            <a:custGeom>
              <a:avLst/>
              <a:gdLst/>
              <a:ahLst/>
              <a:cxnLst/>
              <a:rect l="l" t="t" r="r" b="b"/>
              <a:pathLst>
                <a:path w="2978150" h="990600">
                  <a:moveTo>
                    <a:pt x="0" y="165110"/>
                  </a:moveTo>
                  <a:lnTo>
                    <a:pt x="5897" y="121214"/>
                  </a:lnTo>
                  <a:lnTo>
                    <a:pt x="22540" y="81772"/>
                  </a:lnTo>
                  <a:lnTo>
                    <a:pt x="48356" y="48356"/>
                  </a:lnTo>
                  <a:lnTo>
                    <a:pt x="81772" y="22540"/>
                  </a:lnTo>
                  <a:lnTo>
                    <a:pt x="121214" y="5897"/>
                  </a:lnTo>
                  <a:lnTo>
                    <a:pt x="165110" y="0"/>
                  </a:lnTo>
                  <a:lnTo>
                    <a:pt x="2812785" y="0"/>
                  </a:lnTo>
                  <a:lnTo>
                    <a:pt x="2856681" y="5897"/>
                  </a:lnTo>
                  <a:lnTo>
                    <a:pt x="2896123" y="22540"/>
                  </a:lnTo>
                  <a:lnTo>
                    <a:pt x="2929539" y="48356"/>
                  </a:lnTo>
                  <a:lnTo>
                    <a:pt x="2955355" y="81772"/>
                  </a:lnTo>
                  <a:lnTo>
                    <a:pt x="2971998" y="121214"/>
                  </a:lnTo>
                  <a:lnTo>
                    <a:pt x="2977895" y="165110"/>
                  </a:lnTo>
                  <a:lnTo>
                    <a:pt x="2977895" y="825489"/>
                  </a:lnTo>
                  <a:lnTo>
                    <a:pt x="2971998" y="869385"/>
                  </a:lnTo>
                  <a:lnTo>
                    <a:pt x="2955355" y="908827"/>
                  </a:lnTo>
                  <a:lnTo>
                    <a:pt x="2929539" y="942243"/>
                  </a:lnTo>
                  <a:lnTo>
                    <a:pt x="2896123" y="968059"/>
                  </a:lnTo>
                  <a:lnTo>
                    <a:pt x="2856681" y="984702"/>
                  </a:lnTo>
                  <a:lnTo>
                    <a:pt x="2812785" y="990599"/>
                  </a:lnTo>
                  <a:lnTo>
                    <a:pt x="165110" y="990599"/>
                  </a:lnTo>
                  <a:lnTo>
                    <a:pt x="121214" y="984702"/>
                  </a:lnTo>
                  <a:lnTo>
                    <a:pt x="81772" y="968059"/>
                  </a:lnTo>
                  <a:lnTo>
                    <a:pt x="48356" y="942243"/>
                  </a:lnTo>
                  <a:lnTo>
                    <a:pt x="22540" y="908827"/>
                  </a:lnTo>
                  <a:lnTo>
                    <a:pt x="5897" y="869385"/>
                  </a:lnTo>
                  <a:lnTo>
                    <a:pt x="0" y="825489"/>
                  </a:lnTo>
                  <a:lnTo>
                    <a:pt x="0" y="1651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38319" y="2493960"/>
            <a:ext cx="248665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Run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lang="en-US" sz="2400" spc="-80" dirty="0">
                <a:latin typeface="Times New Roman"/>
                <a:cs typeface="Times New Roman"/>
              </a:rPr>
              <a:t>(dynamic) </a:t>
            </a:r>
            <a:r>
              <a:rPr sz="2400" spc="-10" dirty="0">
                <a:latin typeface="Calibri"/>
                <a:cs typeface="Calibri"/>
              </a:rPr>
              <a:t>binding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983489" y="1392671"/>
            <a:ext cx="2204720" cy="669290"/>
            <a:chOff x="3459489" y="1392671"/>
            <a:chExt cx="2204720" cy="669290"/>
          </a:xfrm>
        </p:grpSpPr>
        <p:sp>
          <p:nvSpPr>
            <p:cNvPr id="21" name="object 21"/>
            <p:cNvSpPr/>
            <p:nvPr/>
          </p:nvSpPr>
          <p:spPr>
            <a:xfrm>
              <a:off x="3472189" y="1405371"/>
              <a:ext cx="558800" cy="643890"/>
            </a:xfrm>
            <a:custGeom>
              <a:avLst/>
              <a:gdLst/>
              <a:ahLst/>
              <a:cxnLst/>
              <a:rect l="l" t="t" r="r" b="b"/>
              <a:pathLst>
                <a:path w="558800" h="643889">
                  <a:moveTo>
                    <a:pt x="439399" y="0"/>
                  </a:moveTo>
                  <a:lnTo>
                    <a:pt x="59557" y="476890"/>
                  </a:lnTo>
                  <a:lnTo>
                    <a:pt x="0" y="429402"/>
                  </a:lnTo>
                  <a:lnTo>
                    <a:pt x="24262" y="643524"/>
                  </a:lnTo>
                  <a:lnTo>
                    <a:pt x="238384" y="619262"/>
                  </a:lnTo>
                  <a:lnTo>
                    <a:pt x="178795" y="571774"/>
                  </a:lnTo>
                  <a:lnTo>
                    <a:pt x="558545" y="94884"/>
                  </a:lnTo>
                  <a:lnTo>
                    <a:pt x="439399" y="0"/>
                  </a:lnTo>
                  <a:close/>
                </a:path>
              </a:pathLst>
            </a:custGeom>
            <a:solidFill>
              <a:srgbClr val="91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72189" y="1405371"/>
              <a:ext cx="558800" cy="643890"/>
            </a:xfrm>
            <a:custGeom>
              <a:avLst/>
              <a:gdLst/>
              <a:ahLst/>
              <a:cxnLst/>
              <a:rect l="l" t="t" r="r" b="b"/>
              <a:pathLst>
                <a:path w="558800" h="643889">
                  <a:moveTo>
                    <a:pt x="0" y="429402"/>
                  </a:moveTo>
                  <a:lnTo>
                    <a:pt x="59557" y="476890"/>
                  </a:lnTo>
                  <a:lnTo>
                    <a:pt x="439399" y="0"/>
                  </a:lnTo>
                  <a:lnTo>
                    <a:pt x="558545" y="94884"/>
                  </a:lnTo>
                  <a:lnTo>
                    <a:pt x="178795" y="571774"/>
                  </a:lnTo>
                  <a:lnTo>
                    <a:pt x="238384" y="619262"/>
                  </a:lnTo>
                  <a:lnTo>
                    <a:pt x="24262" y="643524"/>
                  </a:lnTo>
                  <a:lnTo>
                    <a:pt x="0" y="429402"/>
                  </a:lnTo>
                  <a:close/>
                </a:path>
              </a:pathLst>
            </a:custGeom>
            <a:ln w="2539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88117" y="1407932"/>
              <a:ext cx="563880" cy="637540"/>
            </a:xfrm>
            <a:custGeom>
              <a:avLst/>
              <a:gdLst/>
              <a:ahLst/>
              <a:cxnLst/>
              <a:rect l="l" t="t" r="r" b="b"/>
              <a:pathLst>
                <a:path w="563879" h="637539">
                  <a:moveTo>
                    <a:pt x="117866" y="0"/>
                  </a:moveTo>
                  <a:lnTo>
                    <a:pt x="0" y="96621"/>
                  </a:lnTo>
                  <a:lnTo>
                    <a:pt x="386608" y="568055"/>
                  </a:lnTo>
                  <a:lnTo>
                    <a:pt x="327659" y="616305"/>
                  </a:lnTo>
                  <a:lnTo>
                    <a:pt x="542178" y="637519"/>
                  </a:lnTo>
                  <a:lnTo>
                    <a:pt x="563270" y="423031"/>
                  </a:lnTo>
                  <a:lnTo>
                    <a:pt x="504443" y="471403"/>
                  </a:lnTo>
                  <a:lnTo>
                    <a:pt x="117866" y="0"/>
                  </a:lnTo>
                  <a:close/>
                </a:path>
              </a:pathLst>
            </a:custGeom>
            <a:solidFill>
              <a:srgbClr val="91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88117" y="1407932"/>
              <a:ext cx="563880" cy="637540"/>
            </a:xfrm>
            <a:custGeom>
              <a:avLst/>
              <a:gdLst/>
              <a:ahLst/>
              <a:cxnLst/>
              <a:rect l="l" t="t" r="r" b="b"/>
              <a:pathLst>
                <a:path w="563879" h="637539">
                  <a:moveTo>
                    <a:pt x="327659" y="616305"/>
                  </a:moveTo>
                  <a:lnTo>
                    <a:pt x="386608" y="568055"/>
                  </a:lnTo>
                  <a:lnTo>
                    <a:pt x="0" y="96621"/>
                  </a:lnTo>
                  <a:lnTo>
                    <a:pt x="117866" y="0"/>
                  </a:lnTo>
                  <a:lnTo>
                    <a:pt x="504443" y="471403"/>
                  </a:lnTo>
                  <a:lnTo>
                    <a:pt x="563270" y="423031"/>
                  </a:lnTo>
                  <a:lnTo>
                    <a:pt x="542178" y="637519"/>
                  </a:lnTo>
                  <a:lnTo>
                    <a:pt x="327659" y="616305"/>
                  </a:lnTo>
                  <a:close/>
                </a:path>
              </a:pathLst>
            </a:custGeom>
            <a:ln w="2539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628900" y="3333751"/>
            <a:ext cx="2590800" cy="809625"/>
            <a:chOff x="1104900" y="3333750"/>
            <a:chExt cx="2590800" cy="809625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1100" y="3333750"/>
              <a:ext cx="2514600" cy="7620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4900" y="3400425"/>
              <a:ext cx="2590800" cy="74295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9199" y="3352800"/>
              <a:ext cx="2438399" cy="6857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219199" y="3352800"/>
              <a:ext cx="2438400" cy="685800"/>
            </a:xfrm>
            <a:custGeom>
              <a:avLst/>
              <a:gdLst/>
              <a:ahLst/>
              <a:cxnLst/>
              <a:rect l="l" t="t" r="r" b="b"/>
              <a:pathLst>
                <a:path w="2438400" h="685800">
                  <a:moveTo>
                    <a:pt x="0" y="114299"/>
                  </a:moveTo>
                  <a:lnTo>
                    <a:pt x="8983" y="69810"/>
                  </a:lnTo>
                  <a:lnTo>
                    <a:pt x="33481" y="33478"/>
                  </a:lnTo>
                  <a:lnTo>
                    <a:pt x="69814" y="8982"/>
                  </a:lnTo>
                  <a:lnTo>
                    <a:pt x="114299" y="0"/>
                  </a:lnTo>
                  <a:lnTo>
                    <a:pt x="2324099" y="0"/>
                  </a:lnTo>
                  <a:lnTo>
                    <a:pt x="2368589" y="8982"/>
                  </a:lnTo>
                  <a:lnTo>
                    <a:pt x="2404921" y="33478"/>
                  </a:lnTo>
                  <a:lnTo>
                    <a:pt x="2429417" y="69810"/>
                  </a:lnTo>
                  <a:lnTo>
                    <a:pt x="2438399" y="114299"/>
                  </a:lnTo>
                  <a:lnTo>
                    <a:pt x="2438399" y="571499"/>
                  </a:lnTo>
                  <a:lnTo>
                    <a:pt x="2429417" y="615985"/>
                  </a:lnTo>
                  <a:lnTo>
                    <a:pt x="2404921" y="652318"/>
                  </a:lnTo>
                  <a:lnTo>
                    <a:pt x="2368589" y="676816"/>
                  </a:lnTo>
                  <a:lnTo>
                    <a:pt x="2324099" y="685799"/>
                  </a:lnTo>
                  <a:lnTo>
                    <a:pt x="114299" y="685799"/>
                  </a:lnTo>
                  <a:lnTo>
                    <a:pt x="69814" y="676816"/>
                  </a:lnTo>
                  <a:lnTo>
                    <a:pt x="33481" y="652318"/>
                  </a:lnTo>
                  <a:lnTo>
                    <a:pt x="8983" y="615985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856866" y="3485830"/>
            <a:ext cx="2067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private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628900" y="4191000"/>
            <a:ext cx="2590800" cy="800100"/>
            <a:chOff x="1104900" y="4191000"/>
            <a:chExt cx="2590800" cy="800100"/>
          </a:xfrm>
        </p:grpSpPr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1100" y="4191000"/>
              <a:ext cx="2514600" cy="7524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4900" y="4248150"/>
              <a:ext cx="2381250" cy="74295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9199" y="4203192"/>
              <a:ext cx="2438399" cy="6857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219199" y="4203192"/>
              <a:ext cx="2438400" cy="685800"/>
            </a:xfrm>
            <a:custGeom>
              <a:avLst/>
              <a:gdLst/>
              <a:ahLst/>
              <a:cxnLst/>
              <a:rect l="l" t="t" r="r" b="b"/>
              <a:pathLst>
                <a:path w="2438400" h="685800">
                  <a:moveTo>
                    <a:pt x="0" y="114299"/>
                  </a:moveTo>
                  <a:lnTo>
                    <a:pt x="8983" y="69814"/>
                  </a:lnTo>
                  <a:lnTo>
                    <a:pt x="33481" y="33481"/>
                  </a:lnTo>
                  <a:lnTo>
                    <a:pt x="69814" y="8983"/>
                  </a:lnTo>
                  <a:lnTo>
                    <a:pt x="114299" y="0"/>
                  </a:lnTo>
                  <a:lnTo>
                    <a:pt x="2324099" y="0"/>
                  </a:lnTo>
                  <a:lnTo>
                    <a:pt x="2368589" y="8983"/>
                  </a:lnTo>
                  <a:lnTo>
                    <a:pt x="2404921" y="33481"/>
                  </a:lnTo>
                  <a:lnTo>
                    <a:pt x="2429417" y="69814"/>
                  </a:lnTo>
                  <a:lnTo>
                    <a:pt x="2438399" y="114299"/>
                  </a:lnTo>
                  <a:lnTo>
                    <a:pt x="2438399" y="571499"/>
                  </a:lnTo>
                  <a:lnTo>
                    <a:pt x="2429417" y="615985"/>
                  </a:lnTo>
                  <a:lnTo>
                    <a:pt x="2404921" y="652318"/>
                  </a:lnTo>
                  <a:lnTo>
                    <a:pt x="2368589" y="676816"/>
                  </a:lnTo>
                  <a:lnTo>
                    <a:pt x="2324099" y="685799"/>
                  </a:lnTo>
                  <a:lnTo>
                    <a:pt x="114299" y="685799"/>
                  </a:lnTo>
                  <a:lnTo>
                    <a:pt x="69814" y="676816"/>
                  </a:lnTo>
                  <a:lnTo>
                    <a:pt x="33481" y="652318"/>
                  </a:lnTo>
                  <a:lnTo>
                    <a:pt x="8983" y="615985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628900" y="5038725"/>
            <a:ext cx="2590800" cy="800100"/>
            <a:chOff x="1104900" y="5038725"/>
            <a:chExt cx="2590800" cy="800100"/>
          </a:xfrm>
        </p:grpSpPr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1100" y="5038725"/>
              <a:ext cx="2514600" cy="7620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4900" y="5095875"/>
              <a:ext cx="2266950" cy="74295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9199" y="5053584"/>
              <a:ext cx="2438399" cy="68579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219199" y="5053584"/>
              <a:ext cx="2438400" cy="685800"/>
            </a:xfrm>
            <a:custGeom>
              <a:avLst/>
              <a:gdLst/>
              <a:ahLst/>
              <a:cxnLst/>
              <a:rect l="l" t="t" r="r" b="b"/>
              <a:pathLst>
                <a:path w="2438400" h="685800">
                  <a:moveTo>
                    <a:pt x="0" y="114299"/>
                  </a:moveTo>
                  <a:lnTo>
                    <a:pt x="8983" y="69814"/>
                  </a:lnTo>
                  <a:lnTo>
                    <a:pt x="33481" y="33481"/>
                  </a:lnTo>
                  <a:lnTo>
                    <a:pt x="69814" y="8983"/>
                  </a:lnTo>
                  <a:lnTo>
                    <a:pt x="114299" y="0"/>
                  </a:lnTo>
                  <a:lnTo>
                    <a:pt x="2324099" y="0"/>
                  </a:lnTo>
                  <a:lnTo>
                    <a:pt x="2368589" y="8983"/>
                  </a:lnTo>
                  <a:lnTo>
                    <a:pt x="2404921" y="33481"/>
                  </a:lnTo>
                  <a:lnTo>
                    <a:pt x="2429417" y="69814"/>
                  </a:lnTo>
                  <a:lnTo>
                    <a:pt x="2438399" y="114299"/>
                  </a:lnTo>
                  <a:lnTo>
                    <a:pt x="2438399" y="571499"/>
                  </a:lnTo>
                  <a:lnTo>
                    <a:pt x="2429417" y="615985"/>
                  </a:lnTo>
                  <a:lnTo>
                    <a:pt x="2404921" y="652318"/>
                  </a:lnTo>
                  <a:lnTo>
                    <a:pt x="2368589" y="676816"/>
                  </a:lnTo>
                  <a:lnTo>
                    <a:pt x="2324099" y="685799"/>
                  </a:lnTo>
                  <a:lnTo>
                    <a:pt x="114299" y="685799"/>
                  </a:lnTo>
                  <a:lnTo>
                    <a:pt x="69814" y="676816"/>
                  </a:lnTo>
                  <a:lnTo>
                    <a:pt x="33481" y="652318"/>
                  </a:lnTo>
                  <a:lnTo>
                    <a:pt x="8983" y="615985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810360" y="3648076"/>
            <a:ext cx="2790825" cy="1057275"/>
            <a:chOff x="5286359" y="3648075"/>
            <a:chExt cx="2790825" cy="1057275"/>
          </a:xfrm>
        </p:grpSpPr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53034" y="3648075"/>
              <a:ext cx="2686050" cy="105727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86359" y="3857625"/>
              <a:ext cx="2790825" cy="74295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88620" y="3665220"/>
              <a:ext cx="2612379" cy="98297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388620" y="3665220"/>
              <a:ext cx="2612390" cy="982980"/>
            </a:xfrm>
            <a:custGeom>
              <a:avLst/>
              <a:gdLst/>
              <a:ahLst/>
              <a:cxnLst/>
              <a:rect l="l" t="t" r="r" b="b"/>
              <a:pathLst>
                <a:path w="2612390" h="982979">
                  <a:moveTo>
                    <a:pt x="0" y="163829"/>
                  </a:moveTo>
                  <a:lnTo>
                    <a:pt x="5855" y="120293"/>
                  </a:lnTo>
                  <a:lnTo>
                    <a:pt x="22377" y="81162"/>
                  </a:lnTo>
                  <a:lnTo>
                    <a:pt x="48002" y="48002"/>
                  </a:lnTo>
                  <a:lnTo>
                    <a:pt x="81162" y="22377"/>
                  </a:lnTo>
                  <a:lnTo>
                    <a:pt x="120293" y="5855"/>
                  </a:lnTo>
                  <a:lnTo>
                    <a:pt x="163829" y="0"/>
                  </a:lnTo>
                  <a:lnTo>
                    <a:pt x="2448549" y="0"/>
                  </a:lnTo>
                  <a:lnTo>
                    <a:pt x="2492086" y="5855"/>
                  </a:lnTo>
                  <a:lnTo>
                    <a:pt x="2531217" y="22377"/>
                  </a:lnTo>
                  <a:lnTo>
                    <a:pt x="2564377" y="48002"/>
                  </a:lnTo>
                  <a:lnTo>
                    <a:pt x="2590001" y="81162"/>
                  </a:lnTo>
                  <a:lnTo>
                    <a:pt x="2606524" y="120293"/>
                  </a:lnTo>
                  <a:lnTo>
                    <a:pt x="2612379" y="163829"/>
                  </a:lnTo>
                  <a:lnTo>
                    <a:pt x="2612379" y="819149"/>
                  </a:lnTo>
                  <a:lnTo>
                    <a:pt x="2606524" y="862684"/>
                  </a:lnTo>
                  <a:lnTo>
                    <a:pt x="2590001" y="901814"/>
                  </a:lnTo>
                  <a:lnTo>
                    <a:pt x="2564377" y="934975"/>
                  </a:lnTo>
                  <a:lnTo>
                    <a:pt x="2531217" y="960600"/>
                  </a:lnTo>
                  <a:lnTo>
                    <a:pt x="2492086" y="977124"/>
                  </a:lnTo>
                  <a:lnTo>
                    <a:pt x="2448549" y="982979"/>
                  </a:lnTo>
                  <a:lnTo>
                    <a:pt x="163829" y="982979"/>
                  </a:lnTo>
                  <a:lnTo>
                    <a:pt x="120293" y="977124"/>
                  </a:lnTo>
                  <a:lnTo>
                    <a:pt x="81162" y="960600"/>
                  </a:lnTo>
                  <a:lnTo>
                    <a:pt x="48002" y="934975"/>
                  </a:lnTo>
                  <a:lnTo>
                    <a:pt x="22377" y="901814"/>
                  </a:lnTo>
                  <a:lnTo>
                    <a:pt x="5855" y="862684"/>
                  </a:lnTo>
                  <a:lnTo>
                    <a:pt x="0" y="819149"/>
                  </a:lnTo>
                  <a:lnTo>
                    <a:pt x="0" y="16382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045076" y="3947476"/>
            <a:ext cx="2270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724151" y="6000751"/>
            <a:ext cx="6696709" cy="809625"/>
            <a:chOff x="1200150" y="6000750"/>
            <a:chExt cx="6696709" cy="809625"/>
          </a:xfrm>
        </p:grpSpPr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76350" y="6000750"/>
              <a:ext cx="6619890" cy="7620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00150" y="6067425"/>
              <a:ext cx="6324600" cy="74295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316223" y="6019800"/>
              <a:ext cx="6539865" cy="685800"/>
            </a:xfrm>
            <a:custGeom>
              <a:avLst/>
              <a:gdLst/>
              <a:ahLst/>
              <a:cxnLst/>
              <a:rect l="l" t="t" r="r" b="b"/>
              <a:pathLst>
                <a:path w="6539865" h="685800">
                  <a:moveTo>
                    <a:pt x="6425055" y="0"/>
                  </a:moveTo>
                  <a:lnTo>
                    <a:pt x="114299" y="0"/>
                  </a:lnTo>
                  <a:lnTo>
                    <a:pt x="69814" y="8983"/>
                  </a:lnTo>
                  <a:lnTo>
                    <a:pt x="33481" y="33481"/>
                  </a:lnTo>
                  <a:lnTo>
                    <a:pt x="8983" y="69814"/>
                  </a:lnTo>
                  <a:lnTo>
                    <a:pt x="0" y="114299"/>
                  </a:lnTo>
                  <a:lnTo>
                    <a:pt x="0" y="571499"/>
                  </a:lnTo>
                  <a:lnTo>
                    <a:pt x="8983" y="615985"/>
                  </a:lnTo>
                  <a:lnTo>
                    <a:pt x="33481" y="652318"/>
                  </a:lnTo>
                  <a:lnTo>
                    <a:pt x="69814" y="676816"/>
                  </a:lnTo>
                  <a:lnTo>
                    <a:pt x="114299" y="685799"/>
                  </a:lnTo>
                  <a:lnTo>
                    <a:pt x="6425055" y="685799"/>
                  </a:lnTo>
                  <a:lnTo>
                    <a:pt x="6469545" y="676816"/>
                  </a:lnTo>
                  <a:lnTo>
                    <a:pt x="6505877" y="652318"/>
                  </a:lnTo>
                  <a:lnTo>
                    <a:pt x="6530373" y="615985"/>
                  </a:lnTo>
                  <a:lnTo>
                    <a:pt x="6539355" y="571499"/>
                  </a:lnTo>
                  <a:lnTo>
                    <a:pt x="6539355" y="114299"/>
                  </a:lnTo>
                  <a:lnTo>
                    <a:pt x="6530373" y="69814"/>
                  </a:lnTo>
                  <a:lnTo>
                    <a:pt x="6505877" y="33481"/>
                  </a:lnTo>
                  <a:lnTo>
                    <a:pt x="6469545" y="8983"/>
                  </a:lnTo>
                  <a:lnTo>
                    <a:pt x="6425055" y="0"/>
                  </a:lnTo>
                  <a:close/>
                </a:path>
              </a:pathLst>
            </a:custGeom>
            <a:solidFill>
              <a:srgbClr val="779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16223" y="6019800"/>
              <a:ext cx="6539865" cy="685800"/>
            </a:xfrm>
            <a:custGeom>
              <a:avLst/>
              <a:gdLst/>
              <a:ahLst/>
              <a:cxnLst/>
              <a:rect l="l" t="t" r="r" b="b"/>
              <a:pathLst>
                <a:path w="6539865" h="685800">
                  <a:moveTo>
                    <a:pt x="0" y="114299"/>
                  </a:moveTo>
                  <a:lnTo>
                    <a:pt x="8983" y="69814"/>
                  </a:lnTo>
                  <a:lnTo>
                    <a:pt x="33481" y="33481"/>
                  </a:lnTo>
                  <a:lnTo>
                    <a:pt x="69814" y="8983"/>
                  </a:lnTo>
                  <a:lnTo>
                    <a:pt x="114299" y="0"/>
                  </a:lnTo>
                  <a:lnTo>
                    <a:pt x="6425055" y="0"/>
                  </a:lnTo>
                  <a:lnTo>
                    <a:pt x="6469545" y="8983"/>
                  </a:lnTo>
                  <a:lnTo>
                    <a:pt x="6505877" y="33481"/>
                  </a:lnTo>
                  <a:lnTo>
                    <a:pt x="6530373" y="69814"/>
                  </a:lnTo>
                  <a:lnTo>
                    <a:pt x="6539355" y="114299"/>
                  </a:lnTo>
                  <a:lnTo>
                    <a:pt x="6539355" y="571499"/>
                  </a:lnTo>
                  <a:lnTo>
                    <a:pt x="6530373" y="615985"/>
                  </a:lnTo>
                  <a:lnTo>
                    <a:pt x="6505877" y="652318"/>
                  </a:lnTo>
                  <a:lnTo>
                    <a:pt x="6469545" y="676816"/>
                  </a:lnTo>
                  <a:lnTo>
                    <a:pt x="6425055" y="685799"/>
                  </a:lnTo>
                  <a:lnTo>
                    <a:pt x="114299" y="685799"/>
                  </a:lnTo>
                  <a:lnTo>
                    <a:pt x="69814" y="676816"/>
                  </a:lnTo>
                  <a:lnTo>
                    <a:pt x="33481" y="652318"/>
                  </a:lnTo>
                  <a:lnTo>
                    <a:pt x="8983" y="615985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856866" y="4337365"/>
            <a:ext cx="5906770" cy="221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static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methods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3100" dirty="0">
              <a:latin typeface="Calibri"/>
              <a:cs typeface="Calibri"/>
            </a:endParaRPr>
          </a:p>
          <a:p>
            <a:pPr marL="12700"/>
            <a:r>
              <a:rPr sz="2400" dirty="0">
                <a:latin typeface="Calibri"/>
                <a:cs typeface="Calibri"/>
              </a:rPr>
              <a:t>final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methods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109855">
              <a:spcBef>
                <a:spcPts val="1810"/>
              </a:spcBef>
            </a:pPr>
            <a:r>
              <a:rPr sz="2400" dirty="0">
                <a:latin typeface="Calibri"/>
                <a:cs typeface="Calibri"/>
              </a:rPr>
              <a:t>Все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переменные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имеют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compile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binding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6600" y="504825"/>
              <a:ext cx="27051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86299" y="529731"/>
            <a:ext cx="4133703" cy="693138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Method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/>
              <a:t>hiding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543175" y="1457309"/>
            <a:ext cx="7086600" cy="5401310"/>
            <a:chOff x="1019175" y="1457309"/>
            <a:chExt cx="7086600" cy="54013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6324" y="1476375"/>
              <a:ext cx="7019909" cy="5429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9175" y="1457309"/>
              <a:ext cx="7086600" cy="6477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7271" y="1496568"/>
              <a:ext cx="6937189" cy="4602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17271" y="1496568"/>
              <a:ext cx="6937375" cy="460375"/>
            </a:xfrm>
            <a:custGeom>
              <a:avLst/>
              <a:gdLst/>
              <a:ahLst/>
              <a:cxnLst/>
              <a:rect l="l" t="t" r="r" b="b"/>
              <a:pathLst>
                <a:path w="6937375" h="460375">
                  <a:moveTo>
                    <a:pt x="0" y="76718"/>
                  </a:moveTo>
                  <a:lnTo>
                    <a:pt x="6028" y="46831"/>
                  </a:lnTo>
                  <a:lnTo>
                    <a:pt x="22470" y="22448"/>
                  </a:lnTo>
                  <a:lnTo>
                    <a:pt x="46857" y="6020"/>
                  </a:lnTo>
                  <a:lnTo>
                    <a:pt x="76721" y="0"/>
                  </a:lnTo>
                  <a:lnTo>
                    <a:pt x="6860502" y="0"/>
                  </a:lnTo>
                  <a:lnTo>
                    <a:pt x="6890319" y="6020"/>
                  </a:lnTo>
                  <a:lnTo>
                    <a:pt x="6914699" y="22448"/>
                  </a:lnTo>
                  <a:lnTo>
                    <a:pt x="6931152" y="46831"/>
                  </a:lnTo>
                  <a:lnTo>
                    <a:pt x="6937189" y="76718"/>
                  </a:lnTo>
                  <a:lnTo>
                    <a:pt x="6937189" y="383529"/>
                  </a:lnTo>
                  <a:lnTo>
                    <a:pt x="6931152" y="413364"/>
                  </a:lnTo>
                  <a:lnTo>
                    <a:pt x="6914699" y="437753"/>
                  </a:lnTo>
                  <a:lnTo>
                    <a:pt x="6890319" y="454210"/>
                  </a:lnTo>
                  <a:lnTo>
                    <a:pt x="6860502" y="460247"/>
                  </a:lnTo>
                  <a:lnTo>
                    <a:pt x="76721" y="460247"/>
                  </a:lnTo>
                  <a:lnTo>
                    <a:pt x="46857" y="454210"/>
                  </a:lnTo>
                  <a:lnTo>
                    <a:pt x="22470" y="437753"/>
                  </a:lnTo>
                  <a:lnTo>
                    <a:pt x="6028" y="413364"/>
                  </a:lnTo>
                  <a:lnTo>
                    <a:pt x="0" y="383529"/>
                  </a:lnTo>
                  <a:lnTo>
                    <a:pt x="0" y="7671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1650" y="2000234"/>
              <a:ext cx="4943459" cy="6572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475" y="2000250"/>
              <a:ext cx="3971940" cy="952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8799" y="2042525"/>
              <a:ext cx="4824983" cy="5333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28799" y="2042525"/>
              <a:ext cx="4825365" cy="533400"/>
            </a:xfrm>
            <a:custGeom>
              <a:avLst/>
              <a:gdLst/>
              <a:ahLst/>
              <a:cxnLst/>
              <a:rect l="l" t="t" r="r" b="b"/>
              <a:pathLst>
                <a:path w="4825365" h="533400">
                  <a:moveTo>
                    <a:pt x="0" y="88910"/>
                  </a:moveTo>
                  <a:lnTo>
                    <a:pt x="6979" y="54341"/>
                  </a:lnTo>
                  <a:lnTo>
                    <a:pt x="26021" y="26075"/>
                  </a:lnTo>
                  <a:lnTo>
                    <a:pt x="54278" y="6999"/>
                  </a:lnTo>
                  <a:lnTo>
                    <a:pt x="88904" y="0"/>
                  </a:lnTo>
                  <a:lnTo>
                    <a:pt x="4736073" y="0"/>
                  </a:lnTo>
                  <a:lnTo>
                    <a:pt x="4770707" y="6999"/>
                  </a:lnTo>
                  <a:lnTo>
                    <a:pt x="4798965" y="26075"/>
                  </a:lnTo>
                  <a:lnTo>
                    <a:pt x="4818005" y="54341"/>
                  </a:lnTo>
                  <a:lnTo>
                    <a:pt x="4824983" y="88910"/>
                  </a:lnTo>
                  <a:lnTo>
                    <a:pt x="4824983" y="444520"/>
                  </a:lnTo>
                  <a:lnTo>
                    <a:pt x="4818005" y="479136"/>
                  </a:lnTo>
                  <a:lnTo>
                    <a:pt x="4798965" y="507385"/>
                  </a:lnTo>
                  <a:lnTo>
                    <a:pt x="4770707" y="526421"/>
                  </a:lnTo>
                  <a:lnTo>
                    <a:pt x="4736073" y="533399"/>
                  </a:lnTo>
                  <a:lnTo>
                    <a:pt x="88904" y="533399"/>
                  </a:lnTo>
                  <a:lnTo>
                    <a:pt x="54278" y="526421"/>
                  </a:lnTo>
                  <a:lnTo>
                    <a:pt x="26021" y="507385"/>
                  </a:lnTo>
                  <a:lnTo>
                    <a:pt x="6979" y="479136"/>
                  </a:lnTo>
                  <a:lnTo>
                    <a:pt x="0" y="444520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8225" y="2647934"/>
              <a:ext cx="7058009" cy="5238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9175" y="2638425"/>
              <a:ext cx="5229209" cy="8667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5755" y="2687055"/>
              <a:ext cx="6940295" cy="40044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95755" y="2687055"/>
              <a:ext cx="6940550" cy="400685"/>
            </a:xfrm>
            <a:custGeom>
              <a:avLst/>
              <a:gdLst/>
              <a:ahLst/>
              <a:cxnLst/>
              <a:rect l="l" t="t" r="r" b="b"/>
              <a:pathLst>
                <a:path w="6940550" h="400685">
                  <a:moveTo>
                    <a:pt x="0" y="66812"/>
                  </a:moveTo>
                  <a:lnTo>
                    <a:pt x="5245" y="40839"/>
                  </a:lnTo>
                  <a:lnTo>
                    <a:pt x="19549" y="19598"/>
                  </a:lnTo>
                  <a:lnTo>
                    <a:pt x="40762" y="5261"/>
                  </a:lnTo>
                  <a:lnTo>
                    <a:pt x="66735" y="0"/>
                  </a:lnTo>
                  <a:lnTo>
                    <a:pt x="6873483" y="0"/>
                  </a:lnTo>
                  <a:lnTo>
                    <a:pt x="6899520" y="5261"/>
                  </a:lnTo>
                  <a:lnTo>
                    <a:pt x="6920754" y="19598"/>
                  </a:lnTo>
                  <a:lnTo>
                    <a:pt x="6935055" y="40839"/>
                  </a:lnTo>
                  <a:lnTo>
                    <a:pt x="6940295" y="66812"/>
                  </a:lnTo>
                  <a:lnTo>
                    <a:pt x="6940295" y="333755"/>
                  </a:lnTo>
                  <a:lnTo>
                    <a:pt x="6935055" y="359722"/>
                  </a:lnTo>
                  <a:lnTo>
                    <a:pt x="6920754" y="380919"/>
                  </a:lnTo>
                  <a:lnTo>
                    <a:pt x="6899520" y="395207"/>
                  </a:lnTo>
                  <a:lnTo>
                    <a:pt x="6873483" y="400446"/>
                  </a:lnTo>
                  <a:lnTo>
                    <a:pt x="66735" y="400446"/>
                  </a:lnTo>
                  <a:lnTo>
                    <a:pt x="40762" y="395207"/>
                  </a:lnTo>
                  <a:lnTo>
                    <a:pt x="19549" y="380919"/>
                  </a:lnTo>
                  <a:lnTo>
                    <a:pt x="5245" y="359722"/>
                  </a:lnTo>
                  <a:lnTo>
                    <a:pt x="0" y="333755"/>
                  </a:lnTo>
                  <a:lnTo>
                    <a:pt x="0" y="6681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8225" y="3076575"/>
              <a:ext cx="7067550" cy="4667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9175" y="3067050"/>
              <a:ext cx="6686550" cy="8667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98886" y="3114812"/>
              <a:ext cx="6940335" cy="34808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98886" y="3114812"/>
              <a:ext cx="6940550" cy="348615"/>
            </a:xfrm>
            <a:custGeom>
              <a:avLst/>
              <a:gdLst/>
              <a:ahLst/>
              <a:cxnLst/>
              <a:rect l="l" t="t" r="r" b="b"/>
              <a:pathLst>
                <a:path w="6940550" h="348614">
                  <a:moveTo>
                    <a:pt x="0" y="58033"/>
                  </a:moveTo>
                  <a:lnTo>
                    <a:pt x="4562" y="35464"/>
                  </a:lnTo>
                  <a:lnTo>
                    <a:pt x="17001" y="17015"/>
                  </a:lnTo>
                  <a:lnTo>
                    <a:pt x="35447" y="4567"/>
                  </a:lnTo>
                  <a:lnTo>
                    <a:pt x="58030" y="0"/>
                  </a:lnTo>
                  <a:lnTo>
                    <a:pt x="6882301" y="0"/>
                  </a:lnTo>
                  <a:lnTo>
                    <a:pt x="6904871" y="4567"/>
                  </a:lnTo>
                  <a:lnTo>
                    <a:pt x="6923320" y="17015"/>
                  </a:lnTo>
                  <a:lnTo>
                    <a:pt x="6935768" y="35464"/>
                  </a:lnTo>
                  <a:lnTo>
                    <a:pt x="6940335" y="58033"/>
                  </a:lnTo>
                  <a:lnTo>
                    <a:pt x="6940335" y="290169"/>
                  </a:lnTo>
                  <a:lnTo>
                    <a:pt x="6935768" y="312720"/>
                  </a:lnTo>
                  <a:lnTo>
                    <a:pt x="6923320" y="331127"/>
                  </a:lnTo>
                  <a:lnTo>
                    <a:pt x="6904871" y="343533"/>
                  </a:lnTo>
                  <a:lnTo>
                    <a:pt x="6882301" y="348081"/>
                  </a:lnTo>
                  <a:lnTo>
                    <a:pt x="58030" y="348081"/>
                  </a:lnTo>
                  <a:lnTo>
                    <a:pt x="35447" y="343533"/>
                  </a:lnTo>
                  <a:lnTo>
                    <a:pt x="17001" y="331127"/>
                  </a:lnTo>
                  <a:lnTo>
                    <a:pt x="4562" y="312720"/>
                  </a:lnTo>
                  <a:lnTo>
                    <a:pt x="0" y="290169"/>
                  </a:lnTo>
                  <a:lnTo>
                    <a:pt x="0" y="5803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19175" y="3448050"/>
              <a:ext cx="7086600" cy="10191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8700" y="3467100"/>
              <a:ext cx="7010400" cy="14192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83481" y="3492611"/>
              <a:ext cx="6955740" cy="89688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83481" y="3492611"/>
              <a:ext cx="6955790" cy="897255"/>
            </a:xfrm>
            <a:custGeom>
              <a:avLst/>
              <a:gdLst/>
              <a:ahLst/>
              <a:cxnLst/>
              <a:rect l="l" t="t" r="r" b="b"/>
              <a:pathLst>
                <a:path w="6955790" h="897254">
                  <a:moveTo>
                    <a:pt x="0" y="149504"/>
                  </a:moveTo>
                  <a:lnTo>
                    <a:pt x="7619" y="102248"/>
                  </a:lnTo>
                  <a:lnTo>
                    <a:pt x="28836" y="61208"/>
                  </a:lnTo>
                  <a:lnTo>
                    <a:pt x="61189" y="28845"/>
                  </a:lnTo>
                  <a:lnTo>
                    <a:pt x="102217" y="7621"/>
                  </a:lnTo>
                  <a:lnTo>
                    <a:pt x="149458" y="0"/>
                  </a:lnTo>
                  <a:lnTo>
                    <a:pt x="6806266" y="0"/>
                  </a:lnTo>
                  <a:lnTo>
                    <a:pt x="6853506" y="7621"/>
                  </a:lnTo>
                  <a:lnTo>
                    <a:pt x="6894538" y="28845"/>
                  </a:lnTo>
                  <a:lnTo>
                    <a:pt x="6926896" y="61208"/>
                  </a:lnTo>
                  <a:lnTo>
                    <a:pt x="6948118" y="102248"/>
                  </a:lnTo>
                  <a:lnTo>
                    <a:pt x="6955740" y="149504"/>
                  </a:lnTo>
                  <a:lnTo>
                    <a:pt x="6955740" y="747406"/>
                  </a:lnTo>
                  <a:lnTo>
                    <a:pt x="6948118" y="794654"/>
                  </a:lnTo>
                  <a:lnTo>
                    <a:pt x="6926896" y="835689"/>
                  </a:lnTo>
                  <a:lnTo>
                    <a:pt x="6894538" y="868047"/>
                  </a:lnTo>
                  <a:lnTo>
                    <a:pt x="6853506" y="889268"/>
                  </a:lnTo>
                  <a:lnTo>
                    <a:pt x="6806266" y="896889"/>
                  </a:lnTo>
                  <a:lnTo>
                    <a:pt x="149458" y="896889"/>
                  </a:lnTo>
                  <a:lnTo>
                    <a:pt x="102217" y="889268"/>
                  </a:lnTo>
                  <a:lnTo>
                    <a:pt x="61189" y="868047"/>
                  </a:lnTo>
                  <a:lnTo>
                    <a:pt x="28836" y="835689"/>
                  </a:lnTo>
                  <a:lnTo>
                    <a:pt x="7619" y="794654"/>
                  </a:lnTo>
                  <a:lnTo>
                    <a:pt x="0" y="747406"/>
                  </a:lnTo>
                  <a:lnTo>
                    <a:pt x="0" y="1495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19175" y="4371975"/>
              <a:ext cx="7067550" cy="7620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19175" y="4381500"/>
              <a:ext cx="6600840" cy="11430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83481" y="4415659"/>
              <a:ext cx="6940256" cy="63691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83481" y="4415659"/>
              <a:ext cx="6940550" cy="637540"/>
            </a:xfrm>
            <a:custGeom>
              <a:avLst/>
              <a:gdLst/>
              <a:ahLst/>
              <a:cxnLst/>
              <a:rect l="l" t="t" r="r" b="b"/>
              <a:pathLst>
                <a:path w="6940550" h="637539">
                  <a:moveTo>
                    <a:pt x="0" y="106180"/>
                  </a:moveTo>
                  <a:lnTo>
                    <a:pt x="8340" y="64836"/>
                  </a:lnTo>
                  <a:lnTo>
                    <a:pt x="31085" y="31087"/>
                  </a:lnTo>
                  <a:lnTo>
                    <a:pt x="64820" y="8339"/>
                  </a:lnTo>
                  <a:lnTo>
                    <a:pt x="106131" y="0"/>
                  </a:lnTo>
                  <a:lnTo>
                    <a:pt x="6834216" y="0"/>
                  </a:lnTo>
                  <a:lnTo>
                    <a:pt x="6875486" y="8339"/>
                  </a:lnTo>
                  <a:lnTo>
                    <a:pt x="6909193" y="31087"/>
                  </a:lnTo>
                  <a:lnTo>
                    <a:pt x="6931921" y="64836"/>
                  </a:lnTo>
                  <a:lnTo>
                    <a:pt x="6940256" y="106180"/>
                  </a:lnTo>
                  <a:lnTo>
                    <a:pt x="6940256" y="530732"/>
                  </a:lnTo>
                  <a:lnTo>
                    <a:pt x="6931921" y="572026"/>
                  </a:lnTo>
                  <a:lnTo>
                    <a:pt x="6909193" y="605781"/>
                  </a:lnTo>
                  <a:lnTo>
                    <a:pt x="6875486" y="628556"/>
                  </a:lnTo>
                  <a:lnTo>
                    <a:pt x="6834216" y="636913"/>
                  </a:lnTo>
                  <a:lnTo>
                    <a:pt x="106131" y="636913"/>
                  </a:lnTo>
                  <a:lnTo>
                    <a:pt x="64820" y="628556"/>
                  </a:lnTo>
                  <a:lnTo>
                    <a:pt x="31085" y="605781"/>
                  </a:lnTo>
                  <a:lnTo>
                    <a:pt x="8340" y="572026"/>
                  </a:lnTo>
                  <a:lnTo>
                    <a:pt x="0" y="530732"/>
                  </a:lnTo>
                  <a:lnTo>
                    <a:pt x="0" y="10618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38225" y="5010149"/>
              <a:ext cx="7067550" cy="7143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7750" y="5886449"/>
              <a:ext cx="7010400" cy="8001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62050" y="5867399"/>
              <a:ext cx="6829440" cy="99059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83481" y="5900928"/>
              <a:ext cx="6940550" cy="728980"/>
            </a:xfrm>
            <a:custGeom>
              <a:avLst/>
              <a:gdLst/>
              <a:ahLst/>
              <a:cxnLst/>
              <a:rect l="l" t="t" r="r" b="b"/>
              <a:pathLst>
                <a:path w="6940550" h="728979">
                  <a:moveTo>
                    <a:pt x="6818854" y="0"/>
                  </a:moveTo>
                  <a:lnTo>
                    <a:pt x="121407" y="0"/>
                  </a:lnTo>
                  <a:lnTo>
                    <a:pt x="74148" y="9540"/>
                  </a:lnTo>
                  <a:lnTo>
                    <a:pt x="35557" y="35557"/>
                  </a:lnTo>
                  <a:lnTo>
                    <a:pt x="9540" y="74148"/>
                  </a:lnTo>
                  <a:lnTo>
                    <a:pt x="0" y="121407"/>
                  </a:lnTo>
                  <a:lnTo>
                    <a:pt x="0" y="607064"/>
                  </a:lnTo>
                  <a:lnTo>
                    <a:pt x="9540" y="654323"/>
                  </a:lnTo>
                  <a:lnTo>
                    <a:pt x="35557" y="692914"/>
                  </a:lnTo>
                  <a:lnTo>
                    <a:pt x="74148" y="718931"/>
                  </a:lnTo>
                  <a:lnTo>
                    <a:pt x="121407" y="728471"/>
                  </a:lnTo>
                  <a:lnTo>
                    <a:pt x="6818854" y="728471"/>
                  </a:lnTo>
                  <a:lnTo>
                    <a:pt x="6866112" y="718931"/>
                  </a:lnTo>
                  <a:lnTo>
                    <a:pt x="6904701" y="692914"/>
                  </a:lnTo>
                  <a:lnTo>
                    <a:pt x="6930716" y="654323"/>
                  </a:lnTo>
                  <a:lnTo>
                    <a:pt x="6940256" y="607064"/>
                  </a:lnTo>
                  <a:lnTo>
                    <a:pt x="6940256" y="121407"/>
                  </a:lnTo>
                  <a:lnTo>
                    <a:pt x="6930716" y="74148"/>
                  </a:lnTo>
                  <a:lnTo>
                    <a:pt x="6904701" y="35557"/>
                  </a:lnTo>
                  <a:lnTo>
                    <a:pt x="6866112" y="9540"/>
                  </a:lnTo>
                  <a:lnTo>
                    <a:pt x="6818854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3481" y="5900928"/>
              <a:ext cx="6940550" cy="728980"/>
            </a:xfrm>
            <a:custGeom>
              <a:avLst/>
              <a:gdLst/>
              <a:ahLst/>
              <a:cxnLst/>
              <a:rect l="l" t="t" r="r" b="b"/>
              <a:pathLst>
                <a:path w="6940550" h="728979">
                  <a:moveTo>
                    <a:pt x="0" y="121407"/>
                  </a:moveTo>
                  <a:lnTo>
                    <a:pt x="9540" y="74148"/>
                  </a:lnTo>
                  <a:lnTo>
                    <a:pt x="35557" y="35557"/>
                  </a:lnTo>
                  <a:lnTo>
                    <a:pt x="74148" y="9540"/>
                  </a:lnTo>
                  <a:lnTo>
                    <a:pt x="121407" y="0"/>
                  </a:lnTo>
                  <a:lnTo>
                    <a:pt x="6818854" y="0"/>
                  </a:lnTo>
                  <a:lnTo>
                    <a:pt x="6866112" y="9540"/>
                  </a:lnTo>
                  <a:lnTo>
                    <a:pt x="6904701" y="35557"/>
                  </a:lnTo>
                  <a:lnTo>
                    <a:pt x="6930716" y="74148"/>
                  </a:lnTo>
                  <a:lnTo>
                    <a:pt x="6940256" y="121407"/>
                  </a:lnTo>
                  <a:lnTo>
                    <a:pt x="6940256" y="607064"/>
                  </a:lnTo>
                  <a:lnTo>
                    <a:pt x="6930716" y="654323"/>
                  </a:lnTo>
                  <a:lnTo>
                    <a:pt x="6904701" y="692914"/>
                  </a:lnTo>
                  <a:lnTo>
                    <a:pt x="6866112" y="718931"/>
                  </a:lnTo>
                  <a:lnTo>
                    <a:pt x="6818854" y="728471"/>
                  </a:lnTo>
                  <a:lnTo>
                    <a:pt x="121407" y="728471"/>
                  </a:lnTo>
                  <a:lnTo>
                    <a:pt x="74148" y="718931"/>
                  </a:lnTo>
                  <a:lnTo>
                    <a:pt x="35557" y="692914"/>
                  </a:lnTo>
                  <a:lnTo>
                    <a:pt x="9540" y="654323"/>
                  </a:lnTo>
                  <a:lnTo>
                    <a:pt x="0" y="607064"/>
                  </a:lnTo>
                  <a:lnTo>
                    <a:pt x="0" y="12140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28700" y="5019674"/>
              <a:ext cx="6515100" cy="11430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98886" y="5054346"/>
              <a:ext cx="6940335" cy="58776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098886" y="5054346"/>
              <a:ext cx="6940550" cy="588010"/>
            </a:xfrm>
            <a:custGeom>
              <a:avLst/>
              <a:gdLst/>
              <a:ahLst/>
              <a:cxnLst/>
              <a:rect l="l" t="t" r="r" b="b"/>
              <a:pathLst>
                <a:path w="6940550" h="588010">
                  <a:moveTo>
                    <a:pt x="0" y="97916"/>
                  </a:moveTo>
                  <a:lnTo>
                    <a:pt x="7700" y="59793"/>
                  </a:lnTo>
                  <a:lnTo>
                    <a:pt x="28700" y="28670"/>
                  </a:lnTo>
                  <a:lnTo>
                    <a:pt x="59844" y="7691"/>
                  </a:lnTo>
                  <a:lnTo>
                    <a:pt x="97977" y="0"/>
                  </a:lnTo>
                  <a:lnTo>
                    <a:pt x="6842311" y="0"/>
                  </a:lnTo>
                  <a:lnTo>
                    <a:pt x="6880452" y="7691"/>
                  </a:lnTo>
                  <a:lnTo>
                    <a:pt x="6911611" y="28670"/>
                  </a:lnTo>
                  <a:lnTo>
                    <a:pt x="6932627" y="59793"/>
                  </a:lnTo>
                  <a:lnTo>
                    <a:pt x="6940335" y="97916"/>
                  </a:lnTo>
                  <a:lnTo>
                    <a:pt x="6940335" y="489834"/>
                  </a:lnTo>
                  <a:lnTo>
                    <a:pt x="6932627" y="527945"/>
                  </a:lnTo>
                  <a:lnTo>
                    <a:pt x="6911611" y="559074"/>
                  </a:lnTo>
                  <a:lnTo>
                    <a:pt x="6880452" y="580065"/>
                  </a:lnTo>
                  <a:lnTo>
                    <a:pt x="6842311" y="587764"/>
                  </a:lnTo>
                  <a:lnTo>
                    <a:pt x="97977" y="587764"/>
                  </a:lnTo>
                  <a:lnTo>
                    <a:pt x="59844" y="580065"/>
                  </a:lnTo>
                  <a:lnTo>
                    <a:pt x="28700" y="559074"/>
                  </a:lnTo>
                  <a:lnTo>
                    <a:pt x="7700" y="527945"/>
                  </a:lnTo>
                  <a:lnTo>
                    <a:pt x="0" y="489834"/>
                  </a:lnTo>
                  <a:lnTo>
                    <a:pt x="0" y="97916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718430" y="1544634"/>
            <a:ext cx="6613525" cy="4990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Это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перекрытие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static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методов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из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класса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классе.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1500">
              <a:latin typeface="Calibri"/>
              <a:cs typeface="Calibri"/>
            </a:endParaRPr>
          </a:p>
          <a:p>
            <a:pPr marR="1807210" algn="r"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Методы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считаются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hidden,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если: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2100">
              <a:latin typeface="Calibri"/>
              <a:cs typeface="Calibri"/>
            </a:endParaRPr>
          </a:p>
          <a:p>
            <a:pPr marR="1849755" algn="r"/>
            <a:r>
              <a:rPr dirty="0">
                <a:latin typeface="Calibri"/>
                <a:cs typeface="Calibri"/>
              </a:rPr>
              <a:t>Имя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sub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классе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такое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же,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что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parent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классе;</a:t>
            </a:r>
            <a:endParaRPr>
              <a:latin typeface="Calibri"/>
              <a:cs typeface="Calibri"/>
            </a:endParaRPr>
          </a:p>
          <a:p>
            <a:pPr marL="13970">
              <a:spcBef>
                <a:spcPts val="1195"/>
              </a:spcBef>
            </a:pPr>
            <a:r>
              <a:rPr dirty="0">
                <a:latin typeface="Calibri"/>
                <a:cs typeface="Calibri"/>
              </a:rPr>
              <a:t>Список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аргументов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sub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классе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такой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же,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что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parent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классе;</a:t>
            </a:r>
            <a:endParaRPr>
              <a:latin typeface="Calibri"/>
              <a:cs typeface="Calibri"/>
            </a:endParaRPr>
          </a:p>
          <a:p>
            <a:pPr marL="25400" marR="5080">
              <a:lnSpc>
                <a:spcPct val="100800"/>
              </a:lnSpc>
              <a:spcBef>
                <a:spcPts val="1010"/>
              </a:spcBef>
            </a:pPr>
            <a:r>
              <a:rPr dirty="0">
                <a:latin typeface="Calibri"/>
                <a:cs typeface="Calibri"/>
              </a:rPr>
              <a:t>Return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type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sub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классе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такой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же,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что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parent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классе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-25" dirty="0">
                <a:latin typeface="Calibri"/>
                <a:cs typeface="Calibri"/>
              </a:rPr>
              <a:t> же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type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в sub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классе</a:t>
            </a:r>
            <a:r>
              <a:rPr spc="40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-</a:t>
            </a:r>
            <a:r>
              <a:rPr spc="4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это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sub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type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из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parent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класса </a:t>
            </a:r>
            <a:r>
              <a:rPr dirty="0">
                <a:latin typeface="Calibri"/>
                <a:cs typeface="Calibri"/>
              </a:rPr>
              <a:t>(covariant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types);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665"/>
              </a:spcBef>
            </a:pPr>
            <a:r>
              <a:rPr dirty="0">
                <a:latin typeface="Calibri"/>
                <a:cs typeface="Calibri"/>
              </a:rPr>
              <a:t>Access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modifier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sub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классе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такой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же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менее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строгий,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чем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в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parent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классе;</a:t>
            </a:r>
            <a:endParaRPr>
              <a:latin typeface="Calibri"/>
              <a:cs typeface="Calibri"/>
            </a:endParaRPr>
          </a:p>
          <a:p>
            <a:pPr marL="25400" marR="496570">
              <a:lnSpc>
                <a:spcPct val="100899"/>
              </a:lnSpc>
              <a:spcBef>
                <a:spcPts val="660"/>
              </a:spcBef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parent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классе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является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static,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sub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классе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он </a:t>
            </a:r>
            <a:r>
              <a:rPr dirty="0">
                <a:latin typeface="Calibri"/>
                <a:cs typeface="Calibri"/>
              </a:rPr>
              <a:t>должен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static.</a:t>
            </a:r>
            <a:endParaRPr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1950">
              <a:latin typeface="Calibri"/>
              <a:cs typeface="Calibri"/>
            </a:endParaRPr>
          </a:p>
          <a:p>
            <a:pPr marL="111760" algn="ctr"/>
            <a:r>
              <a:rPr dirty="0">
                <a:latin typeface="Calibri"/>
                <a:cs typeface="Calibri"/>
              </a:rPr>
              <a:t>Variable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hiding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объявление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sub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классе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переменной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таким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же</a:t>
            </a:r>
            <a:endParaRPr>
              <a:latin typeface="Calibri"/>
              <a:cs typeface="Calibri"/>
            </a:endParaRPr>
          </a:p>
          <a:p>
            <a:pPr marL="105410" algn="ctr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именем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(не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обязательно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типом),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что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parent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классе.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114316"/>
            <a:ext cx="7572375" cy="981075"/>
            <a:chOff x="800100" y="114315"/>
            <a:chExt cx="7572375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200024"/>
              <a:ext cx="7572375" cy="676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8325" y="114315"/>
              <a:ext cx="5591159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228600"/>
              <a:ext cx="7467600" cy="575310"/>
            </a:xfrm>
            <a:custGeom>
              <a:avLst/>
              <a:gdLst/>
              <a:ahLst/>
              <a:cxnLst/>
              <a:rect l="l" t="t" r="r" b="b"/>
              <a:pathLst>
                <a:path w="7467600" h="575310">
                  <a:moveTo>
                    <a:pt x="7371840" y="0"/>
                  </a:moveTo>
                  <a:lnTo>
                    <a:pt x="95832" y="0"/>
                  </a:lnTo>
                  <a:lnTo>
                    <a:pt x="58526" y="7533"/>
                  </a:lnTo>
                  <a:lnTo>
                    <a:pt x="28065" y="28079"/>
                  </a:lnTo>
                  <a:lnTo>
                    <a:pt x="7529" y="58558"/>
                  </a:lnTo>
                  <a:lnTo>
                    <a:pt x="0" y="95890"/>
                  </a:lnTo>
                  <a:lnTo>
                    <a:pt x="0" y="479176"/>
                  </a:lnTo>
                  <a:lnTo>
                    <a:pt x="7529" y="516419"/>
                  </a:lnTo>
                  <a:lnTo>
                    <a:pt x="28065" y="546853"/>
                  </a:lnTo>
                  <a:lnTo>
                    <a:pt x="58526" y="567382"/>
                  </a:lnTo>
                  <a:lnTo>
                    <a:pt x="95832" y="574913"/>
                  </a:lnTo>
                  <a:lnTo>
                    <a:pt x="7371840" y="574913"/>
                  </a:lnTo>
                  <a:lnTo>
                    <a:pt x="7409084" y="567382"/>
                  </a:lnTo>
                  <a:lnTo>
                    <a:pt x="7439517" y="546853"/>
                  </a:lnTo>
                  <a:lnTo>
                    <a:pt x="7460047" y="516419"/>
                  </a:lnTo>
                  <a:lnTo>
                    <a:pt x="7467578" y="479176"/>
                  </a:lnTo>
                  <a:lnTo>
                    <a:pt x="7467578" y="95890"/>
                  </a:lnTo>
                  <a:lnTo>
                    <a:pt x="7460047" y="58558"/>
                  </a:lnTo>
                  <a:lnTo>
                    <a:pt x="7439517" y="28079"/>
                  </a:lnTo>
                  <a:lnTo>
                    <a:pt x="7409084" y="7533"/>
                  </a:lnTo>
                  <a:lnTo>
                    <a:pt x="737184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228600"/>
              <a:ext cx="7467600" cy="575310"/>
            </a:xfrm>
            <a:custGeom>
              <a:avLst/>
              <a:gdLst/>
              <a:ahLst/>
              <a:cxnLst/>
              <a:rect l="l" t="t" r="r" b="b"/>
              <a:pathLst>
                <a:path w="7467600" h="575310">
                  <a:moveTo>
                    <a:pt x="0" y="95890"/>
                  </a:moveTo>
                  <a:lnTo>
                    <a:pt x="7529" y="58558"/>
                  </a:lnTo>
                  <a:lnTo>
                    <a:pt x="28065" y="28079"/>
                  </a:lnTo>
                  <a:lnTo>
                    <a:pt x="58526" y="7533"/>
                  </a:lnTo>
                  <a:lnTo>
                    <a:pt x="95832" y="0"/>
                  </a:lnTo>
                  <a:lnTo>
                    <a:pt x="7371840" y="0"/>
                  </a:lnTo>
                  <a:lnTo>
                    <a:pt x="7409084" y="7533"/>
                  </a:lnTo>
                  <a:lnTo>
                    <a:pt x="7439517" y="28079"/>
                  </a:lnTo>
                  <a:lnTo>
                    <a:pt x="7460047" y="58558"/>
                  </a:lnTo>
                  <a:lnTo>
                    <a:pt x="7467578" y="95890"/>
                  </a:lnTo>
                  <a:lnTo>
                    <a:pt x="7467578" y="479176"/>
                  </a:lnTo>
                  <a:lnTo>
                    <a:pt x="7460047" y="516419"/>
                  </a:lnTo>
                  <a:lnTo>
                    <a:pt x="7439517" y="546853"/>
                  </a:lnTo>
                  <a:lnTo>
                    <a:pt x="7409084" y="567382"/>
                  </a:lnTo>
                  <a:lnTo>
                    <a:pt x="7371840" y="574913"/>
                  </a:lnTo>
                  <a:lnTo>
                    <a:pt x="95832" y="574913"/>
                  </a:lnTo>
                  <a:lnTo>
                    <a:pt x="58526" y="567382"/>
                  </a:lnTo>
                  <a:lnTo>
                    <a:pt x="28065" y="546853"/>
                  </a:lnTo>
                  <a:lnTo>
                    <a:pt x="7529" y="516419"/>
                  </a:lnTo>
                  <a:lnTo>
                    <a:pt x="0" y="479176"/>
                  </a:lnTo>
                  <a:lnTo>
                    <a:pt x="0" y="9589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56967" y="231453"/>
            <a:ext cx="4914265" cy="517525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dirty="0">
                <a:latin typeface="Calibri"/>
                <a:cs typeface="Calibri"/>
              </a:rPr>
              <a:t>Что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можно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делать</a:t>
            </a:r>
            <a:r>
              <a:rPr sz="3200" b="1" spc="-16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override: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05050" y="1162050"/>
            <a:ext cx="7582534" cy="590550"/>
            <a:chOff x="781050" y="1162050"/>
            <a:chExt cx="7582534" cy="5905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675" y="1200165"/>
              <a:ext cx="7534290" cy="457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050" y="1162050"/>
              <a:ext cx="6019800" cy="5905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1203" y="1217036"/>
              <a:ext cx="7467578" cy="38276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61203" y="1217036"/>
              <a:ext cx="7467600" cy="382905"/>
            </a:xfrm>
            <a:custGeom>
              <a:avLst/>
              <a:gdLst/>
              <a:ahLst/>
              <a:cxnLst/>
              <a:rect l="l" t="t" r="r" b="b"/>
              <a:pathLst>
                <a:path w="7467600" h="382905">
                  <a:moveTo>
                    <a:pt x="0" y="63764"/>
                  </a:moveTo>
                  <a:lnTo>
                    <a:pt x="5013" y="38962"/>
                  </a:lnTo>
                  <a:lnTo>
                    <a:pt x="18685" y="18691"/>
                  </a:lnTo>
                  <a:lnTo>
                    <a:pt x="38963" y="5016"/>
                  </a:lnTo>
                  <a:lnTo>
                    <a:pt x="63794" y="0"/>
                  </a:lnTo>
                  <a:lnTo>
                    <a:pt x="7403844" y="0"/>
                  </a:lnTo>
                  <a:lnTo>
                    <a:pt x="7428642" y="5016"/>
                  </a:lnTo>
                  <a:lnTo>
                    <a:pt x="7448901" y="18691"/>
                  </a:lnTo>
                  <a:lnTo>
                    <a:pt x="7462566" y="38962"/>
                  </a:lnTo>
                  <a:lnTo>
                    <a:pt x="7467578" y="63764"/>
                  </a:lnTo>
                  <a:lnTo>
                    <a:pt x="7467578" y="318912"/>
                  </a:lnTo>
                  <a:lnTo>
                    <a:pt x="7462566" y="343780"/>
                  </a:lnTo>
                  <a:lnTo>
                    <a:pt x="7448901" y="364075"/>
                  </a:lnTo>
                  <a:lnTo>
                    <a:pt x="7428642" y="377753"/>
                  </a:lnTo>
                  <a:lnTo>
                    <a:pt x="7403844" y="382767"/>
                  </a:lnTo>
                  <a:lnTo>
                    <a:pt x="63794" y="382767"/>
                  </a:lnTo>
                  <a:lnTo>
                    <a:pt x="38963" y="377753"/>
                  </a:lnTo>
                  <a:lnTo>
                    <a:pt x="18685" y="364075"/>
                  </a:lnTo>
                  <a:lnTo>
                    <a:pt x="5013" y="343780"/>
                  </a:lnTo>
                  <a:lnTo>
                    <a:pt x="0" y="318912"/>
                  </a:lnTo>
                  <a:lnTo>
                    <a:pt x="0" y="6376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83482" y="1241104"/>
            <a:ext cx="5575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Все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методы,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которые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являются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static,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final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private.</a:t>
            </a:r>
            <a:endParaRPr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81301" y="2914650"/>
            <a:ext cx="1952625" cy="723900"/>
            <a:chOff x="1257300" y="2914650"/>
            <a:chExt cx="1952625" cy="7239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7300" y="2914650"/>
              <a:ext cx="1952625" cy="7239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0175" y="3009900"/>
              <a:ext cx="1781175" cy="5905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5399" y="2934980"/>
              <a:ext cx="1878970" cy="64273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95399" y="2934980"/>
              <a:ext cx="1878964" cy="643255"/>
            </a:xfrm>
            <a:custGeom>
              <a:avLst/>
              <a:gdLst/>
              <a:ahLst/>
              <a:cxnLst/>
              <a:rect l="l" t="t" r="r" b="b"/>
              <a:pathLst>
                <a:path w="1878964" h="643254">
                  <a:moveTo>
                    <a:pt x="0" y="107045"/>
                  </a:moveTo>
                  <a:lnTo>
                    <a:pt x="8423" y="65348"/>
                  </a:lnTo>
                  <a:lnTo>
                    <a:pt x="31384" y="31325"/>
                  </a:lnTo>
                  <a:lnTo>
                    <a:pt x="65418" y="8402"/>
                  </a:lnTo>
                  <a:lnTo>
                    <a:pt x="107060" y="0"/>
                  </a:lnTo>
                  <a:lnTo>
                    <a:pt x="1771771" y="0"/>
                  </a:lnTo>
                  <a:lnTo>
                    <a:pt x="1813493" y="8402"/>
                  </a:lnTo>
                  <a:lnTo>
                    <a:pt x="1847568" y="31325"/>
                  </a:lnTo>
                  <a:lnTo>
                    <a:pt x="1870544" y="65348"/>
                  </a:lnTo>
                  <a:lnTo>
                    <a:pt x="1878970" y="107045"/>
                  </a:lnTo>
                  <a:lnTo>
                    <a:pt x="1878970" y="535533"/>
                  </a:lnTo>
                  <a:lnTo>
                    <a:pt x="1870544" y="577254"/>
                  </a:lnTo>
                  <a:lnTo>
                    <a:pt x="1847568" y="611329"/>
                  </a:lnTo>
                  <a:lnTo>
                    <a:pt x="1813493" y="634305"/>
                  </a:lnTo>
                  <a:lnTo>
                    <a:pt x="1771771" y="642731"/>
                  </a:lnTo>
                  <a:lnTo>
                    <a:pt x="107060" y="642731"/>
                  </a:lnTo>
                  <a:lnTo>
                    <a:pt x="65418" y="634305"/>
                  </a:lnTo>
                  <a:lnTo>
                    <a:pt x="31384" y="611329"/>
                  </a:lnTo>
                  <a:lnTo>
                    <a:pt x="8423" y="577254"/>
                  </a:lnTo>
                  <a:lnTo>
                    <a:pt x="0" y="535533"/>
                  </a:lnTo>
                  <a:lnTo>
                    <a:pt x="0" y="10704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03247" y="3091495"/>
            <a:ext cx="1312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static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методы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19300" y="3781426"/>
            <a:ext cx="8001000" cy="2943225"/>
            <a:chOff x="495300" y="3781425"/>
            <a:chExt cx="8001000" cy="2943225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7300" y="4829175"/>
              <a:ext cx="6534150" cy="7143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0150" y="4867275"/>
              <a:ext cx="6705600" cy="7429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95399" y="4846701"/>
              <a:ext cx="6454140" cy="643255"/>
            </a:xfrm>
            <a:custGeom>
              <a:avLst/>
              <a:gdLst/>
              <a:ahLst/>
              <a:cxnLst/>
              <a:rect l="l" t="t" r="r" b="b"/>
              <a:pathLst>
                <a:path w="6454140" h="643254">
                  <a:moveTo>
                    <a:pt x="6346819" y="0"/>
                  </a:moveTo>
                  <a:lnTo>
                    <a:pt x="107060" y="0"/>
                  </a:lnTo>
                  <a:lnTo>
                    <a:pt x="65418" y="8423"/>
                  </a:lnTo>
                  <a:lnTo>
                    <a:pt x="31384" y="31384"/>
                  </a:lnTo>
                  <a:lnTo>
                    <a:pt x="8423" y="65418"/>
                  </a:lnTo>
                  <a:lnTo>
                    <a:pt x="0" y="107060"/>
                  </a:lnTo>
                  <a:lnTo>
                    <a:pt x="0" y="535554"/>
                  </a:lnTo>
                  <a:lnTo>
                    <a:pt x="8423" y="577272"/>
                  </a:lnTo>
                  <a:lnTo>
                    <a:pt x="31384" y="611345"/>
                  </a:lnTo>
                  <a:lnTo>
                    <a:pt x="65418" y="634321"/>
                  </a:lnTo>
                  <a:lnTo>
                    <a:pt x="107060" y="642746"/>
                  </a:lnTo>
                  <a:lnTo>
                    <a:pt x="6346819" y="642746"/>
                  </a:lnTo>
                  <a:lnTo>
                    <a:pt x="6388541" y="634321"/>
                  </a:lnTo>
                  <a:lnTo>
                    <a:pt x="6422615" y="611345"/>
                  </a:lnTo>
                  <a:lnTo>
                    <a:pt x="6445592" y="577272"/>
                  </a:lnTo>
                  <a:lnTo>
                    <a:pt x="6454017" y="535554"/>
                  </a:lnTo>
                  <a:lnTo>
                    <a:pt x="6454017" y="107060"/>
                  </a:lnTo>
                  <a:lnTo>
                    <a:pt x="6445592" y="65418"/>
                  </a:lnTo>
                  <a:lnTo>
                    <a:pt x="6422615" y="31384"/>
                  </a:lnTo>
                  <a:lnTo>
                    <a:pt x="6388541" y="8423"/>
                  </a:lnTo>
                  <a:lnTo>
                    <a:pt x="6346819" y="0"/>
                  </a:lnTo>
                  <a:close/>
                </a:path>
              </a:pathLst>
            </a:custGeom>
            <a:solidFill>
              <a:srgbClr val="779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95399" y="4846701"/>
              <a:ext cx="6454140" cy="643255"/>
            </a:xfrm>
            <a:custGeom>
              <a:avLst/>
              <a:gdLst/>
              <a:ahLst/>
              <a:cxnLst/>
              <a:rect l="l" t="t" r="r" b="b"/>
              <a:pathLst>
                <a:path w="6454140" h="643254">
                  <a:moveTo>
                    <a:pt x="0" y="107060"/>
                  </a:moveTo>
                  <a:lnTo>
                    <a:pt x="8423" y="65418"/>
                  </a:lnTo>
                  <a:lnTo>
                    <a:pt x="31384" y="31384"/>
                  </a:lnTo>
                  <a:lnTo>
                    <a:pt x="65418" y="8423"/>
                  </a:lnTo>
                  <a:lnTo>
                    <a:pt x="107060" y="0"/>
                  </a:lnTo>
                  <a:lnTo>
                    <a:pt x="6346819" y="0"/>
                  </a:lnTo>
                  <a:lnTo>
                    <a:pt x="6388541" y="8423"/>
                  </a:lnTo>
                  <a:lnTo>
                    <a:pt x="6422615" y="31384"/>
                  </a:lnTo>
                  <a:lnTo>
                    <a:pt x="6445592" y="65418"/>
                  </a:lnTo>
                  <a:lnTo>
                    <a:pt x="6454017" y="107060"/>
                  </a:lnTo>
                  <a:lnTo>
                    <a:pt x="6454017" y="535554"/>
                  </a:lnTo>
                  <a:lnTo>
                    <a:pt x="6445592" y="577272"/>
                  </a:lnTo>
                  <a:lnTo>
                    <a:pt x="6422615" y="611345"/>
                  </a:lnTo>
                  <a:lnTo>
                    <a:pt x="6388541" y="634321"/>
                  </a:lnTo>
                  <a:lnTo>
                    <a:pt x="6346819" y="642746"/>
                  </a:lnTo>
                  <a:lnTo>
                    <a:pt x="107060" y="642746"/>
                  </a:lnTo>
                  <a:lnTo>
                    <a:pt x="65418" y="634321"/>
                  </a:lnTo>
                  <a:lnTo>
                    <a:pt x="31384" y="611345"/>
                  </a:lnTo>
                  <a:lnTo>
                    <a:pt x="8423" y="577272"/>
                  </a:lnTo>
                  <a:lnTo>
                    <a:pt x="0" y="535554"/>
                  </a:lnTo>
                  <a:lnTo>
                    <a:pt x="0" y="10706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7300" y="3886200"/>
              <a:ext cx="6534150" cy="7810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0625" y="3781425"/>
              <a:ext cx="6734190" cy="11049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295399" y="3906012"/>
              <a:ext cx="6454140" cy="703580"/>
            </a:xfrm>
            <a:custGeom>
              <a:avLst/>
              <a:gdLst/>
              <a:ahLst/>
              <a:cxnLst/>
              <a:rect l="l" t="t" r="r" b="b"/>
              <a:pathLst>
                <a:path w="6454140" h="703579">
                  <a:moveTo>
                    <a:pt x="6336791" y="0"/>
                  </a:moveTo>
                  <a:lnTo>
                    <a:pt x="117216" y="0"/>
                  </a:lnTo>
                  <a:lnTo>
                    <a:pt x="71576" y="9225"/>
                  </a:lnTo>
                  <a:lnTo>
                    <a:pt x="34319" y="34368"/>
                  </a:lnTo>
                  <a:lnTo>
                    <a:pt x="9206" y="71632"/>
                  </a:lnTo>
                  <a:lnTo>
                    <a:pt x="0" y="117216"/>
                  </a:lnTo>
                  <a:lnTo>
                    <a:pt x="0" y="586109"/>
                  </a:lnTo>
                  <a:lnTo>
                    <a:pt x="9206" y="631749"/>
                  </a:lnTo>
                  <a:lnTo>
                    <a:pt x="34319" y="669006"/>
                  </a:lnTo>
                  <a:lnTo>
                    <a:pt x="71576" y="694119"/>
                  </a:lnTo>
                  <a:lnTo>
                    <a:pt x="117216" y="703325"/>
                  </a:lnTo>
                  <a:lnTo>
                    <a:pt x="6336791" y="703325"/>
                  </a:lnTo>
                  <a:lnTo>
                    <a:pt x="6382433" y="694119"/>
                  </a:lnTo>
                  <a:lnTo>
                    <a:pt x="6419693" y="669006"/>
                  </a:lnTo>
                  <a:lnTo>
                    <a:pt x="6444809" y="631749"/>
                  </a:lnTo>
                  <a:lnTo>
                    <a:pt x="6454017" y="586109"/>
                  </a:lnTo>
                  <a:lnTo>
                    <a:pt x="6454017" y="117216"/>
                  </a:lnTo>
                  <a:lnTo>
                    <a:pt x="6444809" y="71632"/>
                  </a:lnTo>
                  <a:lnTo>
                    <a:pt x="6419693" y="34368"/>
                  </a:lnTo>
                  <a:lnTo>
                    <a:pt x="6382433" y="9225"/>
                  </a:lnTo>
                  <a:lnTo>
                    <a:pt x="6336791" y="0"/>
                  </a:lnTo>
                  <a:close/>
                </a:path>
              </a:pathLst>
            </a:custGeom>
            <a:solidFill>
              <a:srgbClr val="779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95399" y="3906012"/>
              <a:ext cx="6454140" cy="703580"/>
            </a:xfrm>
            <a:custGeom>
              <a:avLst/>
              <a:gdLst/>
              <a:ahLst/>
              <a:cxnLst/>
              <a:rect l="l" t="t" r="r" b="b"/>
              <a:pathLst>
                <a:path w="6454140" h="703579">
                  <a:moveTo>
                    <a:pt x="0" y="117216"/>
                  </a:moveTo>
                  <a:lnTo>
                    <a:pt x="9206" y="71632"/>
                  </a:lnTo>
                  <a:lnTo>
                    <a:pt x="34319" y="34368"/>
                  </a:lnTo>
                  <a:lnTo>
                    <a:pt x="71576" y="9225"/>
                  </a:lnTo>
                  <a:lnTo>
                    <a:pt x="117216" y="0"/>
                  </a:lnTo>
                  <a:lnTo>
                    <a:pt x="6336791" y="0"/>
                  </a:lnTo>
                  <a:lnTo>
                    <a:pt x="6382433" y="9225"/>
                  </a:lnTo>
                  <a:lnTo>
                    <a:pt x="6419693" y="34368"/>
                  </a:lnTo>
                  <a:lnTo>
                    <a:pt x="6444809" y="71632"/>
                  </a:lnTo>
                  <a:lnTo>
                    <a:pt x="6454017" y="117216"/>
                  </a:lnTo>
                  <a:lnTo>
                    <a:pt x="6454017" y="586109"/>
                  </a:lnTo>
                  <a:lnTo>
                    <a:pt x="6444809" y="631749"/>
                  </a:lnTo>
                  <a:lnTo>
                    <a:pt x="6419693" y="669006"/>
                  </a:lnTo>
                  <a:lnTo>
                    <a:pt x="6382433" y="694119"/>
                  </a:lnTo>
                  <a:lnTo>
                    <a:pt x="6336791" y="703325"/>
                  </a:lnTo>
                  <a:lnTo>
                    <a:pt x="117216" y="703325"/>
                  </a:lnTo>
                  <a:lnTo>
                    <a:pt x="71576" y="694119"/>
                  </a:lnTo>
                  <a:lnTo>
                    <a:pt x="34319" y="669006"/>
                  </a:lnTo>
                  <a:lnTo>
                    <a:pt x="9206" y="631749"/>
                  </a:lnTo>
                  <a:lnTo>
                    <a:pt x="0" y="586109"/>
                  </a:lnTo>
                  <a:lnTo>
                    <a:pt x="0" y="117216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5300" y="5715000"/>
              <a:ext cx="8001000" cy="8191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0575" y="5619750"/>
              <a:ext cx="7486650" cy="11049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33399" y="5726762"/>
              <a:ext cx="7924800" cy="750570"/>
            </a:xfrm>
            <a:custGeom>
              <a:avLst/>
              <a:gdLst/>
              <a:ahLst/>
              <a:cxnLst/>
              <a:rect l="l" t="t" r="r" b="b"/>
              <a:pathLst>
                <a:path w="7924800" h="750570">
                  <a:moveTo>
                    <a:pt x="7799709" y="0"/>
                  </a:moveTo>
                  <a:lnTo>
                    <a:pt x="125038" y="0"/>
                  </a:lnTo>
                  <a:lnTo>
                    <a:pt x="76368" y="9826"/>
                  </a:lnTo>
                  <a:lnTo>
                    <a:pt x="36623" y="36624"/>
                  </a:lnTo>
                  <a:lnTo>
                    <a:pt x="9826" y="76370"/>
                  </a:lnTo>
                  <a:lnTo>
                    <a:pt x="0" y="125041"/>
                  </a:lnTo>
                  <a:lnTo>
                    <a:pt x="0" y="625199"/>
                  </a:lnTo>
                  <a:lnTo>
                    <a:pt x="9826" y="673869"/>
                  </a:lnTo>
                  <a:lnTo>
                    <a:pt x="36623" y="713614"/>
                  </a:lnTo>
                  <a:lnTo>
                    <a:pt x="76368" y="740411"/>
                  </a:lnTo>
                  <a:lnTo>
                    <a:pt x="125038" y="750237"/>
                  </a:lnTo>
                  <a:lnTo>
                    <a:pt x="7799709" y="750237"/>
                  </a:lnTo>
                  <a:lnTo>
                    <a:pt x="7848405" y="740411"/>
                  </a:lnTo>
                  <a:lnTo>
                    <a:pt x="7888166" y="713614"/>
                  </a:lnTo>
                  <a:lnTo>
                    <a:pt x="7914971" y="673869"/>
                  </a:lnTo>
                  <a:lnTo>
                    <a:pt x="7924799" y="625199"/>
                  </a:lnTo>
                  <a:lnTo>
                    <a:pt x="7924799" y="125041"/>
                  </a:lnTo>
                  <a:lnTo>
                    <a:pt x="7914971" y="76370"/>
                  </a:lnTo>
                  <a:lnTo>
                    <a:pt x="7888166" y="36624"/>
                  </a:lnTo>
                  <a:lnTo>
                    <a:pt x="7848405" y="9826"/>
                  </a:lnTo>
                  <a:lnTo>
                    <a:pt x="7799709" y="0"/>
                  </a:lnTo>
                  <a:close/>
                </a:path>
              </a:pathLst>
            </a:custGeom>
            <a:solidFill>
              <a:srgbClr val="91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3399" y="5726762"/>
              <a:ext cx="7924800" cy="750570"/>
            </a:xfrm>
            <a:custGeom>
              <a:avLst/>
              <a:gdLst/>
              <a:ahLst/>
              <a:cxnLst/>
              <a:rect l="l" t="t" r="r" b="b"/>
              <a:pathLst>
                <a:path w="7924800" h="750570">
                  <a:moveTo>
                    <a:pt x="0" y="125041"/>
                  </a:moveTo>
                  <a:lnTo>
                    <a:pt x="9826" y="76370"/>
                  </a:lnTo>
                  <a:lnTo>
                    <a:pt x="36623" y="36624"/>
                  </a:lnTo>
                  <a:lnTo>
                    <a:pt x="76368" y="9826"/>
                  </a:lnTo>
                  <a:lnTo>
                    <a:pt x="125038" y="0"/>
                  </a:lnTo>
                  <a:lnTo>
                    <a:pt x="7799709" y="0"/>
                  </a:lnTo>
                  <a:lnTo>
                    <a:pt x="7848405" y="9826"/>
                  </a:lnTo>
                  <a:lnTo>
                    <a:pt x="7888166" y="36624"/>
                  </a:lnTo>
                  <a:lnTo>
                    <a:pt x="7914971" y="76370"/>
                  </a:lnTo>
                  <a:lnTo>
                    <a:pt x="7924799" y="125041"/>
                  </a:lnTo>
                  <a:lnTo>
                    <a:pt x="7924799" y="625199"/>
                  </a:lnTo>
                  <a:lnTo>
                    <a:pt x="7914971" y="673869"/>
                  </a:lnTo>
                  <a:lnTo>
                    <a:pt x="7888166" y="713614"/>
                  </a:lnTo>
                  <a:lnTo>
                    <a:pt x="7848405" y="740411"/>
                  </a:lnTo>
                  <a:lnTo>
                    <a:pt x="7799709" y="750237"/>
                  </a:lnTo>
                  <a:lnTo>
                    <a:pt x="125038" y="750237"/>
                  </a:lnTo>
                  <a:lnTo>
                    <a:pt x="76368" y="740411"/>
                  </a:lnTo>
                  <a:lnTo>
                    <a:pt x="36623" y="713614"/>
                  </a:lnTo>
                  <a:lnTo>
                    <a:pt x="9826" y="673869"/>
                  </a:lnTo>
                  <a:lnTo>
                    <a:pt x="0" y="625199"/>
                  </a:lnTo>
                  <a:lnTo>
                    <a:pt x="0" y="12504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536190" y="3865560"/>
            <a:ext cx="697992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 algn="ctr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private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методы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переменные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нельзя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делать </a:t>
            </a:r>
            <a:r>
              <a:rPr sz="2400" spc="-25" dirty="0">
                <a:latin typeface="Calibri"/>
                <a:cs typeface="Calibri"/>
              </a:rPr>
              <a:t>ни</a:t>
            </a:r>
            <a:endParaRPr sz="2400">
              <a:latin typeface="Calibri"/>
              <a:cs typeface="Calibri"/>
            </a:endParaRPr>
          </a:p>
          <a:p>
            <a:pPr marL="48260" algn="ctr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override,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ни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hide.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43815" algn="ctr"/>
            <a:r>
              <a:rPr sz="2400" dirty="0">
                <a:latin typeface="Calibri"/>
                <a:cs typeface="Calibri"/>
              </a:rPr>
              <a:t>final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методы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нельзя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делать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ни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override,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ни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hide.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2550">
              <a:latin typeface="Calibri"/>
              <a:cs typeface="Calibri"/>
            </a:endParaRPr>
          </a:p>
          <a:p>
            <a:pPr marL="12065" marR="5080" algn="ctr">
              <a:lnSpc>
                <a:spcPts val="2860"/>
              </a:lnSpc>
            </a:pPr>
            <a:r>
              <a:rPr sz="2400" dirty="0">
                <a:latin typeface="Calibri"/>
                <a:cs typeface="Calibri"/>
              </a:rPr>
              <a:t>Вы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можете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использовать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annotation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@Override,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когда </a:t>
            </a:r>
            <a:r>
              <a:rPr sz="2400" dirty="0">
                <a:latin typeface="Calibri"/>
                <a:cs typeface="Calibri"/>
              </a:rPr>
              <a:t>перезаписываете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метод.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333626" y="1914526"/>
            <a:ext cx="7572375" cy="981075"/>
            <a:chOff x="809625" y="1914525"/>
            <a:chExt cx="7572375" cy="981075"/>
          </a:xfrm>
        </p:grpSpPr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9625" y="2000250"/>
              <a:ext cx="7572375" cy="6762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90750" y="1914525"/>
              <a:ext cx="4905359" cy="98107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58155" y="2031614"/>
              <a:ext cx="7467600" cy="575310"/>
            </a:xfrm>
            <a:custGeom>
              <a:avLst/>
              <a:gdLst/>
              <a:ahLst/>
              <a:cxnLst/>
              <a:rect l="l" t="t" r="r" b="b"/>
              <a:pathLst>
                <a:path w="7467600" h="575310">
                  <a:moveTo>
                    <a:pt x="7371840" y="0"/>
                  </a:moveTo>
                  <a:lnTo>
                    <a:pt x="95832" y="0"/>
                  </a:lnTo>
                  <a:lnTo>
                    <a:pt x="58526" y="7514"/>
                  </a:lnTo>
                  <a:lnTo>
                    <a:pt x="28065" y="28018"/>
                  </a:lnTo>
                  <a:lnTo>
                    <a:pt x="7529" y="58455"/>
                  </a:lnTo>
                  <a:lnTo>
                    <a:pt x="0" y="95768"/>
                  </a:lnTo>
                  <a:lnTo>
                    <a:pt x="0" y="479054"/>
                  </a:lnTo>
                  <a:lnTo>
                    <a:pt x="7529" y="516372"/>
                  </a:lnTo>
                  <a:lnTo>
                    <a:pt x="28065" y="546853"/>
                  </a:lnTo>
                  <a:lnTo>
                    <a:pt x="58526" y="567406"/>
                  </a:lnTo>
                  <a:lnTo>
                    <a:pt x="95832" y="574944"/>
                  </a:lnTo>
                  <a:lnTo>
                    <a:pt x="7371840" y="574944"/>
                  </a:lnTo>
                  <a:lnTo>
                    <a:pt x="7409084" y="567406"/>
                  </a:lnTo>
                  <a:lnTo>
                    <a:pt x="7439517" y="546853"/>
                  </a:lnTo>
                  <a:lnTo>
                    <a:pt x="7460047" y="516372"/>
                  </a:lnTo>
                  <a:lnTo>
                    <a:pt x="7467578" y="479054"/>
                  </a:lnTo>
                  <a:lnTo>
                    <a:pt x="7467578" y="95768"/>
                  </a:lnTo>
                  <a:lnTo>
                    <a:pt x="7460047" y="58455"/>
                  </a:lnTo>
                  <a:lnTo>
                    <a:pt x="7439517" y="28018"/>
                  </a:lnTo>
                  <a:lnTo>
                    <a:pt x="7409084" y="7514"/>
                  </a:lnTo>
                  <a:lnTo>
                    <a:pt x="737184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8155" y="2031614"/>
              <a:ext cx="7467600" cy="575310"/>
            </a:xfrm>
            <a:custGeom>
              <a:avLst/>
              <a:gdLst/>
              <a:ahLst/>
              <a:cxnLst/>
              <a:rect l="l" t="t" r="r" b="b"/>
              <a:pathLst>
                <a:path w="7467600" h="575310">
                  <a:moveTo>
                    <a:pt x="0" y="95768"/>
                  </a:moveTo>
                  <a:lnTo>
                    <a:pt x="7529" y="58455"/>
                  </a:lnTo>
                  <a:lnTo>
                    <a:pt x="28065" y="28018"/>
                  </a:lnTo>
                  <a:lnTo>
                    <a:pt x="58526" y="7514"/>
                  </a:lnTo>
                  <a:lnTo>
                    <a:pt x="95832" y="0"/>
                  </a:lnTo>
                  <a:lnTo>
                    <a:pt x="7371840" y="0"/>
                  </a:lnTo>
                  <a:lnTo>
                    <a:pt x="7409084" y="7514"/>
                  </a:lnTo>
                  <a:lnTo>
                    <a:pt x="7439517" y="28018"/>
                  </a:lnTo>
                  <a:lnTo>
                    <a:pt x="7460047" y="58455"/>
                  </a:lnTo>
                  <a:lnTo>
                    <a:pt x="7467578" y="95768"/>
                  </a:lnTo>
                  <a:lnTo>
                    <a:pt x="7467578" y="479054"/>
                  </a:lnTo>
                  <a:lnTo>
                    <a:pt x="7460047" y="516372"/>
                  </a:lnTo>
                  <a:lnTo>
                    <a:pt x="7439517" y="546853"/>
                  </a:lnTo>
                  <a:lnTo>
                    <a:pt x="7409084" y="567406"/>
                  </a:lnTo>
                  <a:lnTo>
                    <a:pt x="7371840" y="574944"/>
                  </a:lnTo>
                  <a:lnTo>
                    <a:pt x="95832" y="574944"/>
                  </a:lnTo>
                  <a:lnTo>
                    <a:pt x="58526" y="567406"/>
                  </a:lnTo>
                  <a:lnTo>
                    <a:pt x="28065" y="546853"/>
                  </a:lnTo>
                  <a:lnTo>
                    <a:pt x="7529" y="516372"/>
                  </a:lnTo>
                  <a:lnTo>
                    <a:pt x="0" y="479054"/>
                  </a:lnTo>
                  <a:lnTo>
                    <a:pt x="0" y="95768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006217" y="2036696"/>
            <a:ext cx="42284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Что</a:t>
            </a:r>
            <a:r>
              <a:rPr sz="3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можно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делать</a:t>
            </a:r>
            <a:r>
              <a:rPr sz="3200" b="1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hide: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496051" y="2886076"/>
            <a:ext cx="2486025" cy="771525"/>
            <a:chOff x="4972050" y="2886075"/>
            <a:chExt cx="2486025" cy="771525"/>
          </a:xfrm>
        </p:grpSpPr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72050" y="2886075"/>
              <a:ext cx="2476500" cy="77152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10150" y="3000359"/>
              <a:ext cx="2447925" cy="59055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29199" y="2930012"/>
              <a:ext cx="2362199" cy="64276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029199" y="2930012"/>
              <a:ext cx="2362200" cy="643255"/>
            </a:xfrm>
            <a:custGeom>
              <a:avLst/>
              <a:gdLst/>
              <a:ahLst/>
              <a:cxnLst/>
              <a:rect l="l" t="t" r="r" b="b"/>
              <a:pathLst>
                <a:path w="2362200" h="643254">
                  <a:moveTo>
                    <a:pt x="0" y="107198"/>
                  </a:moveTo>
                  <a:lnTo>
                    <a:pt x="8423" y="65476"/>
                  </a:lnTo>
                  <a:lnTo>
                    <a:pt x="31386" y="31402"/>
                  </a:lnTo>
                  <a:lnTo>
                    <a:pt x="65425" y="8425"/>
                  </a:lnTo>
                  <a:lnTo>
                    <a:pt x="107076" y="0"/>
                  </a:lnTo>
                  <a:lnTo>
                    <a:pt x="2255154" y="0"/>
                  </a:lnTo>
                  <a:lnTo>
                    <a:pt x="2296787" y="8425"/>
                  </a:lnTo>
                  <a:lnTo>
                    <a:pt x="2330816" y="31402"/>
                  </a:lnTo>
                  <a:lnTo>
                    <a:pt x="2353776" y="65476"/>
                  </a:lnTo>
                  <a:lnTo>
                    <a:pt x="2362199" y="107198"/>
                  </a:lnTo>
                  <a:lnTo>
                    <a:pt x="2362199" y="535564"/>
                  </a:lnTo>
                  <a:lnTo>
                    <a:pt x="2353776" y="577285"/>
                  </a:lnTo>
                  <a:lnTo>
                    <a:pt x="2330816" y="611360"/>
                  </a:lnTo>
                  <a:lnTo>
                    <a:pt x="2296787" y="634336"/>
                  </a:lnTo>
                  <a:lnTo>
                    <a:pt x="2255154" y="642762"/>
                  </a:lnTo>
                  <a:lnTo>
                    <a:pt x="107076" y="642762"/>
                  </a:lnTo>
                  <a:lnTo>
                    <a:pt x="65425" y="634336"/>
                  </a:lnTo>
                  <a:lnTo>
                    <a:pt x="31386" y="611360"/>
                  </a:lnTo>
                  <a:lnTo>
                    <a:pt x="8423" y="577285"/>
                  </a:lnTo>
                  <a:lnTo>
                    <a:pt x="0" y="535564"/>
                  </a:lnTo>
                  <a:lnTo>
                    <a:pt x="0" y="10719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716399" y="3086796"/>
            <a:ext cx="2037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Non-private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variables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883C2-1715-CB9B-3BE8-D8909501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6309360"/>
          </a:xfrm>
        </p:spPr>
        <p:txBody>
          <a:bodyPr>
            <a:normAutofit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Test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Animals m1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Mice();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.showInfo();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This is a mouse - run time binding . first takes show info from the animal and inserts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showName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from mouse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>
                <a:solidFill>
                  <a:srgbClr val="080808"/>
                </a:solidFill>
                <a:effectLst/>
                <a:latin typeface="JetBrains Mono"/>
              </a:rPr>
              <a:t>action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Some animal sleeps - compile time - static - method hiding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Mice m2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Mice();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>
                <a:solidFill>
                  <a:srgbClr val="080808"/>
                </a:solidFill>
                <a:effectLst/>
                <a:latin typeface="JetBrains Mono"/>
              </a:rPr>
              <a:t>action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mouse runs - method hiding - compile time - - static - method hiding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Animals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showName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"some animal"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showInfo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"This is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showName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static 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action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"Some animal sleeps"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Mice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Animals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showName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"a mouse"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static 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action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"Mouse runs"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5324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C9D32-F9D8-BF23-96E9-25B8EA24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046"/>
            <a:ext cx="10515600" cy="5922499"/>
          </a:xfrm>
        </p:spPr>
        <p:txBody>
          <a:bodyPr>
            <a:normAutofit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s1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s1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s1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", friend"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hiding variable s1 with the word super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TestA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 b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B();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s1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Hello - compile time binding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B b1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B();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b1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s1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Hello, friend - compile time binding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6120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700" y="819134"/>
            <a:ext cx="7543800" cy="2057400"/>
            <a:chOff x="647700" y="819134"/>
            <a:chExt cx="7543800" cy="205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819134"/>
              <a:ext cx="7543800" cy="2057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750" y="952500"/>
              <a:ext cx="7524750" cy="18669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85799" y="838200"/>
              <a:ext cx="7467600" cy="1981200"/>
            </a:xfrm>
            <a:custGeom>
              <a:avLst/>
              <a:gdLst/>
              <a:ahLst/>
              <a:cxnLst/>
              <a:rect l="l" t="t" r="r" b="b"/>
              <a:pathLst>
                <a:path w="7467600" h="1981200">
                  <a:moveTo>
                    <a:pt x="7137410" y="0"/>
                  </a:moveTo>
                  <a:lnTo>
                    <a:pt x="330208" y="0"/>
                  </a:lnTo>
                  <a:lnTo>
                    <a:pt x="281412" y="3580"/>
                  </a:lnTo>
                  <a:lnTo>
                    <a:pt x="234840" y="13979"/>
                  </a:lnTo>
                  <a:lnTo>
                    <a:pt x="191001" y="30688"/>
                  </a:lnTo>
                  <a:lnTo>
                    <a:pt x="150406" y="53194"/>
                  </a:lnTo>
                  <a:lnTo>
                    <a:pt x="113567" y="80988"/>
                  </a:lnTo>
                  <a:lnTo>
                    <a:pt x="80994" y="113559"/>
                  </a:lnTo>
                  <a:lnTo>
                    <a:pt x="53198" y="150396"/>
                  </a:lnTo>
                  <a:lnTo>
                    <a:pt x="30690" y="190988"/>
                  </a:lnTo>
                  <a:lnTo>
                    <a:pt x="13980" y="234825"/>
                  </a:lnTo>
                  <a:lnTo>
                    <a:pt x="3580" y="281396"/>
                  </a:lnTo>
                  <a:lnTo>
                    <a:pt x="0" y="330189"/>
                  </a:lnTo>
                  <a:lnTo>
                    <a:pt x="0" y="1651010"/>
                  </a:lnTo>
                  <a:lnTo>
                    <a:pt x="3580" y="1699803"/>
                  </a:lnTo>
                  <a:lnTo>
                    <a:pt x="13980" y="1746374"/>
                  </a:lnTo>
                  <a:lnTo>
                    <a:pt x="30690" y="1790211"/>
                  </a:lnTo>
                  <a:lnTo>
                    <a:pt x="53198" y="1830803"/>
                  </a:lnTo>
                  <a:lnTo>
                    <a:pt x="80994" y="1867640"/>
                  </a:lnTo>
                  <a:lnTo>
                    <a:pt x="113567" y="1900210"/>
                  </a:lnTo>
                  <a:lnTo>
                    <a:pt x="150406" y="1928005"/>
                  </a:lnTo>
                  <a:lnTo>
                    <a:pt x="191001" y="1950511"/>
                  </a:lnTo>
                  <a:lnTo>
                    <a:pt x="234840" y="1967220"/>
                  </a:lnTo>
                  <a:lnTo>
                    <a:pt x="281412" y="1977619"/>
                  </a:lnTo>
                  <a:lnTo>
                    <a:pt x="330208" y="1981199"/>
                  </a:lnTo>
                  <a:lnTo>
                    <a:pt x="7137410" y="1981199"/>
                  </a:lnTo>
                  <a:lnTo>
                    <a:pt x="7186203" y="1977619"/>
                  </a:lnTo>
                  <a:lnTo>
                    <a:pt x="7232774" y="1967220"/>
                  </a:lnTo>
                  <a:lnTo>
                    <a:pt x="7276611" y="1950511"/>
                  </a:lnTo>
                  <a:lnTo>
                    <a:pt x="7317203" y="1928005"/>
                  </a:lnTo>
                  <a:lnTo>
                    <a:pt x="7354040" y="1900210"/>
                  </a:lnTo>
                  <a:lnTo>
                    <a:pt x="7386610" y="1867640"/>
                  </a:lnTo>
                  <a:lnTo>
                    <a:pt x="7414404" y="1830803"/>
                  </a:lnTo>
                  <a:lnTo>
                    <a:pt x="7436911" y="1790211"/>
                  </a:lnTo>
                  <a:lnTo>
                    <a:pt x="7453620" y="1746374"/>
                  </a:lnTo>
                  <a:lnTo>
                    <a:pt x="7464019" y="1699803"/>
                  </a:lnTo>
                  <a:lnTo>
                    <a:pt x="7467599" y="1651010"/>
                  </a:lnTo>
                  <a:lnTo>
                    <a:pt x="7467599" y="330189"/>
                  </a:lnTo>
                  <a:lnTo>
                    <a:pt x="7464019" y="281396"/>
                  </a:lnTo>
                  <a:lnTo>
                    <a:pt x="7453620" y="234825"/>
                  </a:lnTo>
                  <a:lnTo>
                    <a:pt x="7436911" y="190988"/>
                  </a:lnTo>
                  <a:lnTo>
                    <a:pt x="7414404" y="150396"/>
                  </a:lnTo>
                  <a:lnTo>
                    <a:pt x="7386610" y="113559"/>
                  </a:lnTo>
                  <a:lnTo>
                    <a:pt x="7354040" y="80988"/>
                  </a:lnTo>
                  <a:lnTo>
                    <a:pt x="7317203" y="53194"/>
                  </a:lnTo>
                  <a:lnTo>
                    <a:pt x="7276611" y="30688"/>
                  </a:lnTo>
                  <a:lnTo>
                    <a:pt x="7232774" y="13979"/>
                  </a:lnTo>
                  <a:lnTo>
                    <a:pt x="7186203" y="3580"/>
                  </a:lnTo>
                  <a:lnTo>
                    <a:pt x="7137410" y="0"/>
                  </a:lnTo>
                  <a:close/>
                </a:path>
              </a:pathLst>
            </a:custGeom>
            <a:solidFill>
              <a:srgbClr val="C3D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799" y="838200"/>
              <a:ext cx="7467600" cy="1981200"/>
            </a:xfrm>
            <a:custGeom>
              <a:avLst/>
              <a:gdLst/>
              <a:ahLst/>
              <a:cxnLst/>
              <a:rect l="l" t="t" r="r" b="b"/>
              <a:pathLst>
                <a:path w="7467600" h="1981200">
                  <a:moveTo>
                    <a:pt x="0" y="330189"/>
                  </a:moveTo>
                  <a:lnTo>
                    <a:pt x="3580" y="281396"/>
                  </a:lnTo>
                  <a:lnTo>
                    <a:pt x="13980" y="234825"/>
                  </a:lnTo>
                  <a:lnTo>
                    <a:pt x="30690" y="190988"/>
                  </a:lnTo>
                  <a:lnTo>
                    <a:pt x="53198" y="150396"/>
                  </a:lnTo>
                  <a:lnTo>
                    <a:pt x="80994" y="113559"/>
                  </a:lnTo>
                  <a:lnTo>
                    <a:pt x="113567" y="80988"/>
                  </a:lnTo>
                  <a:lnTo>
                    <a:pt x="150406" y="53194"/>
                  </a:lnTo>
                  <a:lnTo>
                    <a:pt x="191001" y="30688"/>
                  </a:lnTo>
                  <a:lnTo>
                    <a:pt x="234840" y="13979"/>
                  </a:lnTo>
                  <a:lnTo>
                    <a:pt x="281412" y="3580"/>
                  </a:lnTo>
                  <a:lnTo>
                    <a:pt x="330208" y="0"/>
                  </a:lnTo>
                  <a:lnTo>
                    <a:pt x="7137410" y="0"/>
                  </a:lnTo>
                  <a:lnTo>
                    <a:pt x="7186203" y="3580"/>
                  </a:lnTo>
                  <a:lnTo>
                    <a:pt x="7232774" y="13979"/>
                  </a:lnTo>
                  <a:lnTo>
                    <a:pt x="7276611" y="30688"/>
                  </a:lnTo>
                  <a:lnTo>
                    <a:pt x="7317203" y="53194"/>
                  </a:lnTo>
                  <a:lnTo>
                    <a:pt x="7354040" y="80988"/>
                  </a:lnTo>
                  <a:lnTo>
                    <a:pt x="7386610" y="113559"/>
                  </a:lnTo>
                  <a:lnTo>
                    <a:pt x="7414404" y="150396"/>
                  </a:lnTo>
                  <a:lnTo>
                    <a:pt x="7436911" y="190988"/>
                  </a:lnTo>
                  <a:lnTo>
                    <a:pt x="7453620" y="234825"/>
                  </a:lnTo>
                  <a:lnTo>
                    <a:pt x="7464019" y="281396"/>
                  </a:lnTo>
                  <a:lnTo>
                    <a:pt x="7467599" y="330189"/>
                  </a:lnTo>
                  <a:lnTo>
                    <a:pt x="7467599" y="1651010"/>
                  </a:lnTo>
                  <a:lnTo>
                    <a:pt x="7464019" y="1699803"/>
                  </a:lnTo>
                  <a:lnTo>
                    <a:pt x="7453620" y="1746374"/>
                  </a:lnTo>
                  <a:lnTo>
                    <a:pt x="7436911" y="1790211"/>
                  </a:lnTo>
                  <a:lnTo>
                    <a:pt x="7414404" y="1830803"/>
                  </a:lnTo>
                  <a:lnTo>
                    <a:pt x="7386610" y="1867640"/>
                  </a:lnTo>
                  <a:lnTo>
                    <a:pt x="7354040" y="1900210"/>
                  </a:lnTo>
                  <a:lnTo>
                    <a:pt x="7317203" y="1928005"/>
                  </a:lnTo>
                  <a:lnTo>
                    <a:pt x="7276611" y="1950511"/>
                  </a:lnTo>
                  <a:lnTo>
                    <a:pt x="7232774" y="1967220"/>
                  </a:lnTo>
                  <a:lnTo>
                    <a:pt x="7186203" y="1977619"/>
                  </a:lnTo>
                  <a:lnTo>
                    <a:pt x="7137410" y="1981199"/>
                  </a:lnTo>
                  <a:lnTo>
                    <a:pt x="330208" y="1981199"/>
                  </a:lnTo>
                  <a:lnTo>
                    <a:pt x="281412" y="1977619"/>
                  </a:lnTo>
                  <a:lnTo>
                    <a:pt x="234840" y="1967220"/>
                  </a:lnTo>
                  <a:lnTo>
                    <a:pt x="191001" y="1950511"/>
                  </a:lnTo>
                  <a:lnTo>
                    <a:pt x="150406" y="1928005"/>
                  </a:lnTo>
                  <a:lnTo>
                    <a:pt x="113567" y="1900210"/>
                  </a:lnTo>
                  <a:lnTo>
                    <a:pt x="80994" y="1867640"/>
                  </a:lnTo>
                  <a:lnTo>
                    <a:pt x="53198" y="1830803"/>
                  </a:lnTo>
                  <a:lnTo>
                    <a:pt x="30690" y="1790211"/>
                  </a:lnTo>
                  <a:lnTo>
                    <a:pt x="13980" y="1746374"/>
                  </a:lnTo>
                  <a:lnTo>
                    <a:pt x="3580" y="1699803"/>
                  </a:lnTo>
                  <a:lnTo>
                    <a:pt x="0" y="1651010"/>
                  </a:lnTo>
                  <a:lnTo>
                    <a:pt x="0" y="3301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86017" y="1036633"/>
            <a:ext cx="7080884" cy="15551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Почему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static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методы </a:t>
            </a:r>
            <a:r>
              <a:rPr sz="2000" dirty="0">
                <a:latin typeface="Calibri"/>
                <a:cs typeface="Calibri"/>
              </a:rPr>
              <a:t>нельзя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сделать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override?</a:t>
            </a:r>
            <a:endParaRPr sz="2000">
              <a:latin typeface="Calibri"/>
              <a:cs typeface="Calibri"/>
            </a:endParaRPr>
          </a:p>
          <a:p>
            <a:pPr marL="12700" marR="5080"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Overriding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polymorphism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напрямую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связанны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созданием </a:t>
            </a:r>
            <a:r>
              <a:rPr sz="2000" dirty="0">
                <a:latin typeface="Calibri"/>
                <a:cs typeface="Calibri"/>
              </a:rPr>
              <a:t>объектов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зависимости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от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типа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объектов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вызываются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те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или </a:t>
            </a:r>
            <a:r>
              <a:rPr sz="2000" dirty="0">
                <a:latin typeface="Calibri"/>
                <a:cs typeface="Calibri"/>
              </a:rPr>
              <a:t>иные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методы.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А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само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понятие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static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не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подразумевает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под</a:t>
            </a:r>
            <a:r>
              <a:rPr sz="2000" spc="-10" dirty="0">
                <a:latin typeface="Calibri"/>
                <a:cs typeface="Calibri"/>
              </a:rPr>
              <a:t> собой </a:t>
            </a:r>
            <a:r>
              <a:rPr sz="2000" dirty="0">
                <a:latin typeface="Calibri"/>
                <a:cs typeface="Calibri"/>
              </a:rPr>
              <a:t>процес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создания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объектов.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43126" y="3486150"/>
            <a:ext cx="7572375" cy="1066800"/>
            <a:chOff x="619125" y="3486150"/>
            <a:chExt cx="7572375" cy="10668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700" y="3486150"/>
              <a:ext cx="7543800" cy="1066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125" y="3581400"/>
              <a:ext cx="7219950" cy="9525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5799" y="3505200"/>
              <a:ext cx="7467600" cy="990600"/>
            </a:xfrm>
            <a:custGeom>
              <a:avLst/>
              <a:gdLst/>
              <a:ahLst/>
              <a:cxnLst/>
              <a:rect l="l" t="t" r="r" b="b"/>
              <a:pathLst>
                <a:path w="7467600" h="990600">
                  <a:moveTo>
                    <a:pt x="7302489" y="0"/>
                  </a:moveTo>
                  <a:lnTo>
                    <a:pt x="165104" y="0"/>
                  </a:lnTo>
                  <a:lnTo>
                    <a:pt x="121210" y="5897"/>
                  </a:lnTo>
                  <a:lnTo>
                    <a:pt x="81770" y="22540"/>
                  </a:lnTo>
                  <a:lnTo>
                    <a:pt x="48355" y="48356"/>
                  </a:lnTo>
                  <a:lnTo>
                    <a:pt x="22540" y="81772"/>
                  </a:lnTo>
                  <a:lnTo>
                    <a:pt x="5897" y="121214"/>
                  </a:lnTo>
                  <a:lnTo>
                    <a:pt x="0" y="165110"/>
                  </a:lnTo>
                  <a:lnTo>
                    <a:pt x="0" y="825495"/>
                  </a:lnTo>
                  <a:lnTo>
                    <a:pt x="5897" y="869389"/>
                  </a:lnTo>
                  <a:lnTo>
                    <a:pt x="22540" y="908829"/>
                  </a:lnTo>
                  <a:lnTo>
                    <a:pt x="48355" y="942244"/>
                  </a:lnTo>
                  <a:lnTo>
                    <a:pt x="81770" y="968059"/>
                  </a:lnTo>
                  <a:lnTo>
                    <a:pt x="121210" y="984702"/>
                  </a:lnTo>
                  <a:lnTo>
                    <a:pt x="165104" y="990599"/>
                  </a:lnTo>
                  <a:lnTo>
                    <a:pt x="7302489" y="990599"/>
                  </a:lnTo>
                  <a:lnTo>
                    <a:pt x="7346385" y="984702"/>
                  </a:lnTo>
                  <a:lnTo>
                    <a:pt x="7385827" y="968059"/>
                  </a:lnTo>
                  <a:lnTo>
                    <a:pt x="7419243" y="942244"/>
                  </a:lnTo>
                  <a:lnTo>
                    <a:pt x="7445059" y="908829"/>
                  </a:lnTo>
                  <a:lnTo>
                    <a:pt x="7461702" y="869389"/>
                  </a:lnTo>
                  <a:lnTo>
                    <a:pt x="7467599" y="825495"/>
                  </a:lnTo>
                  <a:lnTo>
                    <a:pt x="7467599" y="165110"/>
                  </a:lnTo>
                  <a:lnTo>
                    <a:pt x="7461702" y="121214"/>
                  </a:lnTo>
                  <a:lnTo>
                    <a:pt x="7445059" y="81772"/>
                  </a:lnTo>
                  <a:lnTo>
                    <a:pt x="7419243" y="48356"/>
                  </a:lnTo>
                  <a:lnTo>
                    <a:pt x="7385827" y="22540"/>
                  </a:lnTo>
                  <a:lnTo>
                    <a:pt x="7346385" y="5897"/>
                  </a:lnTo>
                  <a:lnTo>
                    <a:pt x="7302489" y="0"/>
                  </a:lnTo>
                  <a:close/>
                </a:path>
              </a:pathLst>
            </a:custGeom>
            <a:solidFill>
              <a:srgbClr val="C3D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799" y="3505200"/>
              <a:ext cx="7467600" cy="990600"/>
            </a:xfrm>
            <a:custGeom>
              <a:avLst/>
              <a:gdLst/>
              <a:ahLst/>
              <a:cxnLst/>
              <a:rect l="l" t="t" r="r" b="b"/>
              <a:pathLst>
                <a:path w="7467600" h="990600">
                  <a:moveTo>
                    <a:pt x="0" y="165110"/>
                  </a:moveTo>
                  <a:lnTo>
                    <a:pt x="5897" y="121214"/>
                  </a:lnTo>
                  <a:lnTo>
                    <a:pt x="22540" y="81772"/>
                  </a:lnTo>
                  <a:lnTo>
                    <a:pt x="48355" y="48356"/>
                  </a:lnTo>
                  <a:lnTo>
                    <a:pt x="81770" y="22540"/>
                  </a:lnTo>
                  <a:lnTo>
                    <a:pt x="121210" y="5897"/>
                  </a:lnTo>
                  <a:lnTo>
                    <a:pt x="165104" y="0"/>
                  </a:lnTo>
                  <a:lnTo>
                    <a:pt x="7302489" y="0"/>
                  </a:lnTo>
                  <a:lnTo>
                    <a:pt x="7346385" y="5897"/>
                  </a:lnTo>
                  <a:lnTo>
                    <a:pt x="7385827" y="22540"/>
                  </a:lnTo>
                  <a:lnTo>
                    <a:pt x="7419243" y="48356"/>
                  </a:lnTo>
                  <a:lnTo>
                    <a:pt x="7445059" y="81772"/>
                  </a:lnTo>
                  <a:lnTo>
                    <a:pt x="7461702" y="121214"/>
                  </a:lnTo>
                  <a:lnTo>
                    <a:pt x="7467599" y="165110"/>
                  </a:lnTo>
                  <a:lnTo>
                    <a:pt x="7467599" y="825495"/>
                  </a:lnTo>
                  <a:lnTo>
                    <a:pt x="7461702" y="869389"/>
                  </a:lnTo>
                  <a:lnTo>
                    <a:pt x="7445059" y="908829"/>
                  </a:lnTo>
                  <a:lnTo>
                    <a:pt x="7419243" y="942244"/>
                  </a:lnTo>
                  <a:lnTo>
                    <a:pt x="7385827" y="968059"/>
                  </a:lnTo>
                  <a:lnTo>
                    <a:pt x="7346385" y="984702"/>
                  </a:lnTo>
                  <a:lnTo>
                    <a:pt x="7302489" y="990599"/>
                  </a:lnTo>
                  <a:lnTo>
                    <a:pt x="165104" y="990599"/>
                  </a:lnTo>
                  <a:lnTo>
                    <a:pt x="121210" y="984702"/>
                  </a:lnTo>
                  <a:lnTo>
                    <a:pt x="81770" y="968059"/>
                  </a:lnTo>
                  <a:lnTo>
                    <a:pt x="48355" y="942244"/>
                  </a:lnTo>
                  <a:lnTo>
                    <a:pt x="22540" y="908829"/>
                  </a:lnTo>
                  <a:lnTo>
                    <a:pt x="5897" y="869389"/>
                  </a:lnTo>
                  <a:lnTo>
                    <a:pt x="0" y="825495"/>
                  </a:lnTo>
                  <a:lnTo>
                    <a:pt x="0" y="1651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37749" y="3668964"/>
            <a:ext cx="679069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final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метод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это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который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не может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быть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overridden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или</a:t>
            </a:r>
            <a:endParaRPr sz="20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hidden.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33600" y="5162550"/>
            <a:ext cx="7581900" cy="990600"/>
            <a:chOff x="609600" y="5162550"/>
            <a:chExt cx="7581900" cy="99060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700" y="5162550"/>
              <a:ext cx="7543800" cy="990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600" y="5372100"/>
              <a:ext cx="6781800" cy="6477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85799" y="5181600"/>
              <a:ext cx="7467600" cy="914400"/>
            </a:xfrm>
            <a:custGeom>
              <a:avLst/>
              <a:gdLst/>
              <a:ahLst/>
              <a:cxnLst/>
              <a:rect l="l" t="t" r="r" b="b"/>
              <a:pathLst>
                <a:path w="7467600" h="914400">
                  <a:moveTo>
                    <a:pt x="7315199" y="0"/>
                  </a:moveTo>
                  <a:lnTo>
                    <a:pt x="152399" y="0"/>
                  </a:ln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399"/>
                  </a:lnTo>
                  <a:lnTo>
                    <a:pt x="0" y="761999"/>
                  </a:lnTo>
                  <a:lnTo>
                    <a:pt x="7769" y="810168"/>
                  </a:lnTo>
                  <a:lnTo>
                    <a:pt x="29405" y="852003"/>
                  </a:lnTo>
                  <a:lnTo>
                    <a:pt x="62396" y="884994"/>
                  </a:lnTo>
                  <a:lnTo>
                    <a:pt x="104231" y="906630"/>
                  </a:lnTo>
                  <a:lnTo>
                    <a:pt x="152399" y="914399"/>
                  </a:lnTo>
                  <a:lnTo>
                    <a:pt x="7315199" y="914399"/>
                  </a:lnTo>
                  <a:lnTo>
                    <a:pt x="7363388" y="906630"/>
                  </a:lnTo>
                  <a:lnTo>
                    <a:pt x="7405226" y="884994"/>
                  </a:lnTo>
                  <a:lnTo>
                    <a:pt x="7438209" y="852003"/>
                  </a:lnTo>
                  <a:lnTo>
                    <a:pt x="7459834" y="810168"/>
                  </a:lnTo>
                  <a:lnTo>
                    <a:pt x="7467599" y="761999"/>
                  </a:lnTo>
                  <a:lnTo>
                    <a:pt x="7467599" y="152399"/>
                  </a:lnTo>
                  <a:lnTo>
                    <a:pt x="7459834" y="104217"/>
                  </a:lnTo>
                  <a:lnTo>
                    <a:pt x="7438209" y="62380"/>
                  </a:lnTo>
                  <a:lnTo>
                    <a:pt x="7405226" y="29394"/>
                  </a:lnTo>
                  <a:lnTo>
                    <a:pt x="7363388" y="7766"/>
                  </a:lnTo>
                  <a:lnTo>
                    <a:pt x="7315199" y="0"/>
                  </a:lnTo>
                  <a:close/>
                </a:path>
              </a:pathLst>
            </a:custGeom>
            <a:solidFill>
              <a:srgbClr val="C3D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5799" y="5181600"/>
              <a:ext cx="7467600" cy="914400"/>
            </a:xfrm>
            <a:custGeom>
              <a:avLst/>
              <a:gdLst/>
              <a:ahLst/>
              <a:cxnLst/>
              <a:rect l="l" t="t" r="r" b="b"/>
              <a:pathLst>
                <a:path w="7467600" h="914400">
                  <a:moveTo>
                    <a:pt x="0" y="152399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399" y="0"/>
                  </a:lnTo>
                  <a:lnTo>
                    <a:pt x="7315199" y="0"/>
                  </a:lnTo>
                  <a:lnTo>
                    <a:pt x="7363388" y="7766"/>
                  </a:lnTo>
                  <a:lnTo>
                    <a:pt x="7405226" y="29394"/>
                  </a:lnTo>
                  <a:lnTo>
                    <a:pt x="7438209" y="62380"/>
                  </a:lnTo>
                  <a:lnTo>
                    <a:pt x="7459834" y="104217"/>
                  </a:lnTo>
                  <a:lnTo>
                    <a:pt x="7467599" y="152399"/>
                  </a:lnTo>
                  <a:lnTo>
                    <a:pt x="7467599" y="761999"/>
                  </a:lnTo>
                  <a:lnTo>
                    <a:pt x="7459834" y="810168"/>
                  </a:lnTo>
                  <a:lnTo>
                    <a:pt x="7438209" y="852003"/>
                  </a:lnTo>
                  <a:lnTo>
                    <a:pt x="7405226" y="884994"/>
                  </a:lnTo>
                  <a:lnTo>
                    <a:pt x="7363388" y="906630"/>
                  </a:lnTo>
                  <a:lnTo>
                    <a:pt x="7315199" y="914399"/>
                  </a:lnTo>
                  <a:lnTo>
                    <a:pt x="152399" y="914399"/>
                  </a:lnTo>
                  <a:lnTo>
                    <a:pt x="104231" y="906630"/>
                  </a:lnTo>
                  <a:lnTo>
                    <a:pt x="62396" y="884994"/>
                  </a:lnTo>
                  <a:lnTo>
                    <a:pt x="29405" y="852003"/>
                  </a:lnTo>
                  <a:lnTo>
                    <a:pt x="7769" y="810168"/>
                  </a:lnTo>
                  <a:lnTo>
                    <a:pt x="0" y="761999"/>
                  </a:lnTo>
                  <a:lnTo>
                    <a:pt x="0" y="152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333939" y="5462273"/>
            <a:ext cx="633857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final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класс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это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класс,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который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не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может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иметь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потомков.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209550"/>
            <a:ext cx="7668259" cy="1466850"/>
            <a:chOff x="800100" y="209550"/>
            <a:chExt cx="7668259" cy="1466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209550"/>
              <a:ext cx="7667640" cy="14668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13664" y="325433"/>
            <a:ext cx="7004684" cy="1003935"/>
          </a:xfrm>
          <a:prstGeom prst="rect">
            <a:avLst/>
          </a:prstGeom>
        </p:spPr>
        <p:txBody>
          <a:bodyPr vert="horz" wrap="square" lIns="0" tIns="30480" rIns="0" bIns="0" rtlCol="0" anchor="ctr">
            <a:spAutoFit/>
          </a:bodyPr>
          <a:lstStyle/>
          <a:p>
            <a:pPr marL="1127760" marR="5080" indent="-1115695">
              <a:lnSpc>
                <a:spcPts val="3829"/>
              </a:lnSpc>
              <a:spcBef>
                <a:spcPts val="240"/>
              </a:spcBef>
            </a:pPr>
            <a:r>
              <a:rPr sz="3200" b="1" spc="-10" dirty="0">
                <a:latin typeface="Calibri"/>
                <a:cs typeface="Calibri"/>
              </a:rPr>
              <a:t>Обращение</a:t>
            </a:r>
            <a:r>
              <a:rPr sz="3200" b="1" spc="-1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к элементам</a:t>
            </a:r>
            <a:r>
              <a:rPr sz="3200" b="1" spc="-1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super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alibri"/>
                <a:cs typeface="Calibri"/>
              </a:rPr>
              <a:t>класса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spc="-50" dirty="0">
                <a:latin typeface="Calibri"/>
                <a:cs typeface="Calibri"/>
              </a:rPr>
              <a:t>с </a:t>
            </a:r>
            <a:r>
              <a:rPr sz="3200" b="1" dirty="0">
                <a:latin typeface="Calibri"/>
                <a:cs typeface="Calibri"/>
              </a:rPr>
              <a:t>помощью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keyword</a:t>
            </a:r>
            <a:r>
              <a:rPr sz="3200" b="1" spc="-1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“super”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71701" y="2447909"/>
            <a:ext cx="7705725" cy="895350"/>
            <a:chOff x="647700" y="2447909"/>
            <a:chExt cx="7705725" cy="8953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750" y="2447909"/>
              <a:ext cx="7686675" cy="8667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00" y="2476484"/>
              <a:ext cx="7315200" cy="8667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7410" y="2467356"/>
              <a:ext cx="7612227" cy="79132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07410" y="2467356"/>
              <a:ext cx="7612380" cy="791845"/>
            </a:xfrm>
            <a:custGeom>
              <a:avLst/>
              <a:gdLst/>
              <a:ahLst/>
              <a:cxnLst/>
              <a:rect l="l" t="t" r="r" b="b"/>
              <a:pathLst>
                <a:path w="7612380" h="791845">
                  <a:moveTo>
                    <a:pt x="0" y="131947"/>
                  </a:moveTo>
                  <a:lnTo>
                    <a:pt x="6724" y="90228"/>
                  </a:lnTo>
                  <a:lnTo>
                    <a:pt x="25449" y="54005"/>
                  </a:lnTo>
                  <a:lnTo>
                    <a:pt x="54001" y="25448"/>
                  </a:lnTo>
                  <a:lnTo>
                    <a:pt x="90207" y="6723"/>
                  </a:lnTo>
                  <a:lnTo>
                    <a:pt x="131896" y="0"/>
                  </a:lnTo>
                  <a:lnTo>
                    <a:pt x="7480401" y="0"/>
                  </a:lnTo>
                  <a:lnTo>
                    <a:pt x="7522061" y="6723"/>
                  </a:lnTo>
                  <a:lnTo>
                    <a:pt x="7558247" y="25448"/>
                  </a:lnTo>
                  <a:lnTo>
                    <a:pt x="7586787" y="54005"/>
                  </a:lnTo>
                  <a:lnTo>
                    <a:pt x="7605505" y="90228"/>
                  </a:lnTo>
                  <a:lnTo>
                    <a:pt x="7612227" y="131947"/>
                  </a:lnTo>
                  <a:lnTo>
                    <a:pt x="7612227" y="659495"/>
                  </a:lnTo>
                  <a:lnTo>
                    <a:pt x="7605505" y="701155"/>
                  </a:lnTo>
                  <a:lnTo>
                    <a:pt x="7586787" y="737342"/>
                  </a:lnTo>
                  <a:lnTo>
                    <a:pt x="7558247" y="765881"/>
                  </a:lnTo>
                  <a:lnTo>
                    <a:pt x="7522061" y="784599"/>
                  </a:lnTo>
                  <a:lnTo>
                    <a:pt x="7480401" y="791321"/>
                  </a:lnTo>
                  <a:lnTo>
                    <a:pt x="131896" y="791321"/>
                  </a:lnTo>
                  <a:lnTo>
                    <a:pt x="90207" y="784599"/>
                  </a:lnTo>
                  <a:lnTo>
                    <a:pt x="54001" y="765881"/>
                  </a:lnTo>
                  <a:lnTo>
                    <a:pt x="25449" y="737342"/>
                  </a:lnTo>
                  <a:lnTo>
                    <a:pt x="6724" y="701155"/>
                  </a:lnTo>
                  <a:lnTo>
                    <a:pt x="0" y="659495"/>
                  </a:lnTo>
                  <a:lnTo>
                    <a:pt x="0" y="13194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162176" y="1562100"/>
            <a:ext cx="7743825" cy="762000"/>
            <a:chOff x="638175" y="1562100"/>
            <a:chExt cx="7743825" cy="7620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700" y="1562100"/>
              <a:ext cx="7734300" cy="7620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175" y="1666859"/>
              <a:ext cx="7324740" cy="5905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7410" y="1600200"/>
              <a:ext cx="7612227" cy="64273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07410" y="1600200"/>
              <a:ext cx="7612380" cy="643255"/>
            </a:xfrm>
            <a:custGeom>
              <a:avLst/>
              <a:gdLst/>
              <a:ahLst/>
              <a:cxnLst/>
              <a:rect l="l" t="t" r="r" b="b"/>
              <a:pathLst>
                <a:path w="7612380" h="643255">
                  <a:moveTo>
                    <a:pt x="0" y="107045"/>
                  </a:moveTo>
                  <a:lnTo>
                    <a:pt x="8417" y="65412"/>
                  </a:lnTo>
                  <a:lnTo>
                    <a:pt x="31375" y="31382"/>
                  </a:lnTo>
                  <a:lnTo>
                    <a:pt x="65427" y="8423"/>
                  </a:lnTo>
                  <a:lnTo>
                    <a:pt x="107131" y="0"/>
                  </a:lnTo>
                  <a:lnTo>
                    <a:pt x="7505181" y="0"/>
                  </a:lnTo>
                  <a:lnTo>
                    <a:pt x="7546814" y="8423"/>
                  </a:lnTo>
                  <a:lnTo>
                    <a:pt x="7580844" y="31382"/>
                  </a:lnTo>
                  <a:lnTo>
                    <a:pt x="7603803" y="65412"/>
                  </a:lnTo>
                  <a:lnTo>
                    <a:pt x="7612227" y="107045"/>
                  </a:lnTo>
                  <a:lnTo>
                    <a:pt x="7612227" y="535564"/>
                  </a:lnTo>
                  <a:lnTo>
                    <a:pt x="7603803" y="577267"/>
                  </a:lnTo>
                  <a:lnTo>
                    <a:pt x="7580844" y="611333"/>
                  </a:lnTo>
                  <a:lnTo>
                    <a:pt x="7546814" y="634306"/>
                  </a:lnTo>
                  <a:lnTo>
                    <a:pt x="7505181" y="642731"/>
                  </a:lnTo>
                  <a:lnTo>
                    <a:pt x="107131" y="642731"/>
                  </a:lnTo>
                  <a:lnTo>
                    <a:pt x="65427" y="634306"/>
                  </a:lnTo>
                  <a:lnTo>
                    <a:pt x="31375" y="611333"/>
                  </a:lnTo>
                  <a:lnTo>
                    <a:pt x="8417" y="577267"/>
                  </a:lnTo>
                  <a:lnTo>
                    <a:pt x="0" y="535564"/>
                  </a:lnTo>
                  <a:lnTo>
                    <a:pt x="0" y="10704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171700" y="3448051"/>
            <a:ext cx="7715884" cy="866775"/>
            <a:chOff x="647700" y="3448050"/>
            <a:chExt cx="7715884" cy="86677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275" y="3467100"/>
              <a:ext cx="7686690" cy="7810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7700" y="3448050"/>
              <a:ext cx="6581759" cy="8667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3506" y="3483223"/>
              <a:ext cx="7612227" cy="70752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13506" y="3483223"/>
              <a:ext cx="7612380" cy="708025"/>
            </a:xfrm>
            <a:custGeom>
              <a:avLst/>
              <a:gdLst/>
              <a:ahLst/>
              <a:cxnLst/>
              <a:rect l="l" t="t" r="r" b="b"/>
              <a:pathLst>
                <a:path w="7612380" h="708025">
                  <a:moveTo>
                    <a:pt x="0" y="117866"/>
                  </a:moveTo>
                  <a:lnTo>
                    <a:pt x="9267" y="71957"/>
                  </a:lnTo>
                  <a:lnTo>
                    <a:pt x="34541" y="34495"/>
                  </a:lnTo>
                  <a:lnTo>
                    <a:pt x="72023" y="9252"/>
                  </a:lnTo>
                  <a:lnTo>
                    <a:pt x="117917" y="0"/>
                  </a:lnTo>
                  <a:lnTo>
                    <a:pt x="7494391" y="0"/>
                  </a:lnTo>
                  <a:lnTo>
                    <a:pt x="7540231" y="9252"/>
                  </a:lnTo>
                  <a:lnTo>
                    <a:pt x="7577689" y="34495"/>
                  </a:lnTo>
                  <a:lnTo>
                    <a:pt x="7602958" y="71957"/>
                  </a:lnTo>
                  <a:lnTo>
                    <a:pt x="7612227" y="117866"/>
                  </a:lnTo>
                  <a:lnTo>
                    <a:pt x="7612227" y="589535"/>
                  </a:lnTo>
                  <a:lnTo>
                    <a:pt x="7602958" y="635456"/>
                  </a:lnTo>
                  <a:lnTo>
                    <a:pt x="7577689" y="672962"/>
                  </a:lnTo>
                  <a:lnTo>
                    <a:pt x="7540231" y="698251"/>
                  </a:lnTo>
                  <a:lnTo>
                    <a:pt x="7494391" y="707526"/>
                  </a:lnTo>
                  <a:lnTo>
                    <a:pt x="117917" y="707526"/>
                  </a:lnTo>
                  <a:lnTo>
                    <a:pt x="72023" y="698251"/>
                  </a:lnTo>
                  <a:lnTo>
                    <a:pt x="34541" y="672962"/>
                  </a:lnTo>
                  <a:lnTo>
                    <a:pt x="9267" y="635456"/>
                  </a:lnTo>
                  <a:lnTo>
                    <a:pt x="0" y="589535"/>
                  </a:lnTo>
                  <a:lnTo>
                    <a:pt x="0" y="117866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162175" y="4362450"/>
            <a:ext cx="7715250" cy="1771650"/>
            <a:chOff x="638175" y="4362450"/>
            <a:chExt cx="7715250" cy="1771650"/>
          </a:xfrm>
        </p:grpSpPr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6750" y="4400550"/>
              <a:ext cx="7686675" cy="7334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8175" y="4362450"/>
              <a:ext cx="7658100" cy="8667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7410" y="4415159"/>
              <a:ext cx="7612227" cy="66166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07410" y="4415159"/>
              <a:ext cx="7612380" cy="661670"/>
            </a:xfrm>
            <a:custGeom>
              <a:avLst/>
              <a:gdLst/>
              <a:ahLst/>
              <a:cxnLst/>
              <a:rect l="l" t="t" r="r" b="b"/>
              <a:pathLst>
                <a:path w="7612380" h="661670">
                  <a:moveTo>
                    <a:pt x="0" y="110227"/>
                  </a:moveTo>
                  <a:lnTo>
                    <a:pt x="8668" y="67342"/>
                  </a:lnTo>
                  <a:lnTo>
                    <a:pt x="32305" y="32303"/>
                  </a:lnTo>
                  <a:lnTo>
                    <a:pt x="67361" y="8669"/>
                  </a:lnTo>
                  <a:lnTo>
                    <a:pt x="110285" y="0"/>
                  </a:lnTo>
                  <a:lnTo>
                    <a:pt x="7502011" y="0"/>
                  </a:lnTo>
                  <a:lnTo>
                    <a:pt x="7544886" y="8669"/>
                  </a:lnTo>
                  <a:lnTo>
                    <a:pt x="7579922" y="32303"/>
                  </a:lnTo>
                  <a:lnTo>
                    <a:pt x="7603557" y="67342"/>
                  </a:lnTo>
                  <a:lnTo>
                    <a:pt x="7612227" y="110227"/>
                  </a:lnTo>
                  <a:lnTo>
                    <a:pt x="7612227" y="551425"/>
                  </a:lnTo>
                  <a:lnTo>
                    <a:pt x="7603557" y="594318"/>
                  </a:lnTo>
                  <a:lnTo>
                    <a:pt x="7579922" y="629361"/>
                  </a:lnTo>
                  <a:lnTo>
                    <a:pt x="7544886" y="652996"/>
                  </a:lnTo>
                  <a:lnTo>
                    <a:pt x="7502011" y="661665"/>
                  </a:lnTo>
                  <a:lnTo>
                    <a:pt x="110285" y="661665"/>
                  </a:lnTo>
                  <a:lnTo>
                    <a:pt x="67361" y="652996"/>
                  </a:lnTo>
                  <a:lnTo>
                    <a:pt x="32305" y="629361"/>
                  </a:lnTo>
                  <a:lnTo>
                    <a:pt x="8668" y="594318"/>
                  </a:lnTo>
                  <a:lnTo>
                    <a:pt x="0" y="551425"/>
                  </a:lnTo>
                  <a:lnTo>
                    <a:pt x="0" y="11022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6750" y="5286375"/>
              <a:ext cx="7686675" cy="78105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8175" y="5267325"/>
              <a:ext cx="7362840" cy="8667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7410" y="5301234"/>
              <a:ext cx="7612227" cy="70376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07410" y="5301234"/>
              <a:ext cx="7612380" cy="704215"/>
            </a:xfrm>
            <a:custGeom>
              <a:avLst/>
              <a:gdLst/>
              <a:ahLst/>
              <a:cxnLst/>
              <a:rect l="l" t="t" r="r" b="b"/>
              <a:pathLst>
                <a:path w="7612380" h="704214">
                  <a:moveTo>
                    <a:pt x="0" y="117347"/>
                  </a:moveTo>
                  <a:lnTo>
                    <a:pt x="9216" y="71687"/>
                  </a:lnTo>
                  <a:lnTo>
                    <a:pt x="34350" y="34385"/>
                  </a:lnTo>
                  <a:lnTo>
                    <a:pt x="71630" y="9227"/>
                  </a:lnTo>
                  <a:lnTo>
                    <a:pt x="117287" y="0"/>
                  </a:lnTo>
                  <a:lnTo>
                    <a:pt x="7495001" y="0"/>
                  </a:lnTo>
                  <a:lnTo>
                    <a:pt x="7540642" y="9227"/>
                  </a:lnTo>
                  <a:lnTo>
                    <a:pt x="7577903" y="34385"/>
                  </a:lnTo>
                  <a:lnTo>
                    <a:pt x="7603019" y="71687"/>
                  </a:lnTo>
                  <a:lnTo>
                    <a:pt x="7612227" y="117347"/>
                  </a:lnTo>
                  <a:lnTo>
                    <a:pt x="7612227" y="586490"/>
                  </a:lnTo>
                  <a:lnTo>
                    <a:pt x="7603019" y="632139"/>
                  </a:lnTo>
                  <a:lnTo>
                    <a:pt x="7577903" y="669417"/>
                  </a:lnTo>
                  <a:lnTo>
                    <a:pt x="7540642" y="694551"/>
                  </a:lnTo>
                  <a:lnTo>
                    <a:pt x="7495001" y="703767"/>
                  </a:lnTo>
                  <a:lnTo>
                    <a:pt x="117287" y="703767"/>
                  </a:lnTo>
                  <a:lnTo>
                    <a:pt x="71630" y="694551"/>
                  </a:lnTo>
                  <a:lnTo>
                    <a:pt x="34350" y="669417"/>
                  </a:lnTo>
                  <a:lnTo>
                    <a:pt x="9216" y="632139"/>
                  </a:lnTo>
                  <a:lnTo>
                    <a:pt x="0" y="586490"/>
                  </a:lnTo>
                  <a:lnTo>
                    <a:pt x="0" y="11734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342512" y="1755199"/>
            <a:ext cx="7256145" cy="417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Keyword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“super”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означает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обращение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объекту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родительского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класса.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1600">
              <a:latin typeface="Calibri"/>
              <a:cs typeface="Calibri"/>
            </a:endParaRPr>
          </a:p>
          <a:p>
            <a:pPr marL="19685" marR="347345">
              <a:lnSpc>
                <a:spcPct val="100899"/>
              </a:lnSpc>
            </a:pPr>
            <a:r>
              <a:rPr dirty="0">
                <a:latin typeface="Calibri"/>
                <a:cs typeface="Calibri"/>
              </a:rPr>
              <a:t>С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помощью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keyword “super”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можно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обращаться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как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методам,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так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к </a:t>
            </a:r>
            <a:r>
              <a:rPr dirty="0">
                <a:latin typeface="Calibri"/>
                <a:cs typeface="Calibri"/>
              </a:rPr>
              <a:t>переменным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родительского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класса.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21590" marR="1077595">
              <a:lnSpc>
                <a:spcPct val="100800"/>
              </a:lnSpc>
              <a:spcBef>
                <a:spcPts val="1125"/>
              </a:spcBef>
            </a:pPr>
            <a:r>
              <a:rPr dirty="0">
                <a:latin typeface="Calibri"/>
                <a:cs typeface="Calibri"/>
              </a:rPr>
              <a:t>Невозможно</a:t>
            </a:r>
            <a:r>
              <a:rPr spc="-1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использование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keyword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“super”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методах </a:t>
            </a:r>
            <a:r>
              <a:rPr spc="-50" dirty="0">
                <a:latin typeface="Calibri"/>
                <a:cs typeface="Calibri"/>
              </a:rPr>
              <a:t>и </a:t>
            </a:r>
            <a:r>
              <a:rPr spc="-10" dirty="0">
                <a:latin typeface="Calibri"/>
                <a:cs typeface="Calibri"/>
              </a:rPr>
              <a:t>переменных.</a:t>
            </a:r>
            <a:endParaRPr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2300">
              <a:latin typeface="Calibri"/>
              <a:cs typeface="Calibri"/>
            </a:endParaRPr>
          </a:p>
          <a:p>
            <a:pPr marL="13335" marR="508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Для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того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чтобы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обратиться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элементам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родительского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помощью </a:t>
            </a:r>
            <a:r>
              <a:rPr dirty="0">
                <a:latin typeface="Calibri"/>
                <a:cs typeface="Calibri"/>
              </a:rPr>
              <a:t>keyword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“super”,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эти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элементы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должны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видны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дочернем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классе.</a:t>
            </a:r>
            <a:endParaRPr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2300">
              <a:latin typeface="Calibri"/>
              <a:cs typeface="Calibri"/>
            </a:endParaRPr>
          </a:p>
          <a:p>
            <a:pPr marL="15240"/>
            <a:r>
              <a:rPr dirty="0">
                <a:latin typeface="Calibri"/>
                <a:cs typeface="Calibri"/>
              </a:rPr>
              <a:t>При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обращение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</a:t>
            </a:r>
            <a:r>
              <a:rPr spc="7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методу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родительского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выражение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“super”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не</a:t>
            </a:r>
            <a:endParaRPr>
              <a:latin typeface="Calibri"/>
              <a:cs typeface="Calibri"/>
            </a:endParaRPr>
          </a:p>
          <a:p>
            <a:pPr marL="1524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обязательно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должно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первой</a:t>
            </a:r>
            <a:r>
              <a:rPr spc="-1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строкой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тела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метода.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1" y="1504950"/>
            <a:ext cx="5563235" cy="3257550"/>
            <a:chOff x="0" y="1504950"/>
            <a:chExt cx="5563235" cy="325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7115" y="1504950"/>
              <a:ext cx="2095500" cy="3257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1619502"/>
              <a:ext cx="1866390" cy="30325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904984"/>
              <a:ext cx="3495690" cy="15335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975" y="2076450"/>
              <a:ext cx="2400300" cy="1257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269" y="1947275"/>
              <a:ext cx="3365730" cy="14055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269" y="1947275"/>
              <a:ext cx="3366135" cy="1405890"/>
            </a:xfrm>
            <a:custGeom>
              <a:avLst/>
              <a:gdLst/>
              <a:ahLst/>
              <a:cxnLst/>
              <a:rect l="l" t="t" r="r" b="b"/>
              <a:pathLst>
                <a:path w="3366135" h="1405889">
                  <a:moveTo>
                    <a:pt x="0" y="702838"/>
                  </a:moveTo>
                  <a:lnTo>
                    <a:pt x="5063" y="647916"/>
                  </a:lnTo>
                  <a:lnTo>
                    <a:pt x="20002" y="594149"/>
                  </a:lnTo>
                  <a:lnTo>
                    <a:pt x="44445" y="541694"/>
                  </a:lnTo>
                  <a:lnTo>
                    <a:pt x="78016" y="490707"/>
                  </a:lnTo>
                  <a:lnTo>
                    <a:pt x="120341" y="441345"/>
                  </a:lnTo>
                  <a:lnTo>
                    <a:pt x="171047" y="393762"/>
                  </a:lnTo>
                  <a:lnTo>
                    <a:pt x="229758" y="348117"/>
                  </a:lnTo>
                  <a:lnTo>
                    <a:pt x="261999" y="326070"/>
                  </a:lnTo>
                  <a:lnTo>
                    <a:pt x="296102" y="304565"/>
                  </a:lnTo>
                  <a:lnTo>
                    <a:pt x="332019" y="283623"/>
                  </a:lnTo>
                  <a:lnTo>
                    <a:pt x="369703" y="263263"/>
                  </a:lnTo>
                  <a:lnTo>
                    <a:pt x="409109" y="243504"/>
                  </a:lnTo>
                  <a:lnTo>
                    <a:pt x="450189" y="224366"/>
                  </a:lnTo>
                  <a:lnTo>
                    <a:pt x="492896" y="205869"/>
                  </a:lnTo>
                  <a:lnTo>
                    <a:pt x="537183" y="188032"/>
                  </a:lnTo>
                  <a:lnTo>
                    <a:pt x="583005" y="170874"/>
                  </a:lnTo>
                  <a:lnTo>
                    <a:pt x="630314" y="154416"/>
                  </a:lnTo>
                  <a:lnTo>
                    <a:pt x="679063" y="138676"/>
                  </a:lnTo>
                  <a:lnTo>
                    <a:pt x="729205" y="123675"/>
                  </a:lnTo>
                  <a:lnTo>
                    <a:pt x="780695" y="109431"/>
                  </a:lnTo>
                  <a:lnTo>
                    <a:pt x="833484" y="95965"/>
                  </a:lnTo>
                  <a:lnTo>
                    <a:pt x="887527" y="83296"/>
                  </a:lnTo>
                  <a:lnTo>
                    <a:pt x="942776" y="71443"/>
                  </a:lnTo>
                  <a:lnTo>
                    <a:pt x="999185" y="60426"/>
                  </a:lnTo>
                  <a:lnTo>
                    <a:pt x="1056707" y="50264"/>
                  </a:lnTo>
                  <a:lnTo>
                    <a:pt x="1115296" y="40978"/>
                  </a:lnTo>
                  <a:lnTo>
                    <a:pt x="1174903" y="32586"/>
                  </a:lnTo>
                  <a:lnTo>
                    <a:pt x="1235484" y="25108"/>
                  </a:lnTo>
                  <a:lnTo>
                    <a:pt x="1296990" y="18564"/>
                  </a:lnTo>
                  <a:lnTo>
                    <a:pt x="1359375" y="12973"/>
                  </a:lnTo>
                  <a:lnTo>
                    <a:pt x="1422593" y="8355"/>
                  </a:lnTo>
                  <a:lnTo>
                    <a:pt x="1486596" y="4728"/>
                  </a:lnTo>
                  <a:lnTo>
                    <a:pt x="1551339" y="2114"/>
                  </a:lnTo>
                  <a:lnTo>
                    <a:pt x="1616773" y="531"/>
                  </a:lnTo>
                  <a:lnTo>
                    <a:pt x="1682853" y="0"/>
                  </a:lnTo>
                  <a:lnTo>
                    <a:pt x="1748931" y="531"/>
                  </a:lnTo>
                  <a:lnTo>
                    <a:pt x="1814364" y="2114"/>
                  </a:lnTo>
                  <a:lnTo>
                    <a:pt x="1879105" y="4728"/>
                  </a:lnTo>
                  <a:lnTo>
                    <a:pt x="1943107" y="8355"/>
                  </a:lnTo>
                  <a:lnTo>
                    <a:pt x="2006324" y="12973"/>
                  </a:lnTo>
                  <a:lnTo>
                    <a:pt x="2068709" y="18564"/>
                  </a:lnTo>
                  <a:lnTo>
                    <a:pt x="2130215" y="25108"/>
                  </a:lnTo>
                  <a:lnTo>
                    <a:pt x="2190795" y="32586"/>
                  </a:lnTo>
                  <a:lnTo>
                    <a:pt x="2250403" y="40978"/>
                  </a:lnTo>
                  <a:lnTo>
                    <a:pt x="2308991" y="50264"/>
                  </a:lnTo>
                  <a:lnTo>
                    <a:pt x="2366514" y="60426"/>
                  </a:lnTo>
                  <a:lnTo>
                    <a:pt x="2422923" y="71443"/>
                  </a:lnTo>
                  <a:lnTo>
                    <a:pt x="2478173" y="83296"/>
                  </a:lnTo>
                  <a:lnTo>
                    <a:pt x="2532216" y="95965"/>
                  </a:lnTo>
                  <a:lnTo>
                    <a:pt x="2585007" y="109431"/>
                  </a:lnTo>
                  <a:lnTo>
                    <a:pt x="2636497" y="123675"/>
                  </a:lnTo>
                  <a:lnTo>
                    <a:pt x="2686641" y="138676"/>
                  </a:lnTo>
                  <a:lnTo>
                    <a:pt x="2735391" y="154416"/>
                  </a:lnTo>
                  <a:lnTo>
                    <a:pt x="2782701" y="170874"/>
                  </a:lnTo>
                  <a:lnTo>
                    <a:pt x="2828523" y="188032"/>
                  </a:lnTo>
                  <a:lnTo>
                    <a:pt x="2872812" y="205869"/>
                  </a:lnTo>
                  <a:lnTo>
                    <a:pt x="2915521" y="224366"/>
                  </a:lnTo>
                  <a:lnTo>
                    <a:pt x="2956602" y="243504"/>
                  </a:lnTo>
                  <a:lnTo>
                    <a:pt x="2996009" y="263263"/>
                  </a:lnTo>
                  <a:lnTo>
                    <a:pt x="3033695" y="283623"/>
                  </a:lnTo>
                  <a:lnTo>
                    <a:pt x="3069613" y="304565"/>
                  </a:lnTo>
                  <a:lnTo>
                    <a:pt x="3103717" y="326070"/>
                  </a:lnTo>
                  <a:lnTo>
                    <a:pt x="3135959" y="348117"/>
                  </a:lnTo>
                  <a:lnTo>
                    <a:pt x="3194674" y="393762"/>
                  </a:lnTo>
                  <a:lnTo>
                    <a:pt x="3245382" y="441345"/>
                  </a:lnTo>
                  <a:lnTo>
                    <a:pt x="3287709" y="490707"/>
                  </a:lnTo>
                  <a:lnTo>
                    <a:pt x="3321282" y="541694"/>
                  </a:lnTo>
                  <a:lnTo>
                    <a:pt x="3345726" y="594149"/>
                  </a:lnTo>
                  <a:lnTo>
                    <a:pt x="3360666" y="647916"/>
                  </a:lnTo>
                  <a:lnTo>
                    <a:pt x="3365730" y="702838"/>
                  </a:lnTo>
                  <a:lnTo>
                    <a:pt x="3364456" y="730431"/>
                  </a:lnTo>
                  <a:lnTo>
                    <a:pt x="3354407" y="784789"/>
                  </a:lnTo>
                  <a:lnTo>
                    <a:pt x="3334668" y="837913"/>
                  </a:lnTo>
                  <a:lnTo>
                    <a:pt x="3305613" y="889646"/>
                  </a:lnTo>
                  <a:lnTo>
                    <a:pt x="3267616" y="939832"/>
                  </a:lnTo>
                  <a:lnTo>
                    <a:pt x="3221052" y="988316"/>
                  </a:lnTo>
                  <a:lnTo>
                    <a:pt x="3166294" y="1034939"/>
                  </a:lnTo>
                  <a:lnTo>
                    <a:pt x="3103717" y="1079548"/>
                  </a:lnTo>
                  <a:lnTo>
                    <a:pt x="3069613" y="1101048"/>
                  </a:lnTo>
                  <a:lnTo>
                    <a:pt x="3033695" y="1121985"/>
                  </a:lnTo>
                  <a:lnTo>
                    <a:pt x="2996009" y="1142340"/>
                  </a:lnTo>
                  <a:lnTo>
                    <a:pt x="2956602" y="1162094"/>
                  </a:lnTo>
                  <a:lnTo>
                    <a:pt x="2915521" y="1181227"/>
                  </a:lnTo>
                  <a:lnTo>
                    <a:pt x="2872812" y="1199719"/>
                  </a:lnTo>
                  <a:lnTo>
                    <a:pt x="2828523" y="1217551"/>
                  </a:lnTo>
                  <a:lnTo>
                    <a:pt x="2782701" y="1234704"/>
                  </a:lnTo>
                  <a:lnTo>
                    <a:pt x="2735391" y="1251158"/>
                  </a:lnTo>
                  <a:lnTo>
                    <a:pt x="2686641" y="1266893"/>
                  </a:lnTo>
                  <a:lnTo>
                    <a:pt x="2636497" y="1281889"/>
                  </a:lnTo>
                  <a:lnTo>
                    <a:pt x="2585007" y="1296129"/>
                  </a:lnTo>
                  <a:lnTo>
                    <a:pt x="2532216" y="1309591"/>
                  </a:lnTo>
                  <a:lnTo>
                    <a:pt x="2478173" y="1322256"/>
                  </a:lnTo>
                  <a:lnTo>
                    <a:pt x="2422923" y="1334105"/>
                  </a:lnTo>
                  <a:lnTo>
                    <a:pt x="2366514" y="1345119"/>
                  </a:lnTo>
                  <a:lnTo>
                    <a:pt x="2308991" y="1355277"/>
                  </a:lnTo>
                  <a:lnTo>
                    <a:pt x="2250403" y="1364560"/>
                  </a:lnTo>
                  <a:lnTo>
                    <a:pt x="2190795" y="1372949"/>
                  </a:lnTo>
                  <a:lnTo>
                    <a:pt x="2130215" y="1380424"/>
                  </a:lnTo>
                  <a:lnTo>
                    <a:pt x="2068709" y="1386966"/>
                  </a:lnTo>
                  <a:lnTo>
                    <a:pt x="2006324" y="1392555"/>
                  </a:lnTo>
                  <a:lnTo>
                    <a:pt x="1943107" y="1397172"/>
                  </a:lnTo>
                  <a:lnTo>
                    <a:pt x="1879105" y="1400796"/>
                  </a:lnTo>
                  <a:lnTo>
                    <a:pt x="1814364" y="1403410"/>
                  </a:lnTo>
                  <a:lnTo>
                    <a:pt x="1748931" y="1404992"/>
                  </a:lnTo>
                  <a:lnTo>
                    <a:pt x="1682853" y="1405524"/>
                  </a:lnTo>
                  <a:lnTo>
                    <a:pt x="1616773" y="1404992"/>
                  </a:lnTo>
                  <a:lnTo>
                    <a:pt x="1551339" y="1403410"/>
                  </a:lnTo>
                  <a:lnTo>
                    <a:pt x="1486596" y="1400796"/>
                  </a:lnTo>
                  <a:lnTo>
                    <a:pt x="1422593" y="1397172"/>
                  </a:lnTo>
                  <a:lnTo>
                    <a:pt x="1359375" y="1392555"/>
                  </a:lnTo>
                  <a:lnTo>
                    <a:pt x="1296990" y="1386966"/>
                  </a:lnTo>
                  <a:lnTo>
                    <a:pt x="1235484" y="1380424"/>
                  </a:lnTo>
                  <a:lnTo>
                    <a:pt x="1174903" y="1372949"/>
                  </a:lnTo>
                  <a:lnTo>
                    <a:pt x="1115296" y="1364560"/>
                  </a:lnTo>
                  <a:lnTo>
                    <a:pt x="1056707" y="1355277"/>
                  </a:lnTo>
                  <a:lnTo>
                    <a:pt x="999185" y="1345119"/>
                  </a:lnTo>
                  <a:lnTo>
                    <a:pt x="942776" y="1334105"/>
                  </a:lnTo>
                  <a:lnTo>
                    <a:pt x="887527" y="1322256"/>
                  </a:lnTo>
                  <a:lnTo>
                    <a:pt x="833484" y="1309591"/>
                  </a:lnTo>
                  <a:lnTo>
                    <a:pt x="780695" y="1296129"/>
                  </a:lnTo>
                  <a:lnTo>
                    <a:pt x="729205" y="1281889"/>
                  </a:lnTo>
                  <a:lnTo>
                    <a:pt x="679063" y="1266893"/>
                  </a:lnTo>
                  <a:lnTo>
                    <a:pt x="630314" y="1251158"/>
                  </a:lnTo>
                  <a:lnTo>
                    <a:pt x="583005" y="1234704"/>
                  </a:lnTo>
                  <a:lnTo>
                    <a:pt x="537183" y="1217551"/>
                  </a:lnTo>
                  <a:lnTo>
                    <a:pt x="492896" y="1199719"/>
                  </a:lnTo>
                  <a:lnTo>
                    <a:pt x="450189" y="1181227"/>
                  </a:lnTo>
                  <a:lnTo>
                    <a:pt x="409109" y="1162094"/>
                  </a:lnTo>
                  <a:lnTo>
                    <a:pt x="369703" y="1142340"/>
                  </a:lnTo>
                  <a:lnTo>
                    <a:pt x="332019" y="1121985"/>
                  </a:lnTo>
                  <a:lnTo>
                    <a:pt x="296102" y="1101048"/>
                  </a:lnTo>
                  <a:lnTo>
                    <a:pt x="261999" y="1079548"/>
                  </a:lnTo>
                  <a:lnTo>
                    <a:pt x="229758" y="1057505"/>
                  </a:lnTo>
                  <a:lnTo>
                    <a:pt x="171047" y="1011870"/>
                  </a:lnTo>
                  <a:lnTo>
                    <a:pt x="120341" y="964297"/>
                  </a:lnTo>
                  <a:lnTo>
                    <a:pt x="78016" y="914942"/>
                  </a:lnTo>
                  <a:lnTo>
                    <a:pt x="44445" y="863963"/>
                  </a:lnTo>
                  <a:lnTo>
                    <a:pt x="20002" y="811515"/>
                  </a:lnTo>
                  <a:lnTo>
                    <a:pt x="5063" y="757755"/>
                  </a:lnTo>
                  <a:lnTo>
                    <a:pt x="0" y="702838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84099" y="2164013"/>
            <a:ext cx="1962150" cy="945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905" algn="ctr">
              <a:spcBef>
                <a:spcPts val="125"/>
              </a:spcBef>
            </a:pPr>
            <a:r>
              <a:rPr sz="2000" b="1" dirty="0">
                <a:latin typeface="Calibri"/>
                <a:cs typeface="Calibri"/>
              </a:rPr>
              <a:t>Data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types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reference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variable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object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62200" y="150828"/>
            <a:ext cx="8371449" cy="96361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84099" y="-107322"/>
            <a:ext cx="10515600" cy="1064266"/>
          </a:xfrm>
          <a:prstGeom prst="rect">
            <a:avLst/>
          </a:prstGeom>
        </p:spPr>
        <p:txBody>
          <a:bodyPr vert="horz" wrap="square" lIns="0" tIns="383413" rIns="0" bIns="0" rtlCol="0" anchor="ctr">
            <a:spAutoFit/>
          </a:bodyPr>
          <a:lstStyle/>
          <a:p>
            <a:pPr marL="1882775">
              <a:lnSpc>
                <a:spcPct val="100000"/>
              </a:lnSpc>
              <a:spcBef>
                <a:spcPts val="130"/>
              </a:spcBef>
            </a:pPr>
            <a:r>
              <a:rPr dirty="0"/>
              <a:t>Подведение</a:t>
            </a:r>
            <a:r>
              <a:rPr spc="100" dirty="0"/>
              <a:t> </a:t>
            </a:r>
            <a:r>
              <a:rPr spc="-10" dirty="0"/>
              <a:t>итогов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518921" y="4200525"/>
            <a:ext cx="3453129" cy="1371600"/>
            <a:chOff x="-5080" y="4200525"/>
            <a:chExt cx="3453129" cy="137160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200525"/>
              <a:ext cx="3448050" cy="13430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750" y="4295775"/>
              <a:ext cx="2124075" cy="12763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4241922"/>
              <a:ext cx="3387974" cy="1219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4241922"/>
              <a:ext cx="3388360" cy="1219200"/>
            </a:xfrm>
            <a:custGeom>
              <a:avLst/>
              <a:gdLst/>
              <a:ahLst/>
              <a:cxnLst/>
              <a:rect l="l" t="t" r="r" b="b"/>
              <a:pathLst>
                <a:path w="3388360" h="1219200">
                  <a:moveTo>
                    <a:pt x="0" y="574769"/>
                  </a:moveTo>
                  <a:lnTo>
                    <a:pt x="8916" y="536801"/>
                  </a:lnTo>
                  <a:lnTo>
                    <a:pt x="29765" y="489650"/>
                  </a:lnTo>
                  <a:lnTo>
                    <a:pt x="60438" y="443773"/>
                  </a:lnTo>
                  <a:lnTo>
                    <a:pt x="100531" y="399316"/>
                  </a:lnTo>
                  <a:lnTo>
                    <a:pt x="149638" y="356424"/>
                  </a:lnTo>
                  <a:lnTo>
                    <a:pt x="207355" y="315244"/>
                  </a:lnTo>
                  <a:lnTo>
                    <a:pt x="273275" y="275921"/>
                  </a:lnTo>
                  <a:lnTo>
                    <a:pt x="309185" y="257001"/>
                  </a:lnTo>
                  <a:lnTo>
                    <a:pt x="346994" y="238600"/>
                  </a:lnTo>
                  <a:lnTo>
                    <a:pt x="386651" y="220737"/>
                  </a:lnTo>
                  <a:lnTo>
                    <a:pt x="428106" y="203429"/>
                  </a:lnTo>
                  <a:lnTo>
                    <a:pt x="471308" y="186694"/>
                  </a:lnTo>
                  <a:lnTo>
                    <a:pt x="516206" y="170551"/>
                  </a:lnTo>
                  <a:lnTo>
                    <a:pt x="562750" y="155018"/>
                  </a:lnTo>
                  <a:lnTo>
                    <a:pt x="610889" y="140113"/>
                  </a:lnTo>
                  <a:lnTo>
                    <a:pt x="660573" y="125854"/>
                  </a:lnTo>
                  <a:lnTo>
                    <a:pt x="711750" y="112260"/>
                  </a:lnTo>
                  <a:lnTo>
                    <a:pt x="764370" y="99349"/>
                  </a:lnTo>
                  <a:lnTo>
                    <a:pt x="818383" y="87139"/>
                  </a:lnTo>
                  <a:lnTo>
                    <a:pt x="873738" y="75648"/>
                  </a:lnTo>
                  <a:lnTo>
                    <a:pt x="930383" y="64894"/>
                  </a:lnTo>
                  <a:lnTo>
                    <a:pt x="988270" y="54896"/>
                  </a:lnTo>
                  <a:lnTo>
                    <a:pt x="1047346" y="45672"/>
                  </a:lnTo>
                  <a:lnTo>
                    <a:pt x="1107561" y="37240"/>
                  </a:lnTo>
                  <a:lnTo>
                    <a:pt x="1168865" y="29619"/>
                  </a:lnTo>
                  <a:lnTo>
                    <a:pt x="1231206" y="22825"/>
                  </a:lnTo>
                  <a:lnTo>
                    <a:pt x="1294535" y="16879"/>
                  </a:lnTo>
                  <a:lnTo>
                    <a:pt x="1358800" y="11797"/>
                  </a:lnTo>
                  <a:lnTo>
                    <a:pt x="1423951" y="7599"/>
                  </a:lnTo>
                  <a:lnTo>
                    <a:pt x="1489938" y="4301"/>
                  </a:lnTo>
                  <a:lnTo>
                    <a:pt x="1556708" y="1924"/>
                  </a:lnTo>
                  <a:lnTo>
                    <a:pt x="1624213" y="484"/>
                  </a:lnTo>
                  <a:lnTo>
                    <a:pt x="1692401" y="0"/>
                  </a:lnTo>
                  <a:lnTo>
                    <a:pt x="1760601" y="484"/>
                  </a:lnTo>
                  <a:lnTo>
                    <a:pt x="1828116" y="1924"/>
                  </a:lnTo>
                  <a:lnTo>
                    <a:pt x="1894897" y="4301"/>
                  </a:lnTo>
                  <a:lnTo>
                    <a:pt x="1960892" y="7599"/>
                  </a:lnTo>
                  <a:lnTo>
                    <a:pt x="2026052" y="11797"/>
                  </a:lnTo>
                  <a:lnTo>
                    <a:pt x="2090325" y="16879"/>
                  </a:lnTo>
                  <a:lnTo>
                    <a:pt x="2153661" y="22825"/>
                  </a:lnTo>
                  <a:lnTo>
                    <a:pt x="2216009" y="29619"/>
                  </a:lnTo>
                  <a:lnTo>
                    <a:pt x="2277319" y="37240"/>
                  </a:lnTo>
                  <a:lnTo>
                    <a:pt x="2337540" y="45672"/>
                  </a:lnTo>
                  <a:lnTo>
                    <a:pt x="2396622" y="54896"/>
                  </a:lnTo>
                  <a:lnTo>
                    <a:pt x="2454513" y="64894"/>
                  </a:lnTo>
                  <a:lnTo>
                    <a:pt x="2511163" y="75648"/>
                  </a:lnTo>
                  <a:lnTo>
                    <a:pt x="2566522" y="87139"/>
                  </a:lnTo>
                  <a:lnTo>
                    <a:pt x="2620538" y="99349"/>
                  </a:lnTo>
                  <a:lnTo>
                    <a:pt x="2673162" y="112260"/>
                  </a:lnTo>
                  <a:lnTo>
                    <a:pt x="2724342" y="125854"/>
                  </a:lnTo>
                  <a:lnTo>
                    <a:pt x="2774028" y="140113"/>
                  </a:lnTo>
                  <a:lnTo>
                    <a:pt x="2822169" y="155018"/>
                  </a:lnTo>
                  <a:lnTo>
                    <a:pt x="2868715" y="170551"/>
                  </a:lnTo>
                  <a:lnTo>
                    <a:pt x="2913615" y="186694"/>
                  </a:lnTo>
                  <a:lnTo>
                    <a:pt x="2956819" y="203429"/>
                  </a:lnTo>
                  <a:lnTo>
                    <a:pt x="2998275" y="220737"/>
                  </a:lnTo>
                  <a:lnTo>
                    <a:pt x="3037933" y="238600"/>
                  </a:lnTo>
                  <a:lnTo>
                    <a:pt x="3075742" y="257001"/>
                  </a:lnTo>
                  <a:lnTo>
                    <a:pt x="3111653" y="275921"/>
                  </a:lnTo>
                  <a:lnTo>
                    <a:pt x="3145613" y="295341"/>
                  </a:lnTo>
                  <a:lnTo>
                    <a:pt x="3207482" y="335611"/>
                  </a:lnTo>
                  <a:lnTo>
                    <a:pt x="3260944" y="377665"/>
                  </a:lnTo>
                  <a:lnTo>
                    <a:pt x="3305595" y="421358"/>
                  </a:lnTo>
                  <a:lnTo>
                    <a:pt x="3341028" y="466543"/>
                  </a:lnTo>
                  <a:lnTo>
                    <a:pt x="3366839" y="513076"/>
                  </a:lnTo>
                  <a:lnTo>
                    <a:pt x="3382622" y="560810"/>
                  </a:lnTo>
                  <a:lnTo>
                    <a:pt x="3387973" y="609599"/>
                  </a:lnTo>
                  <a:lnTo>
                    <a:pt x="3386627" y="634118"/>
                  </a:lnTo>
                  <a:lnTo>
                    <a:pt x="3376009" y="682400"/>
                  </a:lnTo>
                  <a:lnTo>
                    <a:pt x="3355161" y="729552"/>
                  </a:lnTo>
                  <a:lnTo>
                    <a:pt x="3324489" y="775431"/>
                  </a:lnTo>
                  <a:lnTo>
                    <a:pt x="3284396" y="819888"/>
                  </a:lnTo>
                  <a:lnTo>
                    <a:pt x="3235290" y="862780"/>
                  </a:lnTo>
                  <a:lnTo>
                    <a:pt x="3177573" y="903961"/>
                  </a:lnTo>
                  <a:lnTo>
                    <a:pt x="3111653" y="943284"/>
                  </a:lnTo>
                  <a:lnTo>
                    <a:pt x="3075742" y="962203"/>
                  </a:lnTo>
                  <a:lnTo>
                    <a:pt x="3037933" y="980604"/>
                  </a:lnTo>
                  <a:lnTo>
                    <a:pt x="2998275" y="998467"/>
                  </a:lnTo>
                  <a:lnTo>
                    <a:pt x="2956819" y="1015775"/>
                  </a:lnTo>
                  <a:lnTo>
                    <a:pt x="2913615" y="1032510"/>
                  </a:lnTo>
                  <a:lnTo>
                    <a:pt x="2868715" y="1048653"/>
                  </a:lnTo>
                  <a:lnTo>
                    <a:pt x="2822169" y="1064186"/>
                  </a:lnTo>
                  <a:lnTo>
                    <a:pt x="2774028" y="1079090"/>
                  </a:lnTo>
                  <a:lnTo>
                    <a:pt x="2724342" y="1093348"/>
                  </a:lnTo>
                  <a:lnTo>
                    <a:pt x="2673162" y="1106942"/>
                  </a:lnTo>
                  <a:lnTo>
                    <a:pt x="2620538" y="1119853"/>
                  </a:lnTo>
                  <a:lnTo>
                    <a:pt x="2566522" y="1132063"/>
                  </a:lnTo>
                  <a:lnTo>
                    <a:pt x="2511163" y="1143554"/>
                  </a:lnTo>
                  <a:lnTo>
                    <a:pt x="2454513" y="1154307"/>
                  </a:lnTo>
                  <a:lnTo>
                    <a:pt x="2396622" y="1164304"/>
                  </a:lnTo>
                  <a:lnTo>
                    <a:pt x="2337540" y="1173528"/>
                  </a:lnTo>
                  <a:lnTo>
                    <a:pt x="2277319" y="1181960"/>
                  </a:lnTo>
                  <a:lnTo>
                    <a:pt x="2216009" y="1189581"/>
                  </a:lnTo>
                  <a:lnTo>
                    <a:pt x="2153661" y="1196374"/>
                  </a:lnTo>
                  <a:lnTo>
                    <a:pt x="2090325" y="1202321"/>
                  </a:lnTo>
                  <a:lnTo>
                    <a:pt x="2026052" y="1207402"/>
                  </a:lnTo>
                  <a:lnTo>
                    <a:pt x="1960892" y="1211601"/>
                  </a:lnTo>
                  <a:lnTo>
                    <a:pt x="1894897" y="1214898"/>
                  </a:lnTo>
                  <a:lnTo>
                    <a:pt x="1828116" y="1217276"/>
                  </a:lnTo>
                  <a:lnTo>
                    <a:pt x="1760601" y="1218715"/>
                  </a:lnTo>
                  <a:lnTo>
                    <a:pt x="1692401" y="1219199"/>
                  </a:lnTo>
                  <a:lnTo>
                    <a:pt x="1624213" y="1218715"/>
                  </a:lnTo>
                  <a:lnTo>
                    <a:pt x="1556708" y="1217276"/>
                  </a:lnTo>
                  <a:lnTo>
                    <a:pt x="1489938" y="1214898"/>
                  </a:lnTo>
                  <a:lnTo>
                    <a:pt x="1423951" y="1211601"/>
                  </a:lnTo>
                  <a:lnTo>
                    <a:pt x="1358800" y="1207402"/>
                  </a:lnTo>
                  <a:lnTo>
                    <a:pt x="1294535" y="1202321"/>
                  </a:lnTo>
                  <a:lnTo>
                    <a:pt x="1231206" y="1196374"/>
                  </a:lnTo>
                  <a:lnTo>
                    <a:pt x="1168865" y="1189581"/>
                  </a:lnTo>
                  <a:lnTo>
                    <a:pt x="1107561" y="1181960"/>
                  </a:lnTo>
                  <a:lnTo>
                    <a:pt x="1047346" y="1173528"/>
                  </a:lnTo>
                  <a:lnTo>
                    <a:pt x="988270" y="1164304"/>
                  </a:lnTo>
                  <a:lnTo>
                    <a:pt x="930383" y="1154307"/>
                  </a:lnTo>
                  <a:lnTo>
                    <a:pt x="873738" y="1143554"/>
                  </a:lnTo>
                  <a:lnTo>
                    <a:pt x="818383" y="1132063"/>
                  </a:lnTo>
                  <a:lnTo>
                    <a:pt x="764370" y="1119853"/>
                  </a:lnTo>
                  <a:lnTo>
                    <a:pt x="711750" y="1106942"/>
                  </a:lnTo>
                  <a:lnTo>
                    <a:pt x="660573" y="1093348"/>
                  </a:lnTo>
                  <a:lnTo>
                    <a:pt x="610889" y="1079090"/>
                  </a:lnTo>
                  <a:lnTo>
                    <a:pt x="562750" y="1064186"/>
                  </a:lnTo>
                  <a:lnTo>
                    <a:pt x="516206" y="1048653"/>
                  </a:lnTo>
                  <a:lnTo>
                    <a:pt x="471308" y="1032510"/>
                  </a:lnTo>
                  <a:lnTo>
                    <a:pt x="428106" y="1015775"/>
                  </a:lnTo>
                  <a:lnTo>
                    <a:pt x="386651" y="998467"/>
                  </a:lnTo>
                  <a:lnTo>
                    <a:pt x="346994" y="980604"/>
                  </a:lnTo>
                  <a:lnTo>
                    <a:pt x="309185" y="962203"/>
                  </a:lnTo>
                  <a:lnTo>
                    <a:pt x="273275" y="943284"/>
                  </a:lnTo>
                  <a:lnTo>
                    <a:pt x="239315" y="923863"/>
                  </a:lnTo>
                  <a:lnTo>
                    <a:pt x="177446" y="883593"/>
                  </a:lnTo>
                  <a:lnTo>
                    <a:pt x="123983" y="841539"/>
                  </a:lnTo>
                  <a:lnTo>
                    <a:pt x="79332" y="797846"/>
                  </a:lnTo>
                  <a:lnTo>
                    <a:pt x="43899" y="752660"/>
                  </a:lnTo>
                  <a:lnTo>
                    <a:pt x="18087" y="706126"/>
                  </a:lnTo>
                  <a:lnTo>
                    <a:pt x="2303" y="658391"/>
                  </a:lnTo>
                  <a:lnTo>
                    <a:pt x="0" y="644431"/>
                  </a:lnTo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49835" y="4398897"/>
            <a:ext cx="1534795" cy="8788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161925">
              <a:lnSpc>
                <a:spcPct val="102499"/>
              </a:lnSpc>
              <a:spcBef>
                <a:spcPts val="45"/>
              </a:spcBef>
            </a:pPr>
            <a:r>
              <a:rPr sz="2750" b="1" spc="-10" dirty="0">
                <a:latin typeface="Calibri"/>
                <a:cs typeface="Calibri"/>
              </a:rPr>
              <a:t>Method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Calibri"/>
                <a:cs typeface="Calibri"/>
              </a:rPr>
              <a:t>overriding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77059" y="1904985"/>
            <a:ext cx="3352800" cy="1457325"/>
            <a:chOff x="5553059" y="1904984"/>
            <a:chExt cx="3352800" cy="1457325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53059" y="1904984"/>
              <a:ext cx="3352800" cy="14573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15421" y="1947275"/>
              <a:ext cx="3223778" cy="13293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615421" y="1947275"/>
              <a:ext cx="3223895" cy="1329690"/>
            </a:xfrm>
            <a:custGeom>
              <a:avLst/>
              <a:gdLst/>
              <a:ahLst/>
              <a:cxnLst/>
              <a:rect l="l" t="t" r="r" b="b"/>
              <a:pathLst>
                <a:path w="3223895" h="1329689">
                  <a:moveTo>
                    <a:pt x="0" y="664738"/>
                  </a:moveTo>
                  <a:lnTo>
                    <a:pt x="5342" y="610214"/>
                  </a:lnTo>
                  <a:lnTo>
                    <a:pt x="21095" y="556905"/>
                  </a:lnTo>
                  <a:lnTo>
                    <a:pt x="46842" y="504981"/>
                  </a:lnTo>
                  <a:lnTo>
                    <a:pt x="82170" y="454615"/>
                  </a:lnTo>
                  <a:lnTo>
                    <a:pt x="126662" y="405976"/>
                  </a:lnTo>
                  <a:lnTo>
                    <a:pt x="179906" y="359236"/>
                  </a:lnTo>
                  <a:lnTo>
                    <a:pt x="241485" y="314566"/>
                  </a:lnTo>
                  <a:lnTo>
                    <a:pt x="275272" y="293060"/>
                  </a:lnTo>
                  <a:lnTo>
                    <a:pt x="310986" y="272136"/>
                  </a:lnTo>
                  <a:lnTo>
                    <a:pt x="348577" y="251815"/>
                  </a:lnTo>
                  <a:lnTo>
                    <a:pt x="387994" y="232118"/>
                  </a:lnTo>
                  <a:lnTo>
                    <a:pt x="429183" y="213067"/>
                  </a:lnTo>
                  <a:lnTo>
                    <a:pt x="472093" y="194683"/>
                  </a:lnTo>
                  <a:lnTo>
                    <a:pt x="516672" y="176987"/>
                  </a:lnTo>
                  <a:lnTo>
                    <a:pt x="562869" y="160001"/>
                  </a:lnTo>
                  <a:lnTo>
                    <a:pt x="610632" y="143747"/>
                  </a:lnTo>
                  <a:lnTo>
                    <a:pt x="659908" y="128245"/>
                  </a:lnTo>
                  <a:lnTo>
                    <a:pt x="710646" y="113517"/>
                  </a:lnTo>
                  <a:lnTo>
                    <a:pt x="762795" y="99584"/>
                  </a:lnTo>
                  <a:lnTo>
                    <a:pt x="816301" y="86467"/>
                  </a:lnTo>
                  <a:lnTo>
                    <a:pt x="871114" y="74189"/>
                  </a:lnTo>
                  <a:lnTo>
                    <a:pt x="927182" y="62771"/>
                  </a:lnTo>
                  <a:lnTo>
                    <a:pt x="984453" y="52233"/>
                  </a:lnTo>
                  <a:lnTo>
                    <a:pt x="1042874" y="42597"/>
                  </a:lnTo>
                  <a:lnTo>
                    <a:pt x="1102394" y="33885"/>
                  </a:lnTo>
                  <a:lnTo>
                    <a:pt x="1162962" y="26117"/>
                  </a:lnTo>
                  <a:lnTo>
                    <a:pt x="1224525" y="19316"/>
                  </a:lnTo>
                  <a:lnTo>
                    <a:pt x="1287032" y="13503"/>
                  </a:lnTo>
                  <a:lnTo>
                    <a:pt x="1350430" y="8699"/>
                  </a:lnTo>
                  <a:lnTo>
                    <a:pt x="1414668" y="4925"/>
                  </a:lnTo>
                  <a:lnTo>
                    <a:pt x="1479694" y="2203"/>
                  </a:lnTo>
                  <a:lnTo>
                    <a:pt x="1545457" y="554"/>
                  </a:lnTo>
                  <a:lnTo>
                    <a:pt x="1611904" y="0"/>
                  </a:lnTo>
                  <a:lnTo>
                    <a:pt x="1678348" y="554"/>
                  </a:lnTo>
                  <a:lnTo>
                    <a:pt x="1744109" y="2203"/>
                  </a:lnTo>
                  <a:lnTo>
                    <a:pt x="1809133" y="4925"/>
                  </a:lnTo>
                  <a:lnTo>
                    <a:pt x="1873369" y="8699"/>
                  </a:lnTo>
                  <a:lnTo>
                    <a:pt x="1936766" y="13503"/>
                  </a:lnTo>
                  <a:lnTo>
                    <a:pt x="1999271" y="19316"/>
                  </a:lnTo>
                  <a:lnTo>
                    <a:pt x="2060832" y="26117"/>
                  </a:lnTo>
                  <a:lnTo>
                    <a:pt x="2121398" y="33885"/>
                  </a:lnTo>
                  <a:lnTo>
                    <a:pt x="2180917" y="42597"/>
                  </a:lnTo>
                  <a:lnTo>
                    <a:pt x="2239337" y="52233"/>
                  </a:lnTo>
                  <a:lnTo>
                    <a:pt x="2296607" y="62771"/>
                  </a:lnTo>
                  <a:lnTo>
                    <a:pt x="2352673" y="74189"/>
                  </a:lnTo>
                  <a:lnTo>
                    <a:pt x="2407485" y="86467"/>
                  </a:lnTo>
                  <a:lnTo>
                    <a:pt x="2460991" y="99584"/>
                  </a:lnTo>
                  <a:lnTo>
                    <a:pt x="2513138" y="113517"/>
                  </a:lnTo>
                  <a:lnTo>
                    <a:pt x="2563876" y="128245"/>
                  </a:lnTo>
                  <a:lnTo>
                    <a:pt x="2613151" y="143747"/>
                  </a:lnTo>
                  <a:lnTo>
                    <a:pt x="2660913" y="160001"/>
                  </a:lnTo>
                  <a:lnTo>
                    <a:pt x="2707109" y="176987"/>
                  </a:lnTo>
                  <a:lnTo>
                    <a:pt x="2751688" y="194683"/>
                  </a:lnTo>
                  <a:lnTo>
                    <a:pt x="2794598" y="213067"/>
                  </a:lnTo>
                  <a:lnTo>
                    <a:pt x="2835786" y="232118"/>
                  </a:lnTo>
                  <a:lnTo>
                    <a:pt x="2875202" y="251815"/>
                  </a:lnTo>
                  <a:lnTo>
                    <a:pt x="2912793" y="272136"/>
                  </a:lnTo>
                  <a:lnTo>
                    <a:pt x="2948507" y="293060"/>
                  </a:lnTo>
                  <a:lnTo>
                    <a:pt x="2982293" y="314566"/>
                  </a:lnTo>
                  <a:lnTo>
                    <a:pt x="3014099" y="336631"/>
                  </a:lnTo>
                  <a:lnTo>
                    <a:pt x="3071561" y="382358"/>
                  </a:lnTo>
                  <a:lnTo>
                    <a:pt x="3120481" y="430069"/>
                  </a:lnTo>
                  <a:lnTo>
                    <a:pt x="3160443" y="479593"/>
                  </a:lnTo>
                  <a:lnTo>
                    <a:pt x="3191032" y="530759"/>
                  </a:lnTo>
                  <a:lnTo>
                    <a:pt x="3211834" y="583397"/>
                  </a:lnTo>
                  <a:lnTo>
                    <a:pt x="3222433" y="637335"/>
                  </a:lnTo>
                  <a:lnTo>
                    <a:pt x="3223778" y="664738"/>
                  </a:lnTo>
                  <a:lnTo>
                    <a:pt x="3222433" y="692130"/>
                  </a:lnTo>
                  <a:lnTo>
                    <a:pt x="3211834" y="746047"/>
                  </a:lnTo>
                  <a:lnTo>
                    <a:pt x="3191032" y="798666"/>
                  </a:lnTo>
                  <a:lnTo>
                    <a:pt x="3160443" y="849816"/>
                  </a:lnTo>
                  <a:lnTo>
                    <a:pt x="3120481" y="899325"/>
                  </a:lnTo>
                  <a:lnTo>
                    <a:pt x="3071561" y="947023"/>
                  </a:lnTo>
                  <a:lnTo>
                    <a:pt x="3014099" y="992739"/>
                  </a:lnTo>
                  <a:lnTo>
                    <a:pt x="2982293" y="1014800"/>
                  </a:lnTo>
                  <a:lnTo>
                    <a:pt x="2948507" y="1036300"/>
                  </a:lnTo>
                  <a:lnTo>
                    <a:pt x="2912793" y="1057220"/>
                  </a:lnTo>
                  <a:lnTo>
                    <a:pt x="2875202" y="1077537"/>
                  </a:lnTo>
                  <a:lnTo>
                    <a:pt x="2835786" y="1097231"/>
                  </a:lnTo>
                  <a:lnTo>
                    <a:pt x="2794598" y="1116278"/>
                  </a:lnTo>
                  <a:lnTo>
                    <a:pt x="2751688" y="1134659"/>
                  </a:lnTo>
                  <a:lnTo>
                    <a:pt x="2707109" y="1152352"/>
                  </a:lnTo>
                  <a:lnTo>
                    <a:pt x="2660913" y="1169336"/>
                  </a:lnTo>
                  <a:lnTo>
                    <a:pt x="2613151" y="1185588"/>
                  </a:lnTo>
                  <a:lnTo>
                    <a:pt x="2563876" y="1201088"/>
                  </a:lnTo>
                  <a:lnTo>
                    <a:pt x="2513138" y="1215815"/>
                  </a:lnTo>
                  <a:lnTo>
                    <a:pt x="2460991" y="1229746"/>
                  </a:lnTo>
                  <a:lnTo>
                    <a:pt x="2407485" y="1242861"/>
                  </a:lnTo>
                  <a:lnTo>
                    <a:pt x="2352673" y="1255138"/>
                  </a:lnTo>
                  <a:lnTo>
                    <a:pt x="2296607" y="1266556"/>
                  </a:lnTo>
                  <a:lnTo>
                    <a:pt x="2239337" y="1277093"/>
                  </a:lnTo>
                  <a:lnTo>
                    <a:pt x="2180917" y="1286728"/>
                  </a:lnTo>
                  <a:lnTo>
                    <a:pt x="2121398" y="1295440"/>
                  </a:lnTo>
                  <a:lnTo>
                    <a:pt x="2060832" y="1303207"/>
                  </a:lnTo>
                  <a:lnTo>
                    <a:pt x="1999271" y="1310007"/>
                  </a:lnTo>
                  <a:lnTo>
                    <a:pt x="1936766" y="1315820"/>
                  </a:lnTo>
                  <a:lnTo>
                    <a:pt x="1873369" y="1320625"/>
                  </a:lnTo>
                  <a:lnTo>
                    <a:pt x="1809133" y="1324398"/>
                  </a:lnTo>
                  <a:lnTo>
                    <a:pt x="1744109" y="1327120"/>
                  </a:lnTo>
                  <a:lnTo>
                    <a:pt x="1678348" y="1328769"/>
                  </a:lnTo>
                  <a:lnTo>
                    <a:pt x="1611904" y="1329324"/>
                  </a:lnTo>
                  <a:lnTo>
                    <a:pt x="1545457" y="1328769"/>
                  </a:lnTo>
                  <a:lnTo>
                    <a:pt x="1479694" y="1327120"/>
                  </a:lnTo>
                  <a:lnTo>
                    <a:pt x="1414668" y="1324398"/>
                  </a:lnTo>
                  <a:lnTo>
                    <a:pt x="1350430" y="1320625"/>
                  </a:lnTo>
                  <a:lnTo>
                    <a:pt x="1287032" y="1315820"/>
                  </a:lnTo>
                  <a:lnTo>
                    <a:pt x="1224525" y="1310007"/>
                  </a:lnTo>
                  <a:lnTo>
                    <a:pt x="1162962" y="1303207"/>
                  </a:lnTo>
                  <a:lnTo>
                    <a:pt x="1102394" y="1295440"/>
                  </a:lnTo>
                  <a:lnTo>
                    <a:pt x="1042874" y="1286728"/>
                  </a:lnTo>
                  <a:lnTo>
                    <a:pt x="984453" y="1277093"/>
                  </a:lnTo>
                  <a:lnTo>
                    <a:pt x="927182" y="1266556"/>
                  </a:lnTo>
                  <a:lnTo>
                    <a:pt x="871114" y="1255138"/>
                  </a:lnTo>
                  <a:lnTo>
                    <a:pt x="816301" y="1242861"/>
                  </a:lnTo>
                  <a:lnTo>
                    <a:pt x="762795" y="1229746"/>
                  </a:lnTo>
                  <a:lnTo>
                    <a:pt x="710646" y="1215815"/>
                  </a:lnTo>
                  <a:lnTo>
                    <a:pt x="659908" y="1201088"/>
                  </a:lnTo>
                  <a:lnTo>
                    <a:pt x="610632" y="1185588"/>
                  </a:lnTo>
                  <a:lnTo>
                    <a:pt x="562869" y="1169336"/>
                  </a:lnTo>
                  <a:lnTo>
                    <a:pt x="516672" y="1152352"/>
                  </a:lnTo>
                  <a:lnTo>
                    <a:pt x="472093" y="1134659"/>
                  </a:lnTo>
                  <a:lnTo>
                    <a:pt x="429183" y="1116278"/>
                  </a:lnTo>
                  <a:lnTo>
                    <a:pt x="387994" y="1097231"/>
                  </a:lnTo>
                  <a:lnTo>
                    <a:pt x="348577" y="1077537"/>
                  </a:lnTo>
                  <a:lnTo>
                    <a:pt x="310986" y="1057220"/>
                  </a:lnTo>
                  <a:lnTo>
                    <a:pt x="275272" y="1036300"/>
                  </a:lnTo>
                  <a:lnTo>
                    <a:pt x="241485" y="1014800"/>
                  </a:lnTo>
                  <a:lnTo>
                    <a:pt x="209680" y="992739"/>
                  </a:lnTo>
                  <a:lnTo>
                    <a:pt x="152216" y="947023"/>
                  </a:lnTo>
                  <a:lnTo>
                    <a:pt x="103296" y="899325"/>
                  </a:lnTo>
                  <a:lnTo>
                    <a:pt x="63334" y="849816"/>
                  </a:lnTo>
                  <a:lnTo>
                    <a:pt x="32745" y="798666"/>
                  </a:lnTo>
                  <a:lnTo>
                    <a:pt x="11943" y="746047"/>
                  </a:lnTo>
                  <a:lnTo>
                    <a:pt x="1344" y="692130"/>
                  </a:lnTo>
                  <a:lnTo>
                    <a:pt x="0" y="664738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183631" y="2369816"/>
            <a:ext cx="113538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b="1" spc="-10" dirty="0">
                <a:latin typeface="Calibri"/>
                <a:cs typeface="Calibri"/>
              </a:rPr>
              <a:t>Binding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153260" y="4152901"/>
            <a:ext cx="3467735" cy="1285875"/>
            <a:chOff x="5629259" y="4152900"/>
            <a:chExt cx="3467735" cy="1285875"/>
          </a:xfrm>
        </p:grpSpPr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29259" y="4152900"/>
              <a:ext cx="3467115" cy="12858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10259" y="4429125"/>
              <a:ext cx="2790825" cy="8477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68639" y="4165722"/>
              <a:ext cx="3391021" cy="121919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668639" y="4165722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4" h="1219200">
                  <a:moveTo>
                    <a:pt x="0" y="609599"/>
                  </a:moveTo>
                  <a:lnTo>
                    <a:pt x="5351" y="560810"/>
                  </a:lnTo>
                  <a:lnTo>
                    <a:pt x="21134" y="513076"/>
                  </a:lnTo>
                  <a:lnTo>
                    <a:pt x="46945" y="466543"/>
                  </a:lnTo>
                  <a:lnTo>
                    <a:pt x="82377" y="421358"/>
                  </a:lnTo>
                  <a:lnTo>
                    <a:pt x="127027" y="377665"/>
                  </a:lnTo>
                  <a:lnTo>
                    <a:pt x="180488" y="335611"/>
                  </a:lnTo>
                  <a:lnTo>
                    <a:pt x="242355" y="295341"/>
                  </a:lnTo>
                  <a:lnTo>
                    <a:pt x="276314" y="275921"/>
                  </a:lnTo>
                  <a:lnTo>
                    <a:pt x="312223" y="257001"/>
                  </a:lnTo>
                  <a:lnTo>
                    <a:pt x="350031" y="238600"/>
                  </a:lnTo>
                  <a:lnTo>
                    <a:pt x="389688" y="220737"/>
                  </a:lnTo>
                  <a:lnTo>
                    <a:pt x="431142" y="203429"/>
                  </a:lnTo>
                  <a:lnTo>
                    <a:pt x="474343" y="186694"/>
                  </a:lnTo>
                  <a:lnTo>
                    <a:pt x="519241" y="170551"/>
                  </a:lnTo>
                  <a:lnTo>
                    <a:pt x="565785" y="155018"/>
                  </a:lnTo>
                  <a:lnTo>
                    <a:pt x="613923" y="140113"/>
                  </a:lnTo>
                  <a:lnTo>
                    <a:pt x="663606" y="125854"/>
                  </a:lnTo>
                  <a:lnTo>
                    <a:pt x="714783" y="112260"/>
                  </a:lnTo>
                  <a:lnTo>
                    <a:pt x="767404" y="99349"/>
                  </a:lnTo>
                  <a:lnTo>
                    <a:pt x="821416" y="87139"/>
                  </a:lnTo>
                  <a:lnTo>
                    <a:pt x="876771" y="75648"/>
                  </a:lnTo>
                  <a:lnTo>
                    <a:pt x="933417" y="64894"/>
                  </a:lnTo>
                  <a:lnTo>
                    <a:pt x="991303" y="54896"/>
                  </a:lnTo>
                  <a:lnTo>
                    <a:pt x="1050380" y="45672"/>
                  </a:lnTo>
                  <a:lnTo>
                    <a:pt x="1110595" y="37240"/>
                  </a:lnTo>
                  <a:lnTo>
                    <a:pt x="1171900" y="29619"/>
                  </a:lnTo>
                  <a:lnTo>
                    <a:pt x="1234242" y="22825"/>
                  </a:lnTo>
                  <a:lnTo>
                    <a:pt x="1297572" y="16879"/>
                  </a:lnTo>
                  <a:lnTo>
                    <a:pt x="1361839" y="11797"/>
                  </a:lnTo>
                  <a:lnTo>
                    <a:pt x="1426991" y="7599"/>
                  </a:lnTo>
                  <a:lnTo>
                    <a:pt x="1492979" y="4301"/>
                  </a:lnTo>
                  <a:lnTo>
                    <a:pt x="1559752" y="1924"/>
                  </a:lnTo>
                  <a:lnTo>
                    <a:pt x="1627259" y="484"/>
                  </a:lnTo>
                  <a:lnTo>
                    <a:pt x="1695449" y="0"/>
                  </a:lnTo>
                  <a:lnTo>
                    <a:pt x="1763649" y="484"/>
                  </a:lnTo>
                  <a:lnTo>
                    <a:pt x="1831164" y="1924"/>
                  </a:lnTo>
                  <a:lnTo>
                    <a:pt x="1897945" y="4301"/>
                  </a:lnTo>
                  <a:lnTo>
                    <a:pt x="1963940" y="7599"/>
                  </a:lnTo>
                  <a:lnTo>
                    <a:pt x="2029100" y="11797"/>
                  </a:lnTo>
                  <a:lnTo>
                    <a:pt x="2093373" y="16879"/>
                  </a:lnTo>
                  <a:lnTo>
                    <a:pt x="2156709" y="22825"/>
                  </a:lnTo>
                  <a:lnTo>
                    <a:pt x="2219057" y="29619"/>
                  </a:lnTo>
                  <a:lnTo>
                    <a:pt x="2280367" y="37240"/>
                  </a:lnTo>
                  <a:lnTo>
                    <a:pt x="2340588" y="45672"/>
                  </a:lnTo>
                  <a:lnTo>
                    <a:pt x="2399670" y="54896"/>
                  </a:lnTo>
                  <a:lnTo>
                    <a:pt x="2457561" y="64894"/>
                  </a:lnTo>
                  <a:lnTo>
                    <a:pt x="2514211" y="75648"/>
                  </a:lnTo>
                  <a:lnTo>
                    <a:pt x="2569570" y="87139"/>
                  </a:lnTo>
                  <a:lnTo>
                    <a:pt x="2623586" y="99349"/>
                  </a:lnTo>
                  <a:lnTo>
                    <a:pt x="2676210" y="112260"/>
                  </a:lnTo>
                  <a:lnTo>
                    <a:pt x="2727390" y="125854"/>
                  </a:lnTo>
                  <a:lnTo>
                    <a:pt x="2777076" y="140113"/>
                  </a:lnTo>
                  <a:lnTo>
                    <a:pt x="2825217" y="155018"/>
                  </a:lnTo>
                  <a:lnTo>
                    <a:pt x="2871763" y="170551"/>
                  </a:lnTo>
                  <a:lnTo>
                    <a:pt x="2916663" y="186694"/>
                  </a:lnTo>
                  <a:lnTo>
                    <a:pt x="2959867" y="203429"/>
                  </a:lnTo>
                  <a:lnTo>
                    <a:pt x="3001323" y="220737"/>
                  </a:lnTo>
                  <a:lnTo>
                    <a:pt x="3040981" y="238600"/>
                  </a:lnTo>
                  <a:lnTo>
                    <a:pt x="3078790" y="257001"/>
                  </a:lnTo>
                  <a:lnTo>
                    <a:pt x="3114701" y="275921"/>
                  </a:lnTo>
                  <a:lnTo>
                    <a:pt x="3148661" y="295341"/>
                  </a:lnTo>
                  <a:lnTo>
                    <a:pt x="3210530" y="335611"/>
                  </a:lnTo>
                  <a:lnTo>
                    <a:pt x="3263992" y="377665"/>
                  </a:lnTo>
                  <a:lnTo>
                    <a:pt x="3308643" y="421358"/>
                  </a:lnTo>
                  <a:lnTo>
                    <a:pt x="3344076" y="466543"/>
                  </a:lnTo>
                  <a:lnTo>
                    <a:pt x="3369887" y="513076"/>
                  </a:lnTo>
                  <a:lnTo>
                    <a:pt x="3385670" y="560810"/>
                  </a:lnTo>
                  <a:lnTo>
                    <a:pt x="3391021" y="609599"/>
                  </a:lnTo>
                  <a:lnTo>
                    <a:pt x="3389675" y="634118"/>
                  </a:lnTo>
                  <a:lnTo>
                    <a:pt x="3379057" y="682400"/>
                  </a:lnTo>
                  <a:lnTo>
                    <a:pt x="3358209" y="729552"/>
                  </a:lnTo>
                  <a:lnTo>
                    <a:pt x="3327537" y="775431"/>
                  </a:lnTo>
                  <a:lnTo>
                    <a:pt x="3287444" y="819888"/>
                  </a:lnTo>
                  <a:lnTo>
                    <a:pt x="3238338" y="862780"/>
                  </a:lnTo>
                  <a:lnTo>
                    <a:pt x="3180621" y="903961"/>
                  </a:lnTo>
                  <a:lnTo>
                    <a:pt x="3114701" y="943284"/>
                  </a:lnTo>
                  <a:lnTo>
                    <a:pt x="3078790" y="962203"/>
                  </a:lnTo>
                  <a:lnTo>
                    <a:pt x="3040981" y="980604"/>
                  </a:lnTo>
                  <a:lnTo>
                    <a:pt x="3001323" y="998467"/>
                  </a:lnTo>
                  <a:lnTo>
                    <a:pt x="2959867" y="1015775"/>
                  </a:lnTo>
                  <a:lnTo>
                    <a:pt x="2916663" y="1032510"/>
                  </a:lnTo>
                  <a:lnTo>
                    <a:pt x="2871763" y="1048653"/>
                  </a:lnTo>
                  <a:lnTo>
                    <a:pt x="2825217" y="1064186"/>
                  </a:lnTo>
                  <a:lnTo>
                    <a:pt x="2777076" y="1079090"/>
                  </a:lnTo>
                  <a:lnTo>
                    <a:pt x="2727390" y="1093348"/>
                  </a:lnTo>
                  <a:lnTo>
                    <a:pt x="2676210" y="1106942"/>
                  </a:lnTo>
                  <a:lnTo>
                    <a:pt x="2623586" y="1119853"/>
                  </a:lnTo>
                  <a:lnTo>
                    <a:pt x="2569570" y="1132063"/>
                  </a:lnTo>
                  <a:lnTo>
                    <a:pt x="2514211" y="1143554"/>
                  </a:lnTo>
                  <a:lnTo>
                    <a:pt x="2457561" y="1154307"/>
                  </a:lnTo>
                  <a:lnTo>
                    <a:pt x="2399670" y="1164304"/>
                  </a:lnTo>
                  <a:lnTo>
                    <a:pt x="2340588" y="1173528"/>
                  </a:lnTo>
                  <a:lnTo>
                    <a:pt x="2280367" y="1181960"/>
                  </a:lnTo>
                  <a:lnTo>
                    <a:pt x="2219057" y="1189581"/>
                  </a:lnTo>
                  <a:lnTo>
                    <a:pt x="2156709" y="1196374"/>
                  </a:lnTo>
                  <a:lnTo>
                    <a:pt x="2093373" y="1202321"/>
                  </a:lnTo>
                  <a:lnTo>
                    <a:pt x="2029100" y="1207402"/>
                  </a:lnTo>
                  <a:lnTo>
                    <a:pt x="1963940" y="1211601"/>
                  </a:lnTo>
                  <a:lnTo>
                    <a:pt x="1897945" y="1214898"/>
                  </a:lnTo>
                  <a:lnTo>
                    <a:pt x="1831164" y="1217276"/>
                  </a:lnTo>
                  <a:lnTo>
                    <a:pt x="1763649" y="1218715"/>
                  </a:lnTo>
                  <a:lnTo>
                    <a:pt x="1695449" y="1219199"/>
                  </a:lnTo>
                  <a:lnTo>
                    <a:pt x="1627259" y="1218715"/>
                  </a:lnTo>
                  <a:lnTo>
                    <a:pt x="1559752" y="1217276"/>
                  </a:lnTo>
                  <a:lnTo>
                    <a:pt x="1492979" y="1214898"/>
                  </a:lnTo>
                  <a:lnTo>
                    <a:pt x="1426991" y="1211601"/>
                  </a:lnTo>
                  <a:lnTo>
                    <a:pt x="1361839" y="1207402"/>
                  </a:lnTo>
                  <a:lnTo>
                    <a:pt x="1297572" y="1202321"/>
                  </a:lnTo>
                  <a:lnTo>
                    <a:pt x="1234242" y="1196374"/>
                  </a:lnTo>
                  <a:lnTo>
                    <a:pt x="1171900" y="1189581"/>
                  </a:lnTo>
                  <a:lnTo>
                    <a:pt x="1110595" y="1181960"/>
                  </a:lnTo>
                  <a:lnTo>
                    <a:pt x="1050380" y="1173528"/>
                  </a:lnTo>
                  <a:lnTo>
                    <a:pt x="991303" y="1164304"/>
                  </a:lnTo>
                  <a:lnTo>
                    <a:pt x="933417" y="1154307"/>
                  </a:lnTo>
                  <a:lnTo>
                    <a:pt x="876771" y="1143554"/>
                  </a:lnTo>
                  <a:lnTo>
                    <a:pt x="821416" y="1132063"/>
                  </a:lnTo>
                  <a:lnTo>
                    <a:pt x="767404" y="1119853"/>
                  </a:lnTo>
                  <a:lnTo>
                    <a:pt x="714783" y="1106942"/>
                  </a:lnTo>
                  <a:lnTo>
                    <a:pt x="663606" y="1093348"/>
                  </a:lnTo>
                  <a:lnTo>
                    <a:pt x="613923" y="1079090"/>
                  </a:lnTo>
                  <a:lnTo>
                    <a:pt x="565785" y="1064186"/>
                  </a:lnTo>
                  <a:lnTo>
                    <a:pt x="519241" y="1048653"/>
                  </a:lnTo>
                  <a:lnTo>
                    <a:pt x="474343" y="1032510"/>
                  </a:lnTo>
                  <a:lnTo>
                    <a:pt x="431142" y="1015775"/>
                  </a:lnTo>
                  <a:lnTo>
                    <a:pt x="389688" y="998467"/>
                  </a:lnTo>
                  <a:lnTo>
                    <a:pt x="350031" y="980604"/>
                  </a:lnTo>
                  <a:lnTo>
                    <a:pt x="312223" y="962203"/>
                  </a:lnTo>
                  <a:lnTo>
                    <a:pt x="276314" y="943284"/>
                  </a:lnTo>
                  <a:lnTo>
                    <a:pt x="242355" y="923863"/>
                  </a:lnTo>
                  <a:lnTo>
                    <a:pt x="180488" y="883593"/>
                  </a:lnTo>
                  <a:lnTo>
                    <a:pt x="127027" y="841539"/>
                  </a:lnTo>
                  <a:lnTo>
                    <a:pt x="82377" y="797846"/>
                  </a:lnTo>
                  <a:lnTo>
                    <a:pt x="46945" y="752660"/>
                  </a:lnTo>
                  <a:lnTo>
                    <a:pt x="21134" y="706126"/>
                  </a:lnTo>
                  <a:lnTo>
                    <a:pt x="5351" y="658391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793359" y="4536183"/>
            <a:ext cx="22034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b="1" dirty="0">
                <a:latin typeface="Calibri"/>
                <a:cs typeface="Calibri"/>
              </a:rPr>
              <a:t>Method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Calibri"/>
                <a:cs typeface="Calibri"/>
              </a:rPr>
              <a:t>hiding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295775" y="5172075"/>
            <a:ext cx="3515360" cy="1371600"/>
            <a:chOff x="2771775" y="5172075"/>
            <a:chExt cx="3515360" cy="1371600"/>
          </a:xfrm>
        </p:grpSpPr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71775" y="5172075"/>
              <a:ext cx="3514740" cy="134302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19500" y="5267325"/>
              <a:ext cx="1895475" cy="12763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32734" y="5213354"/>
              <a:ext cx="3391037" cy="121921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832734" y="5213354"/>
              <a:ext cx="3391535" cy="1219835"/>
            </a:xfrm>
            <a:custGeom>
              <a:avLst/>
              <a:gdLst/>
              <a:ahLst/>
              <a:cxnLst/>
              <a:rect l="l" t="t" r="r" b="b"/>
              <a:pathLst>
                <a:path w="3391535" h="1219835">
                  <a:moveTo>
                    <a:pt x="0" y="609612"/>
                  </a:moveTo>
                  <a:lnTo>
                    <a:pt x="5352" y="560818"/>
                  </a:lnTo>
                  <a:lnTo>
                    <a:pt x="21138" y="513082"/>
                  </a:lnTo>
                  <a:lnTo>
                    <a:pt x="46953" y="466547"/>
                  </a:lnTo>
                  <a:lnTo>
                    <a:pt x="82391" y="421359"/>
                  </a:lnTo>
                  <a:lnTo>
                    <a:pt x="127047" y="377665"/>
                  </a:lnTo>
                  <a:lnTo>
                    <a:pt x="180516" y="335610"/>
                  </a:lnTo>
                  <a:lnTo>
                    <a:pt x="242392" y="295339"/>
                  </a:lnTo>
                  <a:lnTo>
                    <a:pt x="276356" y="275919"/>
                  </a:lnTo>
                  <a:lnTo>
                    <a:pt x="312270" y="256999"/>
                  </a:lnTo>
                  <a:lnTo>
                    <a:pt x="350083" y="238598"/>
                  </a:lnTo>
                  <a:lnTo>
                    <a:pt x="389744" y="220734"/>
                  </a:lnTo>
                  <a:lnTo>
                    <a:pt x="431203" y="203426"/>
                  </a:lnTo>
                  <a:lnTo>
                    <a:pt x="474410" y="186691"/>
                  </a:lnTo>
                  <a:lnTo>
                    <a:pt x="519312" y="170548"/>
                  </a:lnTo>
                  <a:lnTo>
                    <a:pt x="565861" y="155015"/>
                  </a:lnTo>
                  <a:lnTo>
                    <a:pt x="614004" y="140110"/>
                  </a:lnTo>
                  <a:lnTo>
                    <a:pt x="663692" y="125851"/>
                  </a:lnTo>
                  <a:lnTo>
                    <a:pt x="714874" y="112258"/>
                  </a:lnTo>
                  <a:lnTo>
                    <a:pt x="767499" y="99347"/>
                  </a:lnTo>
                  <a:lnTo>
                    <a:pt x="821516" y="87137"/>
                  </a:lnTo>
                  <a:lnTo>
                    <a:pt x="876875" y="75646"/>
                  </a:lnTo>
                  <a:lnTo>
                    <a:pt x="933526" y="64892"/>
                  </a:lnTo>
                  <a:lnTo>
                    <a:pt x="991416" y="54895"/>
                  </a:lnTo>
                  <a:lnTo>
                    <a:pt x="1050496" y="45671"/>
                  </a:lnTo>
                  <a:lnTo>
                    <a:pt x="1110716" y="37239"/>
                  </a:lnTo>
                  <a:lnTo>
                    <a:pt x="1172023" y="29618"/>
                  </a:lnTo>
                  <a:lnTo>
                    <a:pt x="1234369" y="22825"/>
                  </a:lnTo>
                  <a:lnTo>
                    <a:pt x="1297701" y="16878"/>
                  </a:lnTo>
                  <a:lnTo>
                    <a:pt x="1361970" y="11797"/>
                  </a:lnTo>
                  <a:lnTo>
                    <a:pt x="1427125" y="7598"/>
                  </a:lnTo>
                  <a:lnTo>
                    <a:pt x="1493114" y="4301"/>
                  </a:lnTo>
                  <a:lnTo>
                    <a:pt x="1559888" y="1923"/>
                  </a:lnTo>
                  <a:lnTo>
                    <a:pt x="1627396" y="484"/>
                  </a:lnTo>
                  <a:lnTo>
                    <a:pt x="1695587" y="0"/>
                  </a:lnTo>
                  <a:lnTo>
                    <a:pt x="1763777" y="484"/>
                  </a:lnTo>
                  <a:lnTo>
                    <a:pt x="1831284" y="1923"/>
                  </a:lnTo>
                  <a:lnTo>
                    <a:pt x="1898057" y="4301"/>
                  </a:lnTo>
                  <a:lnTo>
                    <a:pt x="1964045" y="7598"/>
                  </a:lnTo>
                  <a:lnTo>
                    <a:pt x="2029198" y="11797"/>
                  </a:lnTo>
                  <a:lnTo>
                    <a:pt x="2093464" y="16878"/>
                  </a:lnTo>
                  <a:lnTo>
                    <a:pt x="2156794" y="22825"/>
                  </a:lnTo>
                  <a:lnTo>
                    <a:pt x="2219136" y="29618"/>
                  </a:lnTo>
                  <a:lnTo>
                    <a:pt x="2280441" y="37239"/>
                  </a:lnTo>
                  <a:lnTo>
                    <a:pt x="2340656" y="45671"/>
                  </a:lnTo>
                  <a:lnTo>
                    <a:pt x="2399733" y="54895"/>
                  </a:lnTo>
                  <a:lnTo>
                    <a:pt x="2457619" y="64892"/>
                  </a:lnTo>
                  <a:lnTo>
                    <a:pt x="2514265" y="75646"/>
                  </a:lnTo>
                  <a:lnTo>
                    <a:pt x="2569620" y="87137"/>
                  </a:lnTo>
                  <a:lnTo>
                    <a:pt x="2623633" y="99347"/>
                  </a:lnTo>
                  <a:lnTo>
                    <a:pt x="2676253" y="112258"/>
                  </a:lnTo>
                  <a:lnTo>
                    <a:pt x="2727430" y="125851"/>
                  </a:lnTo>
                  <a:lnTo>
                    <a:pt x="2777113" y="140110"/>
                  </a:lnTo>
                  <a:lnTo>
                    <a:pt x="2825251" y="155015"/>
                  </a:lnTo>
                  <a:lnTo>
                    <a:pt x="2871795" y="170548"/>
                  </a:lnTo>
                  <a:lnTo>
                    <a:pt x="2916693" y="186691"/>
                  </a:lnTo>
                  <a:lnTo>
                    <a:pt x="2959894" y="203426"/>
                  </a:lnTo>
                  <a:lnTo>
                    <a:pt x="3001348" y="220734"/>
                  </a:lnTo>
                  <a:lnTo>
                    <a:pt x="3041005" y="238598"/>
                  </a:lnTo>
                  <a:lnTo>
                    <a:pt x="3078813" y="256999"/>
                  </a:lnTo>
                  <a:lnTo>
                    <a:pt x="3114722" y="275919"/>
                  </a:lnTo>
                  <a:lnTo>
                    <a:pt x="3148681" y="295339"/>
                  </a:lnTo>
                  <a:lnTo>
                    <a:pt x="3210549" y="335610"/>
                  </a:lnTo>
                  <a:lnTo>
                    <a:pt x="3264009" y="377665"/>
                  </a:lnTo>
                  <a:lnTo>
                    <a:pt x="3308659" y="421359"/>
                  </a:lnTo>
                  <a:lnTo>
                    <a:pt x="3344091" y="466547"/>
                  </a:lnTo>
                  <a:lnTo>
                    <a:pt x="3369902" y="513082"/>
                  </a:lnTo>
                  <a:lnTo>
                    <a:pt x="3385685" y="560818"/>
                  </a:lnTo>
                  <a:lnTo>
                    <a:pt x="3391037" y="609612"/>
                  </a:lnTo>
                  <a:lnTo>
                    <a:pt x="3389690" y="634129"/>
                  </a:lnTo>
                  <a:lnTo>
                    <a:pt x="3379072" y="682410"/>
                  </a:lnTo>
                  <a:lnTo>
                    <a:pt x="3358225" y="729561"/>
                  </a:lnTo>
                  <a:lnTo>
                    <a:pt x="3327552" y="775438"/>
                  </a:lnTo>
                  <a:lnTo>
                    <a:pt x="3287461" y="819896"/>
                  </a:lnTo>
                  <a:lnTo>
                    <a:pt x="3238355" y="862787"/>
                  </a:lnTo>
                  <a:lnTo>
                    <a:pt x="3180640" y="903967"/>
                  </a:lnTo>
                  <a:lnTo>
                    <a:pt x="3114722" y="943290"/>
                  </a:lnTo>
                  <a:lnTo>
                    <a:pt x="3078813" y="962210"/>
                  </a:lnTo>
                  <a:lnTo>
                    <a:pt x="3041005" y="980611"/>
                  </a:lnTo>
                  <a:lnTo>
                    <a:pt x="3001348" y="998474"/>
                  </a:lnTo>
                  <a:lnTo>
                    <a:pt x="2959894" y="1015783"/>
                  </a:lnTo>
                  <a:lnTo>
                    <a:pt x="2916693" y="1032517"/>
                  </a:lnTo>
                  <a:lnTo>
                    <a:pt x="2871795" y="1048660"/>
                  </a:lnTo>
                  <a:lnTo>
                    <a:pt x="2825251" y="1064194"/>
                  </a:lnTo>
                  <a:lnTo>
                    <a:pt x="2777113" y="1079098"/>
                  </a:lnTo>
                  <a:lnTo>
                    <a:pt x="2727430" y="1093357"/>
                  </a:lnTo>
                  <a:lnTo>
                    <a:pt x="2676253" y="1106951"/>
                  </a:lnTo>
                  <a:lnTo>
                    <a:pt x="2623633" y="1119862"/>
                  </a:lnTo>
                  <a:lnTo>
                    <a:pt x="2569620" y="1132072"/>
                  </a:lnTo>
                  <a:lnTo>
                    <a:pt x="2514265" y="1143563"/>
                  </a:lnTo>
                  <a:lnTo>
                    <a:pt x="2457619" y="1154317"/>
                  </a:lnTo>
                  <a:lnTo>
                    <a:pt x="2399733" y="1164315"/>
                  </a:lnTo>
                  <a:lnTo>
                    <a:pt x="2340656" y="1173539"/>
                  </a:lnTo>
                  <a:lnTo>
                    <a:pt x="2280441" y="1181971"/>
                  </a:lnTo>
                  <a:lnTo>
                    <a:pt x="2219136" y="1189593"/>
                  </a:lnTo>
                  <a:lnTo>
                    <a:pt x="2156794" y="1196386"/>
                  </a:lnTo>
                  <a:lnTo>
                    <a:pt x="2093464" y="1202332"/>
                  </a:lnTo>
                  <a:lnTo>
                    <a:pt x="2029198" y="1207414"/>
                  </a:lnTo>
                  <a:lnTo>
                    <a:pt x="1964045" y="1211613"/>
                  </a:lnTo>
                  <a:lnTo>
                    <a:pt x="1898057" y="1214910"/>
                  </a:lnTo>
                  <a:lnTo>
                    <a:pt x="1831284" y="1217288"/>
                  </a:lnTo>
                  <a:lnTo>
                    <a:pt x="1763777" y="1218728"/>
                  </a:lnTo>
                  <a:lnTo>
                    <a:pt x="1695587" y="1219212"/>
                  </a:lnTo>
                  <a:lnTo>
                    <a:pt x="1627396" y="1218728"/>
                  </a:lnTo>
                  <a:lnTo>
                    <a:pt x="1559888" y="1217288"/>
                  </a:lnTo>
                  <a:lnTo>
                    <a:pt x="1493114" y="1214910"/>
                  </a:lnTo>
                  <a:lnTo>
                    <a:pt x="1427125" y="1211613"/>
                  </a:lnTo>
                  <a:lnTo>
                    <a:pt x="1361970" y="1207414"/>
                  </a:lnTo>
                  <a:lnTo>
                    <a:pt x="1297701" y="1202332"/>
                  </a:lnTo>
                  <a:lnTo>
                    <a:pt x="1234369" y="1196386"/>
                  </a:lnTo>
                  <a:lnTo>
                    <a:pt x="1172023" y="1189593"/>
                  </a:lnTo>
                  <a:lnTo>
                    <a:pt x="1110716" y="1181971"/>
                  </a:lnTo>
                  <a:lnTo>
                    <a:pt x="1050496" y="1173539"/>
                  </a:lnTo>
                  <a:lnTo>
                    <a:pt x="991416" y="1164315"/>
                  </a:lnTo>
                  <a:lnTo>
                    <a:pt x="933526" y="1154317"/>
                  </a:lnTo>
                  <a:lnTo>
                    <a:pt x="876875" y="1143563"/>
                  </a:lnTo>
                  <a:lnTo>
                    <a:pt x="821516" y="1132072"/>
                  </a:lnTo>
                  <a:lnTo>
                    <a:pt x="767499" y="1119862"/>
                  </a:lnTo>
                  <a:lnTo>
                    <a:pt x="714874" y="1106951"/>
                  </a:lnTo>
                  <a:lnTo>
                    <a:pt x="663692" y="1093357"/>
                  </a:lnTo>
                  <a:lnTo>
                    <a:pt x="614004" y="1079098"/>
                  </a:lnTo>
                  <a:lnTo>
                    <a:pt x="565861" y="1064194"/>
                  </a:lnTo>
                  <a:lnTo>
                    <a:pt x="519312" y="1048660"/>
                  </a:lnTo>
                  <a:lnTo>
                    <a:pt x="474410" y="1032517"/>
                  </a:lnTo>
                  <a:lnTo>
                    <a:pt x="431203" y="1015783"/>
                  </a:lnTo>
                  <a:lnTo>
                    <a:pt x="389744" y="998474"/>
                  </a:lnTo>
                  <a:lnTo>
                    <a:pt x="350083" y="980611"/>
                  </a:lnTo>
                  <a:lnTo>
                    <a:pt x="312270" y="962210"/>
                  </a:lnTo>
                  <a:lnTo>
                    <a:pt x="276356" y="943290"/>
                  </a:lnTo>
                  <a:lnTo>
                    <a:pt x="242392" y="923870"/>
                  </a:lnTo>
                  <a:lnTo>
                    <a:pt x="180516" y="883600"/>
                  </a:lnTo>
                  <a:lnTo>
                    <a:pt x="127047" y="841546"/>
                  </a:lnTo>
                  <a:lnTo>
                    <a:pt x="82391" y="797854"/>
                  </a:lnTo>
                  <a:lnTo>
                    <a:pt x="46953" y="752668"/>
                  </a:lnTo>
                  <a:lnTo>
                    <a:pt x="21138" y="706136"/>
                  </a:lnTo>
                  <a:lnTo>
                    <a:pt x="5352" y="658402"/>
                  </a:lnTo>
                  <a:lnTo>
                    <a:pt x="0" y="609612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402837" y="5371778"/>
            <a:ext cx="1311910" cy="8782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b="1" spc="-10" dirty="0">
                <a:latin typeface="Calibri"/>
                <a:cs typeface="Calibri"/>
              </a:rPr>
              <a:t>keyword</a:t>
            </a:r>
            <a:endParaRPr sz="2750">
              <a:latin typeface="Calibri"/>
              <a:cs typeface="Calibri"/>
            </a:endParaRPr>
          </a:p>
          <a:p>
            <a:pPr marL="88900">
              <a:spcBef>
                <a:spcPts val="75"/>
              </a:spcBef>
            </a:pPr>
            <a:r>
              <a:rPr sz="2750" b="1" spc="-10" dirty="0">
                <a:latin typeface="Calibri"/>
                <a:cs typeface="Calibri"/>
              </a:rPr>
              <a:t>“super”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700" y="285766"/>
            <a:ext cx="7924800" cy="904875"/>
            <a:chOff x="647700" y="285765"/>
            <a:chExt cx="7924800" cy="90487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700" y="285765"/>
              <a:ext cx="7924800" cy="838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9400" y="3429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799" y="304800"/>
              <a:ext cx="7848599" cy="761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304800"/>
              <a:ext cx="7848600" cy="762000"/>
            </a:xfrm>
            <a:custGeom>
              <a:avLst/>
              <a:gdLst/>
              <a:ahLst/>
              <a:cxnLst/>
              <a:rect l="l" t="t" r="r" b="b"/>
              <a:pathLst>
                <a:path w="7848600" h="762000">
                  <a:moveTo>
                    <a:pt x="0" y="127010"/>
                  </a:moveTo>
                  <a:lnTo>
                    <a:pt x="9979" y="77589"/>
                  </a:lnTo>
                  <a:lnTo>
                    <a:pt x="37194" y="37216"/>
                  </a:lnTo>
                  <a:lnTo>
                    <a:pt x="77563" y="9986"/>
                  </a:lnTo>
                  <a:lnTo>
                    <a:pt x="127004" y="0"/>
                  </a:lnTo>
                  <a:lnTo>
                    <a:pt x="7721589" y="0"/>
                  </a:lnTo>
                  <a:lnTo>
                    <a:pt x="7771010" y="9986"/>
                  </a:lnTo>
                  <a:lnTo>
                    <a:pt x="7811383" y="37216"/>
                  </a:lnTo>
                  <a:lnTo>
                    <a:pt x="7838612" y="77589"/>
                  </a:lnTo>
                  <a:lnTo>
                    <a:pt x="7848599" y="127010"/>
                  </a:lnTo>
                  <a:lnTo>
                    <a:pt x="7848599" y="634989"/>
                  </a:lnTo>
                  <a:lnTo>
                    <a:pt x="7838612" y="684410"/>
                  </a:lnTo>
                  <a:lnTo>
                    <a:pt x="7811383" y="724783"/>
                  </a:lnTo>
                  <a:lnTo>
                    <a:pt x="7771010" y="752013"/>
                  </a:lnTo>
                  <a:lnTo>
                    <a:pt x="7721589" y="761999"/>
                  </a:lnTo>
                  <a:lnTo>
                    <a:pt x="127004" y="761999"/>
                  </a:lnTo>
                  <a:lnTo>
                    <a:pt x="77563" y="752013"/>
                  </a:lnTo>
                  <a:lnTo>
                    <a:pt x="37194" y="724783"/>
                  </a:lnTo>
                  <a:lnTo>
                    <a:pt x="9979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9798" y="83972"/>
            <a:ext cx="10515600" cy="957185"/>
          </a:xfrm>
          <a:prstGeom prst="rect">
            <a:avLst/>
          </a:prstGeom>
        </p:spPr>
        <p:txBody>
          <a:bodyPr vert="horz" wrap="square" lIns="0" tIns="277368" rIns="0" bIns="0" rtlCol="0" anchor="ctr">
            <a:spAutoFit/>
          </a:bodyPr>
          <a:lstStyle/>
          <a:p>
            <a:pPr marL="1961514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Домашнее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задание: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362200" y="1352565"/>
            <a:ext cx="6972300" cy="5105400"/>
            <a:chOff x="838200" y="1352565"/>
            <a:chExt cx="6972300" cy="51054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300" y="1352565"/>
              <a:ext cx="6934200" cy="51053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200" y="1485900"/>
              <a:ext cx="6353190" cy="4914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399" y="1371600"/>
              <a:ext cx="6857999" cy="50291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14399" y="1371600"/>
              <a:ext cx="6858000" cy="5029200"/>
            </a:xfrm>
            <a:custGeom>
              <a:avLst/>
              <a:gdLst/>
              <a:ahLst/>
              <a:cxnLst/>
              <a:rect l="l" t="t" r="r" b="b"/>
              <a:pathLst>
                <a:path w="6858000" h="5029200">
                  <a:moveTo>
                    <a:pt x="0" y="5029199"/>
                  </a:moveTo>
                  <a:lnTo>
                    <a:pt x="6857999" y="5029199"/>
                  </a:lnTo>
                  <a:lnTo>
                    <a:pt x="6857999" y="0"/>
                  </a:lnTo>
                  <a:lnTo>
                    <a:pt x="0" y="0"/>
                  </a:lnTo>
                  <a:lnTo>
                    <a:pt x="0" y="50291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30793" y="1549713"/>
            <a:ext cx="4739640" cy="514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550" spc="-20" dirty="0">
                <a:latin typeface="Calibri"/>
                <a:cs typeface="Calibri"/>
              </a:rPr>
              <a:t>Test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1</a:t>
            </a:r>
            <a:endParaRPr sz="1550" dirty="0">
              <a:latin typeface="Calibri"/>
              <a:cs typeface="Calibri"/>
            </a:endParaRPr>
          </a:p>
          <a:p>
            <a:pPr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Каков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будет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результат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компиляции</a:t>
            </a:r>
            <a:r>
              <a:rPr sz="1550" spc="2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запуска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класса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Y?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30794" y="2284031"/>
            <a:ext cx="1542415" cy="1000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92430">
              <a:lnSpc>
                <a:spcPct val="101000"/>
              </a:lnSpc>
              <a:spcBef>
                <a:spcPts val="105"/>
              </a:spcBef>
            </a:pPr>
            <a:r>
              <a:rPr sz="1550" dirty="0">
                <a:latin typeface="Calibri"/>
                <a:cs typeface="Calibri"/>
              </a:rPr>
              <a:t>package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p1;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class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X{</a:t>
            </a:r>
            <a:endParaRPr sz="1550" dirty="0">
              <a:latin typeface="Calibri"/>
              <a:cs typeface="Calibri"/>
            </a:endParaRPr>
          </a:p>
          <a:p>
            <a:pPr marL="133350">
              <a:spcBef>
                <a:spcPts val="95"/>
              </a:spcBef>
              <a:tabLst>
                <a:tab pos="637540" algn="l"/>
              </a:tabLst>
            </a:pPr>
            <a:r>
              <a:rPr sz="1550" spc="-25" dirty="0">
                <a:latin typeface="Calibri"/>
                <a:cs typeface="Calibri"/>
              </a:rPr>
              <a:t>X()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395" dirty="0">
                <a:latin typeface="Times New Roman"/>
                <a:cs typeface="Times New Roman"/>
              </a:rPr>
              <a:t> </a:t>
            </a:r>
            <a:r>
              <a:rPr sz="1550" spc="-60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  <a:p>
            <a:pPr marL="133350">
              <a:spcBef>
                <a:spcPts val="90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45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abc()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83641" y="3018470"/>
            <a:ext cx="255524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  <a:tabLst>
                <a:tab pos="297180" algn="l"/>
                <a:tab pos="2479040" algn="l"/>
              </a:tabLst>
            </a:pP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10" dirty="0">
                <a:latin typeface="Calibri"/>
                <a:cs typeface="Calibri"/>
              </a:rPr>
              <a:t>System.out.println(‘X’);</a:t>
            </a:r>
            <a:r>
              <a:rPr sz="1550" dirty="0">
                <a:latin typeface="Calibri"/>
                <a:cs typeface="Calibri"/>
              </a:rPr>
              <a:t>	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30788" y="3668578"/>
            <a:ext cx="5948680" cy="0"/>
          </a:xfrm>
          <a:custGeom>
            <a:avLst/>
            <a:gdLst/>
            <a:ahLst/>
            <a:cxnLst/>
            <a:rect l="l" t="t" r="r" b="b"/>
            <a:pathLst>
              <a:path w="5948680">
                <a:moveTo>
                  <a:pt x="0" y="0"/>
                </a:moveTo>
                <a:lnTo>
                  <a:pt x="5948550" y="0"/>
                </a:lnTo>
              </a:path>
            </a:pathLst>
          </a:custGeom>
          <a:ln w="1340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30781" y="3256975"/>
            <a:ext cx="4137660" cy="2955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500" dirty="0">
              <a:latin typeface="Calibri"/>
              <a:cs typeface="Calibri"/>
            </a:endParaRPr>
          </a:p>
          <a:p>
            <a:pPr marR="3112770">
              <a:lnSpc>
                <a:spcPct val="105000"/>
              </a:lnSpc>
            </a:pPr>
            <a:r>
              <a:rPr sz="1550" dirty="0">
                <a:latin typeface="Calibri"/>
                <a:cs typeface="Calibri"/>
              </a:rPr>
              <a:t>package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p2;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import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p1.*;</a:t>
            </a:r>
            <a:endParaRPr sz="1550" dirty="0">
              <a:latin typeface="Calibri"/>
              <a:cs typeface="Calibri"/>
            </a:endParaRPr>
          </a:p>
          <a:p>
            <a:pPr marL="133350" marR="2148840" indent="-133985">
              <a:lnSpc>
                <a:spcPct val="100899"/>
              </a:lnSpc>
              <a:spcBef>
                <a:spcPts val="75"/>
              </a:spcBef>
              <a:tabLst>
                <a:tab pos="685165" algn="l"/>
              </a:tabLst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extends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X{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Y()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32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  <a:p>
            <a:pPr marL="133350" marR="5080">
              <a:lnSpc>
                <a:spcPct val="101000"/>
              </a:lnSpc>
              <a:spcBef>
                <a:spcPts val="75"/>
              </a:spcBef>
              <a:tabLst>
                <a:tab pos="2000250" algn="l"/>
              </a:tabLst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45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abc()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System.out.println(‘Y’);</a:t>
            </a:r>
            <a:r>
              <a:rPr sz="1550" spc="310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}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main(String[]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args){</a:t>
            </a:r>
            <a:endParaRPr sz="1550" dirty="0">
              <a:latin typeface="Calibri"/>
              <a:cs typeface="Calibri"/>
            </a:endParaRPr>
          </a:p>
          <a:p>
            <a:pPr marL="22860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Y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new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Y();</a:t>
            </a:r>
            <a:endParaRPr sz="1550" dirty="0">
              <a:latin typeface="Calibri"/>
              <a:cs typeface="Calibri"/>
            </a:endParaRPr>
          </a:p>
          <a:p>
            <a:pPr marL="228600">
              <a:spcBef>
                <a:spcPts val="90"/>
              </a:spcBef>
            </a:pPr>
            <a:r>
              <a:rPr sz="1550" spc="-10" dirty="0">
                <a:latin typeface="Calibri"/>
                <a:cs typeface="Calibri"/>
              </a:rPr>
              <a:t>y.abc();</a:t>
            </a:r>
            <a:endParaRPr sz="1550" dirty="0">
              <a:latin typeface="Calibri"/>
              <a:cs typeface="Calibri"/>
            </a:endParaRPr>
          </a:p>
          <a:p>
            <a:pPr marL="133350">
              <a:spcBef>
                <a:spcPts val="2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  <a:p>
            <a:pPr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6100" y="1885951"/>
            <a:ext cx="6191250" cy="2867025"/>
            <a:chOff x="1562100" y="1885950"/>
            <a:chExt cx="6191250" cy="286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1885950"/>
              <a:ext cx="6191234" cy="2867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905000"/>
              <a:ext cx="6117579" cy="27875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905000"/>
              <a:ext cx="6117590" cy="2787650"/>
            </a:xfrm>
            <a:custGeom>
              <a:avLst/>
              <a:gdLst/>
              <a:ahLst/>
              <a:cxnLst/>
              <a:rect l="l" t="t" r="r" b="b"/>
              <a:pathLst>
                <a:path w="6117590" h="2787650">
                  <a:moveTo>
                    <a:pt x="0" y="0"/>
                  </a:moveTo>
                  <a:lnTo>
                    <a:pt x="5653034" y="0"/>
                  </a:lnTo>
                  <a:lnTo>
                    <a:pt x="6117579" y="464576"/>
                  </a:lnTo>
                  <a:lnTo>
                    <a:pt x="6117579" y="2787527"/>
                  </a:lnTo>
                  <a:lnTo>
                    <a:pt x="464570" y="2787527"/>
                  </a:lnTo>
                  <a:lnTo>
                    <a:pt x="0" y="2322956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8457" y="2683761"/>
            <a:ext cx="3067685" cy="112458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1" dirty="0">
                <a:solidFill>
                  <a:srgbClr val="FF0000"/>
                </a:solidFill>
                <a:latin typeface="Calibri"/>
                <a:cs typeface="Calibri"/>
              </a:rPr>
              <a:t>Урок</a:t>
            </a:r>
            <a:r>
              <a:rPr sz="7200" b="1" spc="-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200" b="1" spc="-25" dirty="0">
                <a:solidFill>
                  <a:srgbClr val="FF0000"/>
                </a:solidFill>
                <a:latin typeface="Calibri"/>
                <a:cs typeface="Calibri"/>
              </a:rPr>
              <a:t>23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700" y="285766"/>
            <a:ext cx="7924800" cy="904875"/>
            <a:chOff x="647700" y="285765"/>
            <a:chExt cx="7924800" cy="90487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700" y="285765"/>
              <a:ext cx="7924800" cy="838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9400" y="3429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799" y="304800"/>
              <a:ext cx="7848599" cy="761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304800"/>
              <a:ext cx="7848600" cy="762000"/>
            </a:xfrm>
            <a:custGeom>
              <a:avLst/>
              <a:gdLst/>
              <a:ahLst/>
              <a:cxnLst/>
              <a:rect l="l" t="t" r="r" b="b"/>
              <a:pathLst>
                <a:path w="7848600" h="762000">
                  <a:moveTo>
                    <a:pt x="0" y="127010"/>
                  </a:moveTo>
                  <a:lnTo>
                    <a:pt x="9979" y="77589"/>
                  </a:lnTo>
                  <a:lnTo>
                    <a:pt x="37194" y="37216"/>
                  </a:lnTo>
                  <a:lnTo>
                    <a:pt x="77563" y="9986"/>
                  </a:lnTo>
                  <a:lnTo>
                    <a:pt x="127004" y="0"/>
                  </a:lnTo>
                  <a:lnTo>
                    <a:pt x="7721589" y="0"/>
                  </a:lnTo>
                  <a:lnTo>
                    <a:pt x="7771010" y="9986"/>
                  </a:lnTo>
                  <a:lnTo>
                    <a:pt x="7811383" y="37216"/>
                  </a:lnTo>
                  <a:lnTo>
                    <a:pt x="7838612" y="77589"/>
                  </a:lnTo>
                  <a:lnTo>
                    <a:pt x="7848599" y="127010"/>
                  </a:lnTo>
                  <a:lnTo>
                    <a:pt x="7848599" y="634989"/>
                  </a:lnTo>
                  <a:lnTo>
                    <a:pt x="7838612" y="684410"/>
                  </a:lnTo>
                  <a:lnTo>
                    <a:pt x="7811383" y="724783"/>
                  </a:lnTo>
                  <a:lnTo>
                    <a:pt x="7771010" y="752013"/>
                  </a:lnTo>
                  <a:lnTo>
                    <a:pt x="7721589" y="761999"/>
                  </a:lnTo>
                  <a:lnTo>
                    <a:pt x="127004" y="761999"/>
                  </a:lnTo>
                  <a:lnTo>
                    <a:pt x="77563" y="752013"/>
                  </a:lnTo>
                  <a:lnTo>
                    <a:pt x="37194" y="724783"/>
                  </a:lnTo>
                  <a:lnTo>
                    <a:pt x="9979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12633" y="117229"/>
            <a:ext cx="10515600" cy="957185"/>
          </a:xfrm>
          <a:prstGeom prst="rect">
            <a:avLst/>
          </a:prstGeom>
        </p:spPr>
        <p:txBody>
          <a:bodyPr vert="horz" wrap="square" lIns="0" tIns="277368" rIns="0" bIns="0" rtlCol="0" anchor="ctr">
            <a:spAutoFit/>
          </a:bodyPr>
          <a:lstStyle/>
          <a:p>
            <a:pPr marL="1961514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Домашнее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задание: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362200" y="1352565"/>
            <a:ext cx="6972300" cy="5105400"/>
            <a:chOff x="838200" y="1352565"/>
            <a:chExt cx="6972300" cy="51054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300" y="1352565"/>
              <a:ext cx="6934200" cy="51053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200" y="1609725"/>
              <a:ext cx="5553059" cy="466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399" y="1371600"/>
              <a:ext cx="6857999" cy="50291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14399" y="1371600"/>
              <a:ext cx="6858000" cy="5029200"/>
            </a:xfrm>
            <a:custGeom>
              <a:avLst/>
              <a:gdLst/>
              <a:ahLst/>
              <a:cxnLst/>
              <a:rect l="l" t="t" r="r" b="b"/>
              <a:pathLst>
                <a:path w="6858000" h="5029200">
                  <a:moveTo>
                    <a:pt x="0" y="5029199"/>
                  </a:moveTo>
                  <a:lnTo>
                    <a:pt x="6857999" y="5029199"/>
                  </a:lnTo>
                  <a:lnTo>
                    <a:pt x="6857999" y="0"/>
                  </a:lnTo>
                  <a:lnTo>
                    <a:pt x="0" y="0"/>
                  </a:lnTo>
                  <a:lnTo>
                    <a:pt x="0" y="50291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18093" y="1671633"/>
            <a:ext cx="4752340" cy="514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spc="-20" dirty="0">
                <a:latin typeface="Calibri"/>
                <a:cs typeface="Calibri"/>
              </a:rPr>
              <a:t>Test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2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Каков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будет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результат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компиляции</a:t>
            </a:r>
            <a:r>
              <a:rPr sz="1550" spc="2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запуска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класса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Y?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13884" y="2892676"/>
            <a:ext cx="241490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61620" algn="l"/>
                <a:tab pos="2338705" algn="l"/>
              </a:tabLst>
            </a:pP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10" dirty="0">
                <a:latin typeface="Calibri"/>
                <a:cs typeface="Calibri"/>
              </a:rPr>
              <a:t>System.out.println('X');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8094" y="2406083"/>
            <a:ext cx="1678305" cy="1000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15620">
              <a:lnSpc>
                <a:spcPct val="100899"/>
              </a:lnSpc>
              <a:spcBef>
                <a:spcPts val="110"/>
              </a:spcBef>
            </a:pPr>
            <a:r>
              <a:rPr sz="1550" dirty="0">
                <a:latin typeface="Calibri"/>
                <a:cs typeface="Calibri"/>
              </a:rPr>
              <a:t>package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p1;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class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X{</a:t>
            </a:r>
            <a:endParaRPr sz="1550" dirty="0">
              <a:latin typeface="Calibri"/>
              <a:cs typeface="Calibri"/>
            </a:endParaRPr>
          </a:p>
          <a:p>
            <a:pPr marL="12700">
              <a:spcBef>
                <a:spcPts val="90"/>
              </a:spcBef>
            </a:pPr>
            <a:r>
              <a:rPr sz="1550" dirty="0">
                <a:latin typeface="Calibri"/>
                <a:cs typeface="Calibri"/>
              </a:rPr>
              <a:t>protected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abc()</a:t>
            </a:r>
            <a:endParaRPr sz="1550" dirty="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30793" y="3542665"/>
            <a:ext cx="5153660" cy="0"/>
          </a:xfrm>
          <a:custGeom>
            <a:avLst/>
            <a:gdLst/>
            <a:ahLst/>
            <a:cxnLst/>
            <a:rect l="l" t="t" r="r" b="b"/>
            <a:pathLst>
              <a:path w="5153660">
                <a:moveTo>
                  <a:pt x="0" y="0"/>
                </a:moveTo>
                <a:lnTo>
                  <a:pt x="5153202" y="0"/>
                </a:lnTo>
              </a:path>
            </a:pathLst>
          </a:custGeom>
          <a:ln w="1337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18094" y="3627058"/>
            <a:ext cx="2052955" cy="752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15365">
              <a:lnSpc>
                <a:spcPct val="101000"/>
              </a:lnSpc>
              <a:spcBef>
                <a:spcPts val="105"/>
              </a:spcBef>
            </a:pPr>
            <a:r>
              <a:rPr sz="1550" dirty="0">
                <a:latin typeface="Calibri"/>
                <a:cs typeface="Calibri"/>
              </a:rPr>
              <a:t>package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p2;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import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p1.*;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extends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145398"/>
              </p:ext>
            </p:extLst>
          </p:nvPr>
        </p:nvGraphicFramePr>
        <p:xfrm>
          <a:off x="2499043" y="4425684"/>
          <a:ext cx="4604384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5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55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abc()</a:t>
                      </a:r>
                      <a:endParaRPr sz="155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1495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495"/>
                        </a:lnSpc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System.out.println(‘Y');</a:t>
                      </a:r>
                      <a:endParaRPr sz="155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495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}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31750">
                        <a:lnSpc>
                          <a:spcPts val="1645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5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55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def()</a:t>
                      </a:r>
                      <a:endParaRPr sz="1550" dirty="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ts val="1845"/>
                        </a:lnSpc>
                        <a:spcBef>
                          <a:spcPts val="9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5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55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ghi()</a:t>
                      </a:r>
                      <a:endParaRPr sz="155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1645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{</a:t>
                      </a:r>
                    </a:p>
                    <a:p>
                      <a:pPr marR="93345" algn="r">
                        <a:lnSpc>
                          <a:spcPts val="1845"/>
                        </a:lnSpc>
                        <a:spcBef>
                          <a:spcPts val="9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645"/>
                        </a:lnSpc>
                        <a:tabLst>
                          <a:tab pos="1496695" algn="l"/>
                        </a:tabLst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55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5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5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55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Y();</a:t>
                      </a:r>
                      <a:r>
                        <a:rPr sz="15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y.abc();</a:t>
                      </a:r>
                      <a:endParaRPr sz="1550" dirty="0">
                        <a:latin typeface="Calibri"/>
                        <a:cs typeface="Calibri"/>
                      </a:endParaRPr>
                    </a:p>
                    <a:p>
                      <a:pPr marL="81915">
                        <a:lnSpc>
                          <a:spcPts val="1845"/>
                        </a:lnSpc>
                        <a:spcBef>
                          <a:spcPts val="90"/>
                        </a:spcBef>
                        <a:tabLst>
                          <a:tab pos="1477645" algn="l"/>
                        </a:tabLst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5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5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5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55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Y();</a:t>
                      </a:r>
                      <a:r>
                        <a:rPr sz="15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x.abc();</a:t>
                      </a:r>
                      <a:endParaRPr sz="155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645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}</a:t>
                      </a:r>
                    </a:p>
                    <a:p>
                      <a:pPr marL="15875">
                        <a:lnSpc>
                          <a:spcPts val="1845"/>
                        </a:lnSpc>
                        <a:spcBef>
                          <a:spcPts val="9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6008041" y="5334321"/>
            <a:ext cx="58420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spc="-10" dirty="0">
                <a:latin typeface="Calibri"/>
                <a:cs typeface="Calibri"/>
              </a:rPr>
              <a:t>a.ghi();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97358" y="5334321"/>
            <a:ext cx="8890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18097" y="5086288"/>
            <a:ext cx="3215640" cy="762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main(String[]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args)</a:t>
            </a:r>
            <a:endParaRPr sz="1550" dirty="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  <a:tabLst>
                <a:tab pos="212090" algn="l"/>
                <a:tab pos="1833245" algn="l"/>
                <a:tab pos="2633345" algn="l"/>
              </a:tabLst>
            </a:pP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new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Y();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10" dirty="0">
                <a:latin typeface="Calibri"/>
                <a:cs typeface="Calibri"/>
              </a:rPr>
              <a:t>a.abc();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10" dirty="0">
                <a:latin typeface="Calibri"/>
                <a:cs typeface="Calibri"/>
              </a:rPr>
              <a:t>a.def();</a:t>
            </a:r>
            <a:endParaRPr sz="1550" dirty="0">
              <a:latin typeface="Calibri"/>
              <a:cs typeface="Calibri"/>
            </a:endParaRPr>
          </a:p>
          <a:p>
            <a:pPr marL="12700"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3600" y="301385"/>
            <a:ext cx="7924800" cy="904875"/>
            <a:chOff x="647700" y="285765"/>
            <a:chExt cx="7924800" cy="90487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700" y="285765"/>
              <a:ext cx="7924800" cy="838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9400" y="3429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799" y="304800"/>
              <a:ext cx="7848599" cy="761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304800"/>
              <a:ext cx="7848600" cy="762000"/>
            </a:xfrm>
            <a:custGeom>
              <a:avLst/>
              <a:gdLst/>
              <a:ahLst/>
              <a:cxnLst/>
              <a:rect l="l" t="t" r="r" b="b"/>
              <a:pathLst>
                <a:path w="7848600" h="762000">
                  <a:moveTo>
                    <a:pt x="0" y="127010"/>
                  </a:moveTo>
                  <a:lnTo>
                    <a:pt x="9979" y="77589"/>
                  </a:lnTo>
                  <a:lnTo>
                    <a:pt x="37194" y="37216"/>
                  </a:lnTo>
                  <a:lnTo>
                    <a:pt x="77563" y="9986"/>
                  </a:lnTo>
                  <a:lnTo>
                    <a:pt x="127004" y="0"/>
                  </a:lnTo>
                  <a:lnTo>
                    <a:pt x="7721589" y="0"/>
                  </a:lnTo>
                  <a:lnTo>
                    <a:pt x="7771010" y="9986"/>
                  </a:lnTo>
                  <a:lnTo>
                    <a:pt x="7811383" y="37216"/>
                  </a:lnTo>
                  <a:lnTo>
                    <a:pt x="7838612" y="77589"/>
                  </a:lnTo>
                  <a:lnTo>
                    <a:pt x="7848599" y="127010"/>
                  </a:lnTo>
                  <a:lnTo>
                    <a:pt x="7848599" y="634989"/>
                  </a:lnTo>
                  <a:lnTo>
                    <a:pt x="7838612" y="684410"/>
                  </a:lnTo>
                  <a:lnTo>
                    <a:pt x="7811383" y="724783"/>
                  </a:lnTo>
                  <a:lnTo>
                    <a:pt x="7771010" y="752013"/>
                  </a:lnTo>
                  <a:lnTo>
                    <a:pt x="7721589" y="761999"/>
                  </a:lnTo>
                  <a:lnTo>
                    <a:pt x="127004" y="761999"/>
                  </a:lnTo>
                  <a:lnTo>
                    <a:pt x="77563" y="752013"/>
                  </a:lnTo>
                  <a:lnTo>
                    <a:pt x="37194" y="724783"/>
                  </a:lnTo>
                  <a:lnTo>
                    <a:pt x="9979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2372" y="53735"/>
            <a:ext cx="10515600" cy="957185"/>
          </a:xfrm>
          <a:prstGeom prst="rect">
            <a:avLst/>
          </a:prstGeom>
        </p:spPr>
        <p:txBody>
          <a:bodyPr vert="horz" wrap="square" lIns="0" tIns="277368" rIns="0" bIns="0" rtlCol="0" anchor="ctr">
            <a:spAutoFit/>
          </a:bodyPr>
          <a:lstStyle/>
          <a:p>
            <a:pPr marL="1961514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Домашнее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spc="-10" dirty="0" err="1">
                <a:solidFill>
                  <a:srgbClr val="000000"/>
                </a:solidFill>
              </a:rPr>
              <a:t>задание</a:t>
            </a:r>
            <a:r>
              <a:rPr spc="-10" dirty="0">
                <a:solidFill>
                  <a:srgbClr val="000000"/>
                </a:solidFill>
              </a:rPr>
              <a:t>:</a:t>
            </a:r>
            <a:r>
              <a:rPr lang="en-US" spc="-10" dirty="0">
                <a:solidFill>
                  <a:srgbClr val="000000"/>
                </a:solidFill>
              </a:rPr>
              <a:t> </a:t>
            </a:r>
            <a:endParaRPr spc="-10" dirty="0">
              <a:solidFill>
                <a:srgbClr val="000000"/>
              </a:solidFill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62200" y="1352565"/>
            <a:ext cx="6972300" cy="5105400"/>
            <a:chOff x="838200" y="1352565"/>
            <a:chExt cx="6972300" cy="51054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300" y="1352565"/>
              <a:ext cx="6934200" cy="51053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200" y="1724009"/>
              <a:ext cx="5543550" cy="44291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399" y="1371600"/>
              <a:ext cx="6857999" cy="50291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438400" y="1371601"/>
            <a:ext cx="6858000" cy="4635243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92075"/>
            <a:r>
              <a:rPr sz="1550" spc="-20" dirty="0">
                <a:latin typeface="Calibri"/>
                <a:cs typeface="Calibri"/>
              </a:rPr>
              <a:t>Test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3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Каков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будет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результат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компиляции</a:t>
            </a:r>
            <a:r>
              <a:rPr sz="1550" spc="2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запуска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классов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X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Y?</a:t>
            </a:r>
            <a:endParaRPr sz="1550" dirty="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600" dirty="0">
              <a:latin typeface="Calibri"/>
              <a:cs typeface="Calibri"/>
            </a:endParaRPr>
          </a:p>
          <a:p>
            <a:pPr marL="92075"/>
            <a:r>
              <a:rPr sz="1550" dirty="0">
                <a:latin typeface="Calibri"/>
                <a:cs typeface="Calibri"/>
              </a:rPr>
              <a:t>public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class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X{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20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X()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System.out.println(“X”);</a:t>
            </a:r>
            <a:r>
              <a:rPr sz="1550" spc="225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  <a:p>
            <a:pPr marL="92075" marR="3195320">
              <a:lnSpc>
                <a:spcPct val="103000"/>
              </a:lnSpc>
              <a:spcBef>
                <a:spcPts val="35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X(int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i)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System.out.println(“X”</a:t>
            </a:r>
            <a:r>
              <a:rPr sz="1550" spc="2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+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i);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}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private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boolean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abc()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-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return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false;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}</a:t>
            </a:r>
            <a:r>
              <a:rPr sz="1550" spc="500" dirty="0">
                <a:latin typeface="Times New Roman"/>
                <a:cs typeface="Times New Roman"/>
              </a:rPr>
              <a:t>  </a:t>
            </a:r>
            <a:r>
              <a:rPr sz="1550" dirty="0">
                <a:latin typeface="Calibri"/>
                <a:cs typeface="Calibri"/>
              </a:rPr>
              <a:t>public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main(String[]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args)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 dirty="0">
              <a:latin typeface="Calibri"/>
              <a:cs typeface="Calibri"/>
            </a:endParaRPr>
          </a:p>
          <a:p>
            <a:pPr marL="92075" marR="4330700">
              <a:lnSpc>
                <a:spcPct val="100899"/>
              </a:lnSpc>
              <a:spcBef>
                <a:spcPts val="75"/>
              </a:spcBef>
            </a:pPr>
            <a:r>
              <a:rPr sz="1550" dirty="0">
                <a:latin typeface="Calibri"/>
                <a:cs typeface="Calibri"/>
              </a:rPr>
              <a:t>X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x=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new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Y(18);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System.out.println(</a:t>
            </a:r>
            <a:r>
              <a:rPr sz="1550" spc="4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x.abc()</a:t>
            </a:r>
            <a:r>
              <a:rPr sz="1550" spc="40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);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600" dirty="0">
              <a:latin typeface="Calibri"/>
              <a:cs typeface="Calibri"/>
            </a:endParaRPr>
          </a:p>
          <a:p>
            <a:pPr marL="92075">
              <a:spcBef>
                <a:spcPts val="5"/>
              </a:spcBef>
            </a:pP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extends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X{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15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Y(int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i)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System.out.println(“Y”);</a:t>
            </a:r>
            <a:r>
              <a:rPr sz="1550" spc="375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boolean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abc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()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return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true;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700" y="285766"/>
            <a:ext cx="7924800" cy="904875"/>
            <a:chOff x="647700" y="285765"/>
            <a:chExt cx="7924800" cy="90487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700" y="285765"/>
              <a:ext cx="7924800" cy="838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9400" y="3429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799" y="304800"/>
              <a:ext cx="7848599" cy="761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304800"/>
              <a:ext cx="7848600" cy="762000"/>
            </a:xfrm>
            <a:custGeom>
              <a:avLst/>
              <a:gdLst/>
              <a:ahLst/>
              <a:cxnLst/>
              <a:rect l="l" t="t" r="r" b="b"/>
              <a:pathLst>
                <a:path w="7848600" h="762000">
                  <a:moveTo>
                    <a:pt x="0" y="127010"/>
                  </a:moveTo>
                  <a:lnTo>
                    <a:pt x="9979" y="77589"/>
                  </a:lnTo>
                  <a:lnTo>
                    <a:pt x="37194" y="37216"/>
                  </a:lnTo>
                  <a:lnTo>
                    <a:pt x="77563" y="9986"/>
                  </a:lnTo>
                  <a:lnTo>
                    <a:pt x="127004" y="0"/>
                  </a:lnTo>
                  <a:lnTo>
                    <a:pt x="7721589" y="0"/>
                  </a:lnTo>
                  <a:lnTo>
                    <a:pt x="7771010" y="9986"/>
                  </a:lnTo>
                  <a:lnTo>
                    <a:pt x="7811383" y="37216"/>
                  </a:lnTo>
                  <a:lnTo>
                    <a:pt x="7838612" y="77589"/>
                  </a:lnTo>
                  <a:lnTo>
                    <a:pt x="7848599" y="127010"/>
                  </a:lnTo>
                  <a:lnTo>
                    <a:pt x="7848599" y="634989"/>
                  </a:lnTo>
                  <a:lnTo>
                    <a:pt x="7838612" y="684410"/>
                  </a:lnTo>
                  <a:lnTo>
                    <a:pt x="7811383" y="724783"/>
                  </a:lnTo>
                  <a:lnTo>
                    <a:pt x="7771010" y="752013"/>
                  </a:lnTo>
                  <a:lnTo>
                    <a:pt x="7721589" y="761999"/>
                  </a:lnTo>
                  <a:lnTo>
                    <a:pt x="127004" y="761999"/>
                  </a:lnTo>
                  <a:lnTo>
                    <a:pt x="77563" y="752013"/>
                  </a:lnTo>
                  <a:lnTo>
                    <a:pt x="37194" y="724783"/>
                  </a:lnTo>
                  <a:lnTo>
                    <a:pt x="9979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9798" y="117544"/>
            <a:ext cx="10515600" cy="957185"/>
          </a:xfrm>
          <a:prstGeom prst="rect">
            <a:avLst/>
          </a:prstGeom>
        </p:spPr>
        <p:txBody>
          <a:bodyPr vert="horz" wrap="square" lIns="0" tIns="277368" rIns="0" bIns="0" rtlCol="0" anchor="ctr">
            <a:spAutoFit/>
          </a:bodyPr>
          <a:lstStyle/>
          <a:p>
            <a:pPr marL="1961514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Домашнее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задание: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362200" y="1352565"/>
            <a:ext cx="6972300" cy="5162550"/>
            <a:chOff x="838200" y="1352565"/>
            <a:chExt cx="6972300" cy="51625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300" y="1352565"/>
              <a:ext cx="6934200" cy="51053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200" y="1362090"/>
              <a:ext cx="5343509" cy="51530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399" y="1371600"/>
              <a:ext cx="6857999" cy="50291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438400" y="1371600"/>
            <a:ext cx="6858000" cy="5029200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92075">
              <a:spcBef>
                <a:spcPts val="565"/>
              </a:spcBef>
            </a:pPr>
            <a:r>
              <a:rPr sz="1550" spc="-20" dirty="0">
                <a:latin typeface="Calibri"/>
                <a:cs typeface="Calibri"/>
              </a:rPr>
              <a:t>Test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4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Каков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будет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результат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компиляции</a:t>
            </a:r>
            <a:r>
              <a:rPr sz="1550" spc="2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запуска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класса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Test?</a:t>
            </a:r>
            <a:endParaRPr sz="1550" dirty="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600" dirty="0">
              <a:latin typeface="Calibri"/>
              <a:cs typeface="Calibri"/>
            </a:endParaRPr>
          </a:p>
          <a:p>
            <a:pPr marL="92075"/>
            <a:r>
              <a:rPr sz="1550" dirty="0">
                <a:latin typeface="Calibri"/>
                <a:cs typeface="Calibri"/>
              </a:rPr>
              <a:t>class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{}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15"/>
              </a:spcBef>
            </a:pP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extends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{}</a:t>
            </a:r>
            <a:endParaRPr sz="1550" dirty="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1650" dirty="0">
              <a:latin typeface="Calibri"/>
              <a:cs typeface="Calibri"/>
            </a:endParaRPr>
          </a:p>
          <a:p>
            <a:pPr marL="92075"/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5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Test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15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abc(X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x,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y)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{</a:t>
            </a:r>
            <a:endParaRPr sz="1550" dirty="0">
              <a:latin typeface="Calibri"/>
              <a:cs typeface="Calibri"/>
            </a:endParaRPr>
          </a:p>
          <a:p>
            <a:pPr marL="273685">
              <a:spcBef>
                <a:spcPts val="15"/>
              </a:spcBef>
            </a:pPr>
            <a:r>
              <a:rPr sz="1550" spc="-10" dirty="0">
                <a:latin typeface="Calibri"/>
                <a:cs typeface="Calibri"/>
              </a:rPr>
              <a:t>System.out.println(“privet");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abc(Y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y,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x)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15"/>
              </a:spcBef>
            </a:pPr>
            <a:r>
              <a:rPr sz="1550" spc="5" dirty="0">
                <a:latin typeface="Calibri"/>
                <a:cs typeface="Calibri"/>
              </a:rPr>
              <a:t>{</a:t>
            </a:r>
            <a:endParaRPr sz="1550" dirty="0">
              <a:latin typeface="Calibri"/>
              <a:cs typeface="Calibri"/>
            </a:endParaRPr>
          </a:p>
          <a:p>
            <a:pPr marL="273685">
              <a:spcBef>
                <a:spcPts val="95"/>
              </a:spcBef>
            </a:pPr>
            <a:r>
              <a:rPr sz="1550" spc="-10" dirty="0">
                <a:latin typeface="Calibri"/>
                <a:cs typeface="Calibri"/>
              </a:rPr>
              <a:t>System.out.println(“poka");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1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  <a:p>
            <a:pPr marL="464184" marR="3510915" indent="-190500">
              <a:lnSpc>
                <a:spcPct val="104900"/>
              </a:lnSpc>
              <a:spcBef>
                <a:spcPts val="5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main(String[]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args)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new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();</a:t>
            </a:r>
            <a:endParaRPr sz="1550" dirty="0">
              <a:latin typeface="Calibri"/>
              <a:cs typeface="Calibri"/>
            </a:endParaRPr>
          </a:p>
          <a:p>
            <a:pPr marL="464184">
              <a:spcBef>
                <a:spcPts val="15"/>
              </a:spcBef>
            </a:pPr>
            <a:r>
              <a:rPr sz="1550" dirty="0">
                <a:latin typeface="Calibri"/>
                <a:cs typeface="Calibri"/>
              </a:rPr>
              <a:t>abc(a,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a);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1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700" y="285766"/>
            <a:ext cx="7924800" cy="904875"/>
            <a:chOff x="647700" y="285765"/>
            <a:chExt cx="7924800" cy="90487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700" y="285765"/>
              <a:ext cx="7924800" cy="838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9400" y="3429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799" y="304800"/>
              <a:ext cx="7848599" cy="761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304800"/>
              <a:ext cx="7848600" cy="762000"/>
            </a:xfrm>
            <a:custGeom>
              <a:avLst/>
              <a:gdLst/>
              <a:ahLst/>
              <a:cxnLst/>
              <a:rect l="l" t="t" r="r" b="b"/>
              <a:pathLst>
                <a:path w="7848600" h="762000">
                  <a:moveTo>
                    <a:pt x="0" y="127010"/>
                  </a:moveTo>
                  <a:lnTo>
                    <a:pt x="9979" y="77589"/>
                  </a:lnTo>
                  <a:lnTo>
                    <a:pt x="37194" y="37216"/>
                  </a:lnTo>
                  <a:lnTo>
                    <a:pt x="77563" y="9986"/>
                  </a:lnTo>
                  <a:lnTo>
                    <a:pt x="127004" y="0"/>
                  </a:lnTo>
                  <a:lnTo>
                    <a:pt x="7721589" y="0"/>
                  </a:lnTo>
                  <a:lnTo>
                    <a:pt x="7771010" y="9986"/>
                  </a:lnTo>
                  <a:lnTo>
                    <a:pt x="7811383" y="37216"/>
                  </a:lnTo>
                  <a:lnTo>
                    <a:pt x="7838612" y="77589"/>
                  </a:lnTo>
                  <a:lnTo>
                    <a:pt x="7848599" y="127010"/>
                  </a:lnTo>
                  <a:lnTo>
                    <a:pt x="7848599" y="634989"/>
                  </a:lnTo>
                  <a:lnTo>
                    <a:pt x="7838612" y="684410"/>
                  </a:lnTo>
                  <a:lnTo>
                    <a:pt x="7811383" y="724783"/>
                  </a:lnTo>
                  <a:lnTo>
                    <a:pt x="7771010" y="752013"/>
                  </a:lnTo>
                  <a:lnTo>
                    <a:pt x="7721589" y="761999"/>
                  </a:lnTo>
                  <a:lnTo>
                    <a:pt x="127004" y="761999"/>
                  </a:lnTo>
                  <a:lnTo>
                    <a:pt x="77563" y="752013"/>
                  </a:lnTo>
                  <a:lnTo>
                    <a:pt x="37194" y="724783"/>
                  </a:lnTo>
                  <a:lnTo>
                    <a:pt x="9979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9798" y="57151"/>
            <a:ext cx="10515600" cy="957185"/>
          </a:xfrm>
          <a:prstGeom prst="rect">
            <a:avLst/>
          </a:prstGeom>
        </p:spPr>
        <p:txBody>
          <a:bodyPr vert="horz" wrap="square" lIns="0" tIns="277368" rIns="0" bIns="0" rtlCol="0" anchor="ctr">
            <a:spAutoFit/>
          </a:bodyPr>
          <a:lstStyle/>
          <a:p>
            <a:pPr marL="1961514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Домашнее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задание: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362200" y="1352565"/>
            <a:ext cx="6972300" cy="5105400"/>
            <a:chOff x="838200" y="1352565"/>
            <a:chExt cx="6972300" cy="51054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300" y="1352565"/>
              <a:ext cx="6934200" cy="51053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200" y="1724009"/>
              <a:ext cx="5343509" cy="44291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399" y="1371600"/>
              <a:ext cx="6857999" cy="50291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438400" y="1371600"/>
            <a:ext cx="6858000" cy="4635372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92075"/>
            <a:r>
              <a:rPr sz="1550" spc="-20" dirty="0">
                <a:latin typeface="Calibri"/>
                <a:cs typeface="Calibri"/>
              </a:rPr>
              <a:t>Test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5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Каков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будет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результат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компиляции</a:t>
            </a:r>
            <a:r>
              <a:rPr sz="1550" spc="2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запуска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класса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Test?</a:t>
            </a:r>
            <a:endParaRPr sz="1550" dirty="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600" dirty="0">
              <a:latin typeface="Calibri"/>
              <a:cs typeface="Calibri"/>
            </a:endParaRPr>
          </a:p>
          <a:p>
            <a:pPr marL="92075"/>
            <a:r>
              <a:rPr sz="1550" dirty="0">
                <a:latin typeface="Calibri"/>
                <a:cs typeface="Calibri"/>
              </a:rPr>
              <a:t>class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X{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20"/>
              </a:spcBef>
            </a:pPr>
            <a:r>
              <a:rPr sz="1550" dirty="0">
                <a:latin typeface="Calibri"/>
                <a:cs typeface="Calibri"/>
              </a:rPr>
              <a:t>String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s1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“privet";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500" dirty="0">
              <a:latin typeface="Calibri"/>
              <a:cs typeface="Calibri"/>
            </a:endParaRPr>
          </a:p>
          <a:p>
            <a:pPr marL="92075" marR="5053965">
              <a:lnSpc>
                <a:spcPct val="105000"/>
              </a:lnSpc>
            </a:pP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extends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boolean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bool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false;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2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1650" dirty="0">
              <a:latin typeface="Calibri"/>
              <a:cs typeface="Calibri"/>
            </a:endParaRPr>
          </a:p>
          <a:p>
            <a:pPr marL="92075"/>
            <a:r>
              <a:rPr sz="1550" dirty="0">
                <a:latin typeface="Calibri"/>
                <a:cs typeface="Calibri"/>
              </a:rPr>
              <a:t>class</a:t>
            </a:r>
            <a:r>
              <a:rPr sz="1550" spc="-9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Test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 dirty="0">
              <a:latin typeface="Calibri"/>
              <a:cs typeface="Calibri"/>
            </a:endParaRPr>
          </a:p>
          <a:p>
            <a:pPr marL="92075" marR="3701415">
              <a:lnSpc>
                <a:spcPts val="1950"/>
              </a:lnSpc>
              <a:spcBef>
                <a:spcPts val="5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main(String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args[])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new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();</a:t>
            </a:r>
            <a:endParaRPr sz="1550" dirty="0">
              <a:latin typeface="Calibri"/>
              <a:cs typeface="Calibri"/>
            </a:endParaRPr>
          </a:p>
          <a:p>
            <a:pPr marL="92075">
              <a:lnSpc>
                <a:spcPts val="1800"/>
              </a:lnSpc>
            </a:pPr>
            <a:r>
              <a:rPr sz="1550" dirty="0">
                <a:latin typeface="Calibri"/>
                <a:cs typeface="Calibri"/>
              </a:rPr>
              <a:t>System.out.println(x.s1</a:t>
            </a:r>
            <a:r>
              <a:rPr sz="1550" spc="2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+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“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”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+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x.bool);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  <a:p>
            <a:pPr marL="92075"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6431" y="471498"/>
            <a:ext cx="9941753" cy="1171575"/>
            <a:chOff x="1247775" y="200025"/>
            <a:chExt cx="6953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5"/>
              <a:ext cx="6953250" cy="1171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5" y="419115"/>
              <a:ext cx="67532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6680210" y="0"/>
                  </a:moveTo>
                  <a:lnTo>
                    <a:pt x="177795" y="0"/>
                  </a:lnTo>
                  <a:lnTo>
                    <a:pt x="130540" y="6351"/>
                  </a:lnTo>
                  <a:lnTo>
                    <a:pt x="88070" y="24276"/>
                  </a:lnTo>
                  <a:lnTo>
                    <a:pt x="52085" y="52078"/>
                  </a:lnTo>
                  <a:lnTo>
                    <a:pt x="24280" y="88062"/>
                  </a:lnTo>
                  <a:lnTo>
                    <a:pt x="6352" y="130531"/>
                  </a:lnTo>
                  <a:lnTo>
                    <a:pt x="0" y="177789"/>
                  </a:lnTo>
                  <a:lnTo>
                    <a:pt x="0" y="889010"/>
                  </a:lnTo>
                  <a:lnTo>
                    <a:pt x="6352" y="936258"/>
                  </a:lnTo>
                  <a:lnTo>
                    <a:pt x="24280" y="978724"/>
                  </a:lnTo>
                  <a:lnTo>
                    <a:pt x="52085" y="1014709"/>
                  </a:lnTo>
                  <a:lnTo>
                    <a:pt x="88070" y="1042516"/>
                  </a:lnTo>
                  <a:lnTo>
                    <a:pt x="130540" y="1060446"/>
                  </a:lnTo>
                  <a:lnTo>
                    <a:pt x="177795" y="1066799"/>
                  </a:lnTo>
                  <a:lnTo>
                    <a:pt x="6680210" y="1066799"/>
                  </a:lnTo>
                  <a:lnTo>
                    <a:pt x="6727468" y="1060446"/>
                  </a:lnTo>
                  <a:lnTo>
                    <a:pt x="6769937" y="1042516"/>
                  </a:lnTo>
                  <a:lnTo>
                    <a:pt x="6805920" y="1014709"/>
                  </a:lnTo>
                  <a:lnTo>
                    <a:pt x="6833723" y="978724"/>
                  </a:lnTo>
                  <a:lnTo>
                    <a:pt x="6851648" y="936258"/>
                  </a:lnTo>
                  <a:lnTo>
                    <a:pt x="6857999" y="889010"/>
                  </a:lnTo>
                  <a:lnTo>
                    <a:pt x="6857999" y="177789"/>
                  </a:lnTo>
                  <a:lnTo>
                    <a:pt x="6851648" y="130531"/>
                  </a:lnTo>
                  <a:lnTo>
                    <a:pt x="6833723" y="88062"/>
                  </a:lnTo>
                  <a:lnTo>
                    <a:pt x="6805920" y="52078"/>
                  </a:lnTo>
                  <a:lnTo>
                    <a:pt x="6769937" y="24276"/>
                  </a:lnTo>
                  <a:lnTo>
                    <a:pt x="6727468" y="6351"/>
                  </a:lnTo>
                  <a:lnTo>
                    <a:pt x="668021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0" y="177789"/>
                  </a:moveTo>
                  <a:lnTo>
                    <a:pt x="6352" y="130531"/>
                  </a:lnTo>
                  <a:lnTo>
                    <a:pt x="24280" y="88062"/>
                  </a:lnTo>
                  <a:lnTo>
                    <a:pt x="52085" y="52078"/>
                  </a:lnTo>
                  <a:lnTo>
                    <a:pt x="88070" y="24276"/>
                  </a:lnTo>
                  <a:lnTo>
                    <a:pt x="130540" y="6351"/>
                  </a:lnTo>
                  <a:lnTo>
                    <a:pt x="177795" y="0"/>
                  </a:lnTo>
                  <a:lnTo>
                    <a:pt x="6680210" y="0"/>
                  </a:lnTo>
                  <a:lnTo>
                    <a:pt x="6727468" y="6351"/>
                  </a:lnTo>
                  <a:lnTo>
                    <a:pt x="6769937" y="24276"/>
                  </a:lnTo>
                  <a:lnTo>
                    <a:pt x="6805920" y="52078"/>
                  </a:lnTo>
                  <a:lnTo>
                    <a:pt x="6833723" y="88062"/>
                  </a:lnTo>
                  <a:lnTo>
                    <a:pt x="6851648" y="130531"/>
                  </a:lnTo>
                  <a:lnTo>
                    <a:pt x="6857999" y="177789"/>
                  </a:lnTo>
                  <a:lnTo>
                    <a:pt x="6857999" y="889010"/>
                  </a:lnTo>
                  <a:lnTo>
                    <a:pt x="6851648" y="936258"/>
                  </a:lnTo>
                  <a:lnTo>
                    <a:pt x="6833723" y="978724"/>
                  </a:lnTo>
                  <a:lnTo>
                    <a:pt x="6805920" y="1014709"/>
                  </a:lnTo>
                  <a:lnTo>
                    <a:pt x="6769937" y="1042516"/>
                  </a:lnTo>
                  <a:lnTo>
                    <a:pt x="6727468" y="1060446"/>
                  </a:lnTo>
                  <a:lnTo>
                    <a:pt x="6680210" y="1066799"/>
                  </a:lnTo>
                  <a:lnTo>
                    <a:pt x="177795" y="1066799"/>
                  </a:lnTo>
                  <a:lnTo>
                    <a:pt x="130540" y="1060446"/>
                  </a:lnTo>
                  <a:lnTo>
                    <a:pt x="88070" y="1042516"/>
                  </a:lnTo>
                  <a:lnTo>
                    <a:pt x="52085" y="1014709"/>
                  </a:lnTo>
                  <a:lnTo>
                    <a:pt x="24280" y="978724"/>
                  </a:lnTo>
                  <a:lnTo>
                    <a:pt x="6352" y="936258"/>
                  </a:lnTo>
                  <a:lnTo>
                    <a:pt x="0" y="889010"/>
                  </a:lnTo>
                  <a:lnTo>
                    <a:pt x="0" y="17778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7184" y="441397"/>
            <a:ext cx="10515600" cy="972959"/>
          </a:xfrm>
          <a:prstGeom prst="rect">
            <a:avLst/>
          </a:prstGeom>
        </p:spPr>
        <p:txBody>
          <a:bodyPr vert="horz" wrap="square" lIns="0" tIns="353949" rIns="0" bIns="0" rtlCol="0" anchor="ctr">
            <a:spAutoFit/>
          </a:bodyPr>
          <a:lstStyle/>
          <a:p>
            <a:pPr marL="526415">
              <a:lnSpc>
                <a:spcPct val="100000"/>
              </a:lnSpc>
              <a:spcBef>
                <a:spcPts val="130"/>
              </a:spcBef>
            </a:pPr>
            <a:r>
              <a:rPr sz="4000" dirty="0"/>
              <a:t>Краткий</a:t>
            </a:r>
            <a:r>
              <a:rPr sz="4000" spc="215" dirty="0"/>
              <a:t> </a:t>
            </a:r>
            <a:r>
              <a:rPr sz="4000" dirty="0"/>
              <a:t>повтор</a:t>
            </a:r>
            <a:r>
              <a:rPr sz="4000" spc="105" dirty="0"/>
              <a:t> </a:t>
            </a:r>
            <a:r>
              <a:rPr sz="4000" dirty="0"/>
              <a:t>пройденного</a:t>
            </a:r>
            <a:r>
              <a:rPr sz="4000" spc="175" dirty="0"/>
              <a:t> </a:t>
            </a:r>
            <a:r>
              <a:rPr sz="4000" spc="-10" dirty="0"/>
              <a:t>материала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90700" y="3133725"/>
            <a:ext cx="8686800" cy="990600"/>
            <a:chOff x="266700" y="3133725"/>
            <a:chExt cx="8686800" cy="9906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3133725"/>
              <a:ext cx="8686800" cy="990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3790" y="3257550"/>
              <a:ext cx="2219325" cy="847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3147303"/>
              <a:ext cx="8610599" cy="91885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3147303"/>
              <a:ext cx="8610600" cy="919480"/>
            </a:xfrm>
            <a:custGeom>
              <a:avLst/>
              <a:gdLst/>
              <a:ahLst/>
              <a:cxnLst/>
              <a:rect l="l" t="t" r="r" b="b"/>
              <a:pathLst>
                <a:path w="8610600" h="919479">
                  <a:moveTo>
                    <a:pt x="0" y="153161"/>
                  </a:moveTo>
                  <a:lnTo>
                    <a:pt x="7807" y="104753"/>
                  </a:lnTo>
                  <a:lnTo>
                    <a:pt x="29549" y="62709"/>
                  </a:lnTo>
                  <a:lnTo>
                    <a:pt x="62701" y="29553"/>
                  </a:lnTo>
                  <a:lnTo>
                    <a:pt x="104742" y="7808"/>
                  </a:lnTo>
                  <a:lnTo>
                    <a:pt x="153149" y="0"/>
                  </a:lnTo>
                  <a:lnTo>
                    <a:pt x="8457437" y="0"/>
                  </a:lnTo>
                  <a:lnTo>
                    <a:pt x="8505846" y="7808"/>
                  </a:lnTo>
                  <a:lnTo>
                    <a:pt x="8547890" y="29553"/>
                  </a:lnTo>
                  <a:lnTo>
                    <a:pt x="8581046" y="62709"/>
                  </a:lnTo>
                  <a:lnTo>
                    <a:pt x="8602790" y="104753"/>
                  </a:lnTo>
                  <a:lnTo>
                    <a:pt x="8610599" y="153161"/>
                  </a:lnTo>
                  <a:lnTo>
                    <a:pt x="8610599" y="765816"/>
                  </a:lnTo>
                  <a:lnTo>
                    <a:pt x="8602790" y="814212"/>
                  </a:lnTo>
                  <a:lnTo>
                    <a:pt x="8581046" y="856226"/>
                  </a:lnTo>
                  <a:lnTo>
                    <a:pt x="8547890" y="889347"/>
                  </a:lnTo>
                  <a:lnTo>
                    <a:pt x="8505846" y="911062"/>
                  </a:lnTo>
                  <a:lnTo>
                    <a:pt x="8457437" y="918859"/>
                  </a:lnTo>
                  <a:lnTo>
                    <a:pt x="153149" y="918859"/>
                  </a:lnTo>
                  <a:lnTo>
                    <a:pt x="104742" y="911062"/>
                  </a:lnTo>
                  <a:lnTo>
                    <a:pt x="62701" y="889347"/>
                  </a:lnTo>
                  <a:lnTo>
                    <a:pt x="29549" y="856226"/>
                  </a:lnTo>
                  <a:lnTo>
                    <a:pt x="7807" y="814212"/>
                  </a:lnTo>
                  <a:lnTo>
                    <a:pt x="0" y="765816"/>
                  </a:lnTo>
                  <a:lnTo>
                    <a:pt x="0" y="15316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790700" y="1943085"/>
            <a:ext cx="8686800" cy="1057275"/>
            <a:chOff x="266700" y="1943084"/>
            <a:chExt cx="8686800" cy="105727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1943084"/>
              <a:ext cx="8686800" cy="10572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52800" y="2105024"/>
              <a:ext cx="2590800" cy="8477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799" y="1962790"/>
              <a:ext cx="8610599" cy="976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4799" y="1962790"/>
              <a:ext cx="8610600" cy="976630"/>
            </a:xfrm>
            <a:custGeom>
              <a:avLst/>
              <a:gdLst/>
              <a:ahLst/>
              <a:cxnLst/>
              <a:rect l="l" t="t" r="r" b="b"/>
              <a:pathLst>
                <a:path w="8610600" h="976630">
                  <a:moveTo>
                    <a:pt x="0" y="162793"/>
                  </a:moveTo>
                  <a:lnTo>
                    <a:pt x="5814" y="119514"/>
                  </a:lnTo>
                  <a:lnTo>
                    <a:pt x="22223" y="80625"/>
                  </a:lnTo>
                  <a:lnTo>
                    <a:pt x="47673" y="47678"/>
                  </a:lnTo>
                  <a:lnTo>
                    <a:pt x="80614" y="22224"/>
                  </a:lnTo>
                  <a:lnTo>
                    <a:pt x="119492" y="5814"/>
                  </a:lnTo>
                  <a:lnTo>
                    <a:pt x="162757" y="0"/>
                  </a:lnTo>
                  <a:lnTo>
                    <a:pt x="8447775" y="0"/>
                  </a:lnTo>
                  <a:lnTo>
                    <a:pt x="8491057" y="5814"/>
                  </a:lnTo>
                  <a:lnTo>
                    <a:pt x="8529951" y="22224"/>
                  </a:lnTo>
                  <a:lnTo>
                    <a:pt x="8562906" y="47678"/>
                  </a:lnTo>
                  <a:lnTo>
                    <a:pt x="8588367" y="80625"/>
                  </a:lnTo>
                  <a:lnTo>
                    <a:pt x="8604782" y="119514"/>
                  </a:lnTo>
                  <a:lnTo>
                    <a:pt x="8610599" y="162793"/>
                  </a:lnTo>
                  <a:lnTo>
                    <a:pt x="8610599" y="813815"/>
                  </a:lnTo>
                  <a:lnTo>
                    <a:pt x="8604782" y="857095"/>
                  </a:lnTo>
                  <a:lnTo>
                    <a:pt x="8588367" y="895984"/>
                  </a:lnTo>
                  <a:lnTo>
                    <a:pt x="8562906" y="928931"/>
                  </a:lnTo>
                  <a:lnTo>
                    <a:pt x="8529951" y="954385"/>
                  </a:lnTo>
                  <a:lnTo>
                    <a:pt x="8491057" y="970795"/>
                  </a:lnTo>
                  <a:lnTo>
                    <a:pt x="8447775" y="976609"/>
                  </a:lnTo>
                  <a:lnTo>
                    <a:pt x="162757" y="976609"/>
                  </a:lnTo>
                  <a:lnTo>
                    <a:pt x="119492" y="970795"/>
                  </a:lnTo>
                  <a:lnTo>
                    <a:pt x="80614" y="954385"/>
                  </a:lnTo>
                  <a:lnTo>
                    <a:pt x="47673" y="928931"/>
                  </a:lnTo>
                  <a:lnTo>
                    <a:pt x="22223" y="895984"/>
                  </a:lnTo>
                  <a:lnTo>
                    <a:pt x="5814" y="857095"/>
                  </a:lnTo>
                  <a:lnTo>
                    <a:pt x="0" y="813815"/>
                  </a:lnTo>
                  <a:lnTo>
                    <a:pt x="0" y="16279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790700" y="4257675"/>
            <a:ext cx="8686800" cy="990600"/>
            <a:chOff x="266700" y="4257675"/>
            <a:chExt cx="8686800" cy="99060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700" y="4257675"/>
              <a:ext cx="8686800" cy="990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19375" y="4391025"/>
              <a:ext cx="4038600" cy="847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4799" y="4274189"/>
              <a:ext cx="8610599" cy="91884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4799" y="4274189"/>
              <a:ext cx="8610600" cy="918844"/>
            </a:xfrm>
            <a:custGeom>
              <a:avLst/>
              <a:gdLst/>
              <a:ahLst/>
              <a:cxnLst/>
              <a:rect l="l" t="t" r="r" b="b"/>
              <a:pathLst>
                <a:path w="8610600" h="918845">
                  <a:moveTo>
                    <a:pt x="0" y="153161"/>
                  </a:moveTo>
                  <a:lnTo>
                    <a:pt x="7807" y="104753"/>
                  </a:lnTo>
                  <a:lnTo>
                    <a:pt x="29549" y="62709"/>
                  </a:lnTo>
                  <a:lnTo>
                    <a:pt x="62701" y="29553"/>
                  </a:lnTo>
                  <a:lnTo>
                    <a:pt x="104742" y="7808"/>
                  </a:lnTo>
                  <a:lnTo>
                    <a:pt x="153149" y="0"/>
                  </a:lnTo>
                  <a:lnTo>
                    <a:pt x="8457437" y="0"/>
                  </a:lnTo>
                  <a:lnTo>
                    <a:pt x="8505846" y="7808"/>
                  </a:lnTo>
                  <a:lnTo>
                    <a:pt x="8547890" y="29553"/>
                  </a:lnTo>
                  <a:lnTo>
                    <a:pt x="8581046" y="62709"/>
                  </a:lnTo>
                  <a:lnTo>
                    <a:pt x="8602790" y="104753"/>
                  </a:lnTo>
                  <a:lnTo>
                    <a:pt x="8610599" y="153161"/>
                  </a:lnTo>
                  <a:lnTo>
                    <a:pt x="8610599" y="765678"/>
                  </a:lnTo>
                  <a:lnTo>
                    <a:pt x="8602790" y="814087"/>
                  </a:lnTo>
                  <a:lnTo>
                    <a:pt x="8581046" y="856131"/>
                  </a:lnTo>
                  <a:lnTo>
                    <a:pt x="8547890" y="889287"/>
                  </a:lnTo>
                  <a:lnTo>
                    <a:pt x="8505846" y="911031"/>
                  </a:lnTo>
                  <a:lnTo>
                    <a:pt x="8457437" y="918840"/>
                  </a:lnTo>
                  <a:lnTo>
                    <a:pt x="153149" y="918840"/>
                  </a:lnTo>
                  <a:lnTo>
                    <a:pt x="104742" y="911031"/>
                  </a:lnTo>
                  <a:lnTo>
                    <a:pt x="62701" y="889287"/>
                  </a:lnTo>
                  <a:lnTo>
                    <a:pt x="29549" y="856131"/>
                  </a:lnTo>
                  <a:lnTo>
                    <a:pt x="7807" y="814087"/>
                  </a:lnTo>
                  <a:lnTo>
                    <a:pt x="0" y="765678"/>
                  </a:lnTo>
                  <a:lnTo>
                    <a:pt x="0" y="15316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790700" y="5381625"/>
            <a:ext cx="8686800" cy="990600"/>
            <a:chOff x="266700" y="5381625"/>
            <a:chExt cx="8686800" cy="990600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700" y="5381625"/>
              <a:ext cx="8686800" cy="9906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19300" y="5514975"/>
              <a:ext cx="5238750" cy="8477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4799" y="5398139"/>
              <a:ext cx="8610599" cy="91879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04799" y="5398139"/>
              <a:ext cx="8610600" cy="918844"/>
            </a:xfrm>
            <a:custGeom>
              <a:avLst/>
              <a:gdLst/>
              <a:ahLst/>
              <a:cxnLst/>
              <a:rect l="l" t="t" r="r" b="b"/>
              <a:pathLst>
                <a:path w="8610600" h="918845">
                  <a:moveTo>
                    <a:pt x="0" y="153161"/>
                  </a:moveTo>
                  <a:lnTo>
                    <a:pt x="7807" y="104753"/>
                  </a:lnTo>
                  <a:lnTo>
                    <a:pt x="29549" y="62709"/>
                  </a:lnTo>
                  <a:lnTo>
                    <a:pt x="62701" y="29553"/>
                  </a:lnTo>
                  <a:lnTo>
                    <a:pt x="104742" y="7808"/>
                  </a:lnTo>
                  <a:lnTo>
                    <a:pt x="153149" y="0"/>
                  </a:lnTo>
                  <a:lnTo>
                    <a:pt x="8457437" y="0"/>
                  </a:lnTo>
                  <a:lnTo>
                    <a:pt x="8505846" y="7808"/>
                  </a:lnTo>
                  <a:lnTo>
                    <a:pt x="8547890" y="29553"/>
                  </a:lnTo>
                  <a:lnTo>
                    <a:pt x="8581046" y="62709"/>
                  </a:lnTo>
                  <a:lnTo>
                    <a:pt x="8602790" y="104753"/>
                  </a:lnTo>
                  <a:lnTo>
                    <a:pt x="8610599" y="153161"/>
                  </a:lnTo>
                  <a:lnTo>
                    <a:pt x="8610599" y="765654"/>
                  </a:lnTo>
                  <a:lnTo>
                    <a:pt x="8602790" y="814055"/>
                  </a:lnTo>
                  <a:lnTo>
                    <a:pt x="8581046" y="856093"/>
                  </a:lnTo>
                  <a:lnTo>
                    <a:pt x="8547890" y="889243"/>
                  </a:lnTo>
                  <a:lnTo>
                    <a:pt x="8505846" y="910984"/>
                  </a:lnTo>
                  <a:lnTo>
                    <a:pt x="8457437" y="918792"/>
                  </a:lnTo>
                  <a:lnTo>
                    <a:pt x="153149" y="918792"/>
                  </a:lnTo>
                  <a:lnTo>
                    <a:pt x="104742" y="910984"/>
                  </a:lnTo>
                  <a:lnTo>
                    <a:pt x="62701" y="889243"/>
                  </a:lnTo>
                  <a:lnTo>
                    <a:pt x="29549" y="856093"/>
                  </a:lnTo>
                  <a:lnTo>
                    <a:pt x="7807" y="814055"/>
                  </a:lnTo>
                  <a:lnTo>
                    <a:pt x="0" y="765654"/>
                  </a:lnTo>
                  <a:lnTo>
                    <a:pt x="0" y="15316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879213" y="2209225"/>
            <a:ext cx="4583430" cy="3860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7150" algn="ctr">
              <a:spcBef>
                <a:spcPts val="125"/>
              </a:spcBef>
            </a:pPr>
            <a:r>
              <a:rPr sz="2750" spc="-10" dirty="0">
                <a:latin typeface="Calibri"/>
                <a:cs typeface="Calibri"/>
              </a:rPr>
              <a:t>Encapsulation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R="53975" algn="ctr">
              <a:spcBef>
                <a:spcPts val="2395"/>
              </a:spcBef>
            </a:pPr>
            <a:r>
              <a:rPr sz="2750" spc="-10" dirty="0">
                <a:latin typeface="Calibri"/>
                <a:cs typeface="Calibri"/>
              </a:rPr>
              <a:t>Inheritance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635" algn="ctr">
              <a:spcBef>
                <a:spcPts val="2165"/>
              </a:spcBef>
            </a:pPr>
            <a:r>
              <a:rPr sz="2750" spc="-30" dirty="0">
                <a:latin typeface="Calibri"/>
                <a:cs typeface="Calibri"/>
              </a:rPr>
              <a:t>Is-</a:t>
            </a:r>
            <a:r>
              <a:rPr sz="2750" dirty="0">
                <a:latin typeface="Calibri"/>
                <a:cs typeface="Calibri"/>
              </a:rPr>
              <a:t>a/Has-a</a:t>
            </a:r>
            <a:r>
              <a:rPr sz="2750" spc="27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relationships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algn="ctr">
              <a:spcBef>
                <a:spcPts val="2145"/>
              </a:spcBef>
            </a:pPr>
            <a:r>
              <a:rPr sz="2750" dirty="0">
                <a:latin typeface="Calibri"/>
                <a:cs typeface="Calibri"/>
              </a:rPr>
              <a:t>Keyword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“super”</a:t>
            </a:r>
            <a:r>
              <a:rPr sz="2750" spc="1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constructor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4576" y="428626"/>
            <a:ext cx="7572375" cy="981075"/>
            <a:chOff x="790575" y="428625"/>
            <a:chExt cx="7572375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9129" y="209567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85925" y="6115050"/>
            <a:ext cx="7811134" cy="742950"/>
            <a:chOff x="161925" y="6115050"/>
            <a:chExt cx="7811134" cy="7429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225" y="6172199"/>
              <a:ext cx="7696215" cy="533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925" y="6115050"/>
              <a:ext cx="4819650" cy="7429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0895" y="6187440"/>
              <a:ext cx="7619999" cy="4571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834895" y="6187441"/>
            <a:ext cx="7620000" cy="405239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spcBef>
                <a:spcPts val="280"/>
              </a:spcBef>
            </a:pPr>
            <a:r>
              <a:rPr sz="2400" dirty="0">
                <a:latin typeface="Calibri"/>
                <a:cs typeface="Calibri"/>
              </a:rPr>
              <a:t>Ответ: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пакет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Homework.Lesson22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18929" y="1424943"/>
            <a:ext cx="8849360" cy="4425763"/>
            <a:chOff x="190500" y="1657334"/>
            <a:chExt cx="8849360" cy="365823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224" y="1657334"/>
              <a:ext cx="8686784" cy="36576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0500" y="2133600"/>
              <a:ext cx="8848740" cy="2781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0895" y="1676400"/>
              <a:ext cx="8610599" cy="35813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10895" y="1676400"/>
              <a:ext cx="8610600" cy="3581400"/>
            </a:xfrm>
            <a:custGeom>
              <a:avLst/>
              <a:gdLst/>
              <a:ahLst/>
              <a:cxnLst/>
              <a:rect l="l" t="t" r="r" b="b"/>
              <a:pathLst>
                <a:path w="8610600" h="3581400">
                  <a:moveTo>
                    <a:pt x="0" y="3581399"/>
                  </a:moveTo>
                  <a:lnTo>
                    <a:pt x="8610599" y="35813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3581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xfrm>
            <a:off x="2088458" y="1008044"/>
            <a:ext cx="8029575" cy="4610429"/>
          </a:xfrm>
          <a:prstGeom prst="rect">
            <a:avLst/>
          </a:prstGeom>
        </p:spPr>
        <p:txBody>
          <a:bodyPr vert="horz" wrap="square" lIns="0" tIns="542481" rIns="0" bIns="0" rtlCol="0">
            <a:spAutoFit/>
          </a:bodyPr>
          <a:lstStyle/>
          <a:p>
            <a:pPr marL="46990" marR="5080">
              <a:lnSpc>
                <a:spcPct val="100000"/>
              </a:lnSpc>
              <a:spcBef>
                <a:spcPts val="125"/>
              </a:spcBef>
            </a:pPr>
            <a:r>
              <a:rPr sz="2400" dirty="0"/>
              <a:t>1.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/>
              <a:t>Создайте</a:t>
            </a:r>
            <a:r>
              <a:rPr sz="2400" spc="-35" dirty="0"/>
              <a:t> </a:t>
            </a:r>
            <a:r>
              <a:rPr sz="2400" dirty="0"/>
              <a:t>класс</a:t>
            </a:r>
            <a:r>
              <a:rPr sz="2400" spc="-110" dirty="0"/>
              <a:t> </a:t>
            </a:r>
            <a:r>
              <a:rPr sz="2400" dirty="0"/>
              <a:t>Student</a:t>
            </a:r>
            <a:r>
              <a:rPr sz="2400" spc="70" dirty="0"/>
              <a:t> </a:t>
            </a:r>
            <a:r>
              <a:rPr sz="2400" dirty="0"/>
              <a:t>со</a:t>
            </a:r>
            <a:r>
              <a:rPr sz="2400" spc="-20" dirty="0"/>
              <a:t> </a:t>
            </a:r>
            <a:r>
              <a:rPr sz="2400" spc="-10" dirty="0"/>
              <a:t>следующими</a:t>
            </a:r>
            <a:r>
              <a:rPr sz="2400" spc="-125" dirty="0"/>
              <a:t> </a:t>
            </a:r>
            <a:r>
              <a:rPr sz="2400" dirty="0"/>
              <a:t>переменными:</a:t>
            </a:r>
            <a:r>
              <a:rPr sz="2400" spc="55" dirty="0"/>
              <a:t> </a:t>
            </a:r>
            <a:r>
              <a:rPr sz="2400" dirty="0"/>
              <a:t>name</a:t>
            </a:r>
            <a:r>
              <a:rPr sz="2400" spc="-35" dirty="0"/>
              <a:t> </a:t>
            </a:r>
            <a:r>
              <a:rPr sz="2400" spc="-10" dirty="0"/>
              <a:t>(используйте </a:t>
            </a:r>
            <a:r>
              <a:rPr sz="2400" dirty="0"/>
              <a:t>StringBuilder),</a:t>
            </a:r>
            <a:r>
              <a:rPr sz="2400" spc="-5" dirty="0"/>
              <a:t> </a:t>
            </a:r>
            <a:r>
              <a:rPr sz="2400" dirty="0"/>
              <a:t>course,</a:t>
            </a:r>
            <a:r>
              <a:rPr sz="2400" spc="-95" dirty="0"/>
              <a:t> </a:t>
            </a:r>
            <a:r>
              <a:rPr sz="2400" dirty="0"/>
              <a:t>grade.</a:t>
            </a:r>
            <a:r>
              <a:rPr sz="2400" spc="-30" dirty="0"/>
              <a:t> </a:t>
            </a:r>
            <a:r>
              <a:rPr sz="2400" dirty="0"/>
              <a:t>Примените</a:t>
            </a:r>
            <a:r>
              <a:rPr sz="2400" spc="-70" dirty="0"/>
              <a:t> </a:t>
            </a:r>
            <a:r>
              <a:rPr sz="2400" dirty="0"/>
              <a:t>энкапсуляцию</a:t>
            </a:r>
            <a:r>
              <a:rPr sz="2400" spc="-190" dirty="0"/>
              <a:t> </a:t>
            </a:r>
            <a:r>
              <a:rPr sz="2400" dirty="0"/>
              <a:t>к</a:t>
            </a:r>
            <a:r>
              <a:rPr sz="2400" spc="-120" dirty="0"/>
              <a:t> </a:t>
            </a:r>
            <a:r>
              <a:rPr sz="2400" dirty="0"/>
              <a:t>данному</a:t>
            </a:r>
            <a:r>
              <a:rPr sz="2400" spc="10" dirty="0"/>
              <a:t> </a:t>
            </a:r>
            <a:r>
              <a:rPr sz="2400" spc="-10" dirty="0"/>
              <a:t>классу. </a:t>
            </a:r>
            <a:r>
              <a:rPr sz="2400" dirty="0"/>
              <a:t>Длина</a:t>
            </a:r>
            <a:r>
              <a:rPr sz="2400" spc="-80" dirty="0"/>
              <a:t> </a:t>
            </a:r>
            <a:r>
              <a:rPr sz="2400" dirty="0"/>
              <a:t>имени</a:t>
            </a:r>
            <a:r>
              <a:rPr sz="2400" spc="20" dirty="0"/>
              <a:t> </a:t>
            </a:r>
            <a:r>
              <a:rPr sz="2400" dirty="0"/>
              <a:t>объектов</a:t>
            </a:r>
            <a:r>
              <a:rPr sz="2400" spc="5" dirty="0"/>
              <a:t> </a:t>
            </a:r>
            <a:r>
              <a:rPr sz="2400" dirty="0"/>
              <a:t>не</a:t>
            </a:r>
            <a:r>
              <a:rPr sz="2400" spc="-40" dirty="0"/>
              <a:t> </a:t>
            </a:r>
            <a:r>
              <a:rPr sz="2400" dirty="0"/>
              <a:t>должна</a:t>
            </a:r>
            <a:r>
              <a:rPr sz="2400" spc="-80" dirty="0"/>
              <a:t> </a:t>
            </a:r>
            <a:r>
              <a:rPr sz="2400" dirty="0"/>
              <a:t>быть</a:t>
            </a:r>
            <a:r>
              <a:rPr sz="2400" spc="-60" dirty="0"/>
              <a:t> </a:t>
            </a:r>
            <a:r>
              <a:rPr sz="2400" dirty="0"/>
              <a:t>менее</a:t>
            </a:r>
            <a:r>
              <a:rPr sz="2400" spc="105" dirty="0"/>
              <a:t> </a:t>
            </a:r>
            <a:r>
              <a:rPr sz="2400" dirty="0"/>
              <a:t>3-х</a:t>
            </a:r>
            <a:r>
              <a:rPr sz="2400" spc="-60" dirty="0"/>
              <a:t> </a:t>
            </a:r>
            <a:r>
              <a:rPr sz="2400" dirty="0"/>
              <a:t>символов,</a:t>
            </a:r>
            <a:r>
              <a:rPr sz="2400" spc="-135" dirty="0"/>
              <a:t> </a:t>
            </a:r>
            <a:r>
              <a:rPr sz="2400" dirty="0"/>
              <a:t>оценки</a:t>
            </a:r>
            <a:r>
              <a:rPr sz="2400" spc="-50" dirty="0"/>
              <a:t> </a:t>
            </a:r>
            <a:r>
              <a:rPr sz="2400" spc="-10" dirty="0"/>
              <a:t>должны </a:t>
            </a:r>
            <a:r>
              <a:rPr sz="2400" dirty="0"/>
              <a:t>быть</a:t>
            </a:r>
            <a:r>
              <a:rPr sz="2400" spc="25" dirty="0"/>
              <a:t>  </a:t>
            </a:r>
            <a:r>
              <a:rPr sz="2400" dirty="0"/>
              <a:t>числами</a:t>
            </a:r>
            <a:r>
              <a:rPr sz="2400" spc="-110" dirty="0"/>
              <a:t> </a:t>
            </a:r>
            <a:r>
              <a:rPr sz="2400" dirty="0"/>
              <a:t>в</a:t>
            </a:r>
            <a:r>
              <a:rPr sz="2400" spc="25" dirty="0"/>
              <a:t> </a:t>
            </a:r>
            <a:r>
              <a:rPr sz="2400" dirty="0"/>
              <a:t>интервале</a:t>
            </a:r>
            <a:r>
              <a:rPr sz="2400" spc="-100" dirty="0"/>
              <a:t> </a:t>
            </a:r>
            <a:r>
              <a:rPr sz="2400" dirty="0"/>
              <a:t>от</a:t>
            </a:r>
            <a:r>
              <a:rPr sz="2400" spc="55" dirty="0"/>
              <a:t> </a:t>
            </a:r>
            <a:r>
              <a:rPr sz="2400" dirty="0"/>
              <a:t>1</a:t>
            </a:r>
            <a:r>
              <a:rPr sz="2400" spc="-45" dirty="0"/>
              <a:t> </a:t>
            </a:r>
            <a:r>
              <a:rPr sz="2400" dirty="0"/>
              <a:t>до</a:t>
            </a:r>
            <a:r>
              <a:rPr sz="2400" spc="-5" dirty="0"/>
              <a:t> </a:t>
            </a:r>
            <a:r>
              <a:rPr sz="2400" dirty="0"/>
              <a:t>10,</a:t>
            </a:r>
            <a:r>
              <a:rPr sz="2400" spc="-120" dirty="0"/>
              <a:t> </a:t>
            </a:r>
            <a:r>
              <a:rPr sz="2400" dirty="0"/>
              <a:t>курс</a:t>
            </a:r>
            <a:r>
              <a:rPr sz="2400" spc="-20" dirty="0"/>
              <a:t> </a:t>
            </a:r>
            <a:r>
              <a:rPr sz="2400" dirty="0"/>
              <a:t>должен</a:t>
            </a:r>
            <a:r>
              <a:rPr sz="2400" spc="-175" dirty="0"/>
              <a:t> </a:t>
            </a:r>
            <a:r>
              <a:rPr sz="2400" dirty="0"/>
              <a:t>быть</a:t>
            </a:r>
            <a:r>
              <a:rPr sz="2400" spc="35" dirty="0"/>
              <a:t> </a:t>
            </a:r>
            <a:r>
              <a:rPr sz="2400" dirty="0"/>
              <a:t>числом</a:t>
            </a:r>
            <a:r>
              <a:rPr sz="2400" spc="-85" dirty="0"/>
              <a:t> </a:t>
            </a:r>
            <a:r>
              <a:rPr sz="2400" dirty="0"/>
              <a:t>от</a:t>
            </a:r>
            <a:r>
              <a:rPr sz="2400" spc="-25" dirty="0"/>
              <a:t> </a:t>
            </a:r>
            <a:r>
              <a:rPr sz="2400" dirty="0"/>
              <a:t>1</a:t>
            </a:r>
            <a:r>
              <a:rPr sz="2400" spc="35" dirty="0"/>
              <a:t> </a:t>
            </a:r>
            <a:r>
              <a:rPr sz="2400" dirty="0"/>
              <a:t>до</a:t>
            </a:r>
            <a:r>
              <a:rPr sz="2400" spc="-85" dirty="0"/>
              <a:t> </a:t>
            </a:r>
            <a:r>
              <a:rPr sz="2400" spc="-50" dirty="0"/>
              <a:t>4 </a:t>
            </a:r>
            <a:r>
              <a:rPr sz="2400" dirty="0"/>
              <a:t>включительно.</a:t>
            </a:r>
            <a:r>
              <a:rPr sz="2400" spc="-145" dirty="0"/>
              <a:t> </a:t>
            </a:r>
            <a:r>
              <a:rPr sz="2400" spc="-10" dirty="0"/>
              <a:t>Создайте</a:t>
            </a:r>
            <a:r>
              <a:rPr sz="2400" spc="-110" dirty="0"/>
              <a:t> </a:t>
            </a:r>
            <a:r>
              <a:rPr sz="2400" spc="-10" dirty="0"/>
              <a:t>метод</a:t>
            </a:r>
            <a:r>
              <a:rPr sz="2400" spc="-5" dirty="0"/>
              <a:t> </a:t>
            </a:r>
            <a:r>
              <a:rPr sz="2400" spc="-10" dirty="0"/>
              <a:t>showInfo,</a:t>
            </a:r>
            <a:r>
              <a:rPr sz="2400" spc="-55" dirty="0"/>
              <a:t> </a:t>
            </a:r>
            <a:r>
              <a:rPr sz="2400" dirty="0"/>
              <a:t>который</a:t>
            </a:r>
            <a:r>
              <a:rPr sz="2400" spc="-125" dirty="0"/>
              <a:t> </a:t>
            </a:r>
            <a:r>
              <a:rPr sz="2400" spc="-20" dirty="0"/>
              <a:t>будет</a:t>
            </a:r>
            <a:r>
              <a:rPr sz="2400" spc="-35" dirty="0"/>
              <a:t> </a:t>
            </a:r>
            <a:r>
              <a:rPr sz="2400" dirty="0"/>
              <a:t>выводить</a:t>
            </a:r>
            <a:r>
              <a:rPr sz="2400" spc="-55" dirty="0"/>
              <a:t> </a:t>
            </a:r>
            <a:r>
              <a:rPr sz="2400" spc="-25" dirty="0"/>
              <a:t>всю </a:t>
            </a:r>
            <a:r>
              <a:rPr sz="2400" dirty="0"/>
              <a:t>информацию</a:t>
            </a:r>
            <a:r>
              <a:rPr sz="2400" spc="-190" dirty="0"/>
              <a:t> </a:t>
            </a:r>
            <a:r>
              <a:rPr sz="2400" dirty="0"/>
              <a:t>о</a:t>
            </a:r>
            <a:r>
              <a:rPr sz="2400" spc="-65" dirty="0"/>
              <a:t> </a:t>
            </a:r>
            <a:r>
              <a:rPr sz="2400" spc="-10" dirty="0"/>
              <a:t>студенте,</a:t>
            </a:r>
            <a:r>
              <a:rPr sz="2400" spc="70" dirty="0"/>
              <a:t> </a:t>
            </a:r>
            <a:r>
              <a:rPr sz="2400" dirty="0"/>
              <a:t>не</a:t>
            </a:r>
            <a:r>
              <a:rPr sz="2400" spc="15" dirty="0"/>
              <a:t> </a:t>
            </a:r>
            <a:r>
              <a:rPr sz="2400" dirty="0"/>
              <a:t>используя</a:t>
            </a:r>
            <a:r>
              <a:rPr sz="2400" spc="-145" dirty="0"/>
              <a:t> </a:t>
            </a:r>
            <a:r>
              <a:rPr sz="2400" dirty="0"/>
              <a:t>переменные</a:t>
            </a:r>
            <a:r>
              <a:rPr sz="2400" spc="20" dirty="0"/>
              <a:t> </a:t>
            </a:r>
            <a:r>
              <a:rPr sz="2400" dirty="0"/>
              <a:t>класса</a:t>
            </a:r>
            <a:r>
              <a:rPr sz="2400" spc="-90" dirty="0"/>
              <a:t> </a:t>
            </a:r>
            <a:r>
              <a:rPr sz="2400" spc="-10" dirty="0"/>
              <a:t>напрямую. </a:t>
            </a:r>
            <a:r>
              <a:rPr sz="2400" dirty="0"/>
              <a:t>Создайте</a:t>
            </a:r>
            <a:r>
              <a:rPr sz="2400" spc="-60" dirty="0"/>
              <a:t> </a:t>
            </a:r>
            <a:r>
              <a:rPr sz="2400" dirty="0"/>
              <a:t>класс</a:t>
            </a:r>
            <a:r>
              <a:rPr sz="2400" spc="-110" dirty="0"/>
              <a:t> </a:t>
            </a:r>
            <a:r>
              <a:rPr sz="2400" spc="-10" dirty="0"/>
              <a:t>TestStudent</a:t>
            </a:r>
            <a:r>
              <a:rPr sz="2400" spc="-25" dirty="0"/>
              <a:t> </a:t>
            </a:r>
            <a:r>
              <a:rPr sz="2400" dirty="0"/>
              <a:t>в</a:t>
            </a:r>
            <a:r>
              <a:rPr sz="2400" spc="-85" dirty="0"/>
              <a:t> </a:t>
            </a:r>
            <a:r>
              <a:rPr sz="2400" dirty="0"/>
              <a:t>котором</a:t>
            </a:r>
            <a:r>
              <a:rPr sz="2400" spc="-110" dirty="0"/>
              <a:t> </a:t>
            </a:r>
            <a:r>
              <a:rPr sz="2400" dirty="0"/>
              <a:t>создайте</a:t>
            </a:r>
            <a:r>
              <a:rPr sz="2400" spc="-50" dirty="0"/>
              <a:t> </a:t>
            </a:r>
            <a:r>
              <a:rPr sz="2400" dirty="0"/>
              <a:t>объект</a:t>
            </a:r>
            <a:r>
              <a:rPr sz="2400" spc="25" dirty="0"/>
              <a:t> </a:t>
            </a:r>
            <a:r>
              <a:rPr sz="2400" dirty="0"/>
              <a:t>класса</a:t>
            </a:r>
            <a:r>
              <a:rPr sz="2400" spc="-85" dirty="0"/>
              <a:t> </a:t>
            </a:r>
            <a:r>
              <a:rPr sz="2400" spc="-10" dirty="0"/>
              <a:t>Student, </a:t>
            </a:r>
            <a:r>
              <a:rPr sz="2400" dirty="0"/>
              <a:t>придайте</a:t>
            </a:r>
            <a:r>
              <a:rPr sz="2400" spc="-114" dirty="0"/>
              <a:t> </a:t>
            </a:r>
            <a:r>
              <a:rPr sz="2400" dirty="0"/>
              <a:t>его</a:t>
            </a:r>
            <a:r>
              <a:rPr sz="2400" spc="-70" dirty="0"/>
              <a:t> </a:t>
            </a:r>
            <a:r>
              <a:rPr sz="2400" dirty="0"/>
              <a:t>переменным</a:t>
            </a:r>
            <a:r>
              <a:rPr sz="2400" spc="35" dirty="0"/>
              <a:t> </a:t>
            </a:r>
            <a:r>
              <a:rPr sz="2400" dirty="0"/>
              <a:t>значения.</a:t>
            </a:r>
            <a:r>
              <a:rPr sz="2400" spc="345" dirty="0"/>
              <a:t> </a:t>
            </a:r>
            <a:r>
              <a:rPr sz="2400" dirty="0"/>
              <a:t>Произведите</a:t>
            </a:r>
            <a:r>
              <a:rPr sz="2400" spc="-114" dirty="0"/>
              <a:t> </a:t>
            </a:r>
            <a:r>
              <a:rPr sz="2400" dirty="0"/>
              <a:t>вызов</a:t>
            </a:r>
            <a:r>
              <a:rPr sz="2400" spc="-10" dirty="0"/>
              <a:t> метода showInfo.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52666" y="303398"/>
            <a:ext cx="7572375" cy="981075"/>
            <a:chOff x="790575" y="428625"/>
            <a:chExt cx="7572375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52666" y="140087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85925" y="6115050"/>
            <a:ext cx="7811134" cy="742950"/>
            <a:chOff x="161925" y="6115050"/>
            <a:chExt cx="7811134" cy="7429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225" y="6172199"/>
              <a:ext cx="7696215" cy="533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925" y="6115050"/>
              <a:ext cx="4819650" cy="7429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0895" y="6187440"/>
              <a:ext cx="7619999" cy="4571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834895" y="6187441"/>
            <a:ext cx="7620000" cy="405239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spcBef>
                <a:spcPts val="280"/>
              </a:spcBef>
            </a:pPr>
            <a:r>
              <a:rPr sz="2400" dirty="0">
                <a:latin typeface="Calibri"/>
                <a:cs typeface="Calibri"/>
              </a:rPr>
              <a:t>Ответ: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пакет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Homework.Lesson22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52600" y="1333484"/>
            <a:ext cx="8792210" cy="4848860"/>
            <a:chOff x="228600" y="1333484"/>
            <a:chExt cx="8792210" cy="484886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7650" y="1333484"/>
              <a:ext cx="8734409" cy="48482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600" y="1695434"/>
              <a:ext cx="8791590" cy="41814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0895" y="1371600"/>
              <a:ext cx="8610599" cy="47243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10895" y="1371600"/>
              <a:ext cx="8610600" cy="4724400"/>
            </a:xfrm>
            <a:custGeom>
              <a:avLst/>
              <a:gdLst/>
              <a:ahLst/>
              <a:cxnLst/>
              <a:rect l="l" t="t" r="r" b="b"/>
              <a:pathLst>
                <a:path w="8610600" h="4724400">
                  <a:moveTo>
                    <a:pt x="0" y="4724399"/>
                  </a:moveTo>
                  <a:lnTo>
                    <a:pt x="8610599" y="47243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4724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14207" y="1763327"/>
            <a:ext cx="8415020" cy="397262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17145" algn="just">
              <a:lnSpc>
                <a:spcPct val="103000"/>
              </a:lnSpc>
              <a:spcBef>
                <a:spcPts val="70"/>
              </a:spcBef>
            </a:pPr>
            <a:r>
              <a:rPr sz="1550" dirty="0">
                <a:latin typeface="Calibri"/>
                <a:cs typeface="Calibri"/>
              </a:rPr>
              <a:t>2.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Создайте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Animal.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При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вызове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его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конструктора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пусть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экран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выводится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"I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am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animal".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В </a:t>
            </a:r>
            <a:r>
              <a:rPr sz="1550" dirty="0">
                <a:latin typeface="Calibri"/>
                <a:cs typeface="Calibri"/>
              </a:rPr>
              <a:t>классе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пусть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будут переменная</a:t>
            </a:r>
            <a:r>
              <a:rPr sz="1550" spc="2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eyes,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характеризующая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количество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глаз;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методы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eat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(выводящий </a:t>
            </a:r>
            <a:r>
              <a:rPr sz="1550" dirty="0">
                <a:latin typeface="Calibri"/>
                <a:cs typeface="Calibri"/>
              </a:rPr>
              <a:t>на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экран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"Animal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eats")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drink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(выводящий</a:t>
            </a:r>
            <a:r>
              <a:rPr sz="1550" spc="2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экран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"Animal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drinks").</a:t>
            </a:r>
            <a:endParaRPr sz="1550">
              <a:latin typeface="Calibri"/>
              <a:cs typeface="Calibri"/>
            </a:endParaRPr>
          </a:p>
          <a:p>
            <a:pPr marL="12700" marR="100965">
              <a:lnSpc>
                <a:spcPct val="103000"/>
              </a:lnSpc>
              <a:spcBef>
                <a:spcPts val="35"/>
              </a:spcBef>
            </a:pPr>
            <a:r>
              <a:rPr sz="1550" dirty="0">
                <a:latin typeface="Calibri"/>
                <a:cs typeface="Calibri"/>
              </a:rPr>
              <a:t>Создайте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Pet,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который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является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child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классом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класса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Animal.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При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вызове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его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конструктора </a:t>
            </a:r>
            <a:r>
              <a:rPr sz="1550" dirty="0">
                <a:latin typeface="Calibri"/>
                <a:cs typeface="Calibri"/>
              </a:rPr>
              <a:t>пусть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экран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выводится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"I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am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pet"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переменной</a:t>
            </a:r>
            <a:r>
              <a:rPr sz="1550" spc="2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eyes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придаётся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значение</a:t>
            </a:r>
            <a:r>
              <a:rPr sz="1550" spc="20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2.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классе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пусть </a:t>
            </a:r>
            <a:r>
              <a:rPr sz="1550" dirty="0">
                <a:latin typeface="Calibri"/>
                <a:cs typeface="Calibri"/>
              </a:rPr>
              <a:t>будут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переменные</a:t>
            </a:r>
            <a:r>
              <a:rPr sz="1550" spc="2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name;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tail,</a:t>
            </a:r>
            <a:r>
              <a:rPr sz="1550" spc="3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характеризующая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количество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хвостов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равная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1;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paw, </a:t>
            </a:r>
            <a:r>
              <a:rPr sz="1550" dirty="0">
                <a:latin typeface="Calibri"/>
                <a:cs typeface="Calibri"/>
              </a:rPr>
              <a:t>характеризующая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количество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лап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равная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4;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методы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run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(выводящий</a:t>
            </a:r>
            <a:r>
              <a:rPr sz="1550" spc="2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экран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"Pet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runs")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и </a:t>
            </a:r>
            <a:r>
              <a:rPr sz="1550" dirty="0">
                <a:latin typeface="Calibri"/>
                <a:cs typeface="Calibri"/>
              </a:rPr>
              <a:t>jump (выводящий</a:t>
            </a:r>
            <a:r>
              <a:rPr sz="1550" spc="2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 экран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"Pet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jumps").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Создайте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Dog,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который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является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child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классом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класса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Pet.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При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вызове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его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конструктора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с</a:t>
            </a:r>
            <a:endParaRPr sz="1550">
              <a:latin typeface="Calibri"/>
              <a:cs typeface="Calibri"/>
            </a:endParaRPr>
          </a:p>
          <a:p>
            <a:pPr marL="12700" marR="5080">
              <a:lnSpc>
                <a:spcPts val="1950"/>
              </a:lnSpc>
              <a:spcBef>
                <a:spcPts val="5"/>
              </a:spcBef>
            </a:pPr>
            <a:r>
              <a:rPr sz="1550" dirty="0">
                <a:latin typeface="Calibri"/>
                <a:cs typeface="Calibri"/>
              </a:rPr>
              <a:t>параметром,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который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будет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передавать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имя,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пусть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экран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выводится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"I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am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dog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and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my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name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is:</a:t>
            </a:r>
            <a:r>
              <a:rPr sz="1550" dirty="0">
                <a:latin typeface="Calibri"/>
                <a:cs typeface="Calibri"/>
              </a:rPr>
              <a:t> "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+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имя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питомца.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</a:t>
            </a:r>
            <a:r>
              <a:rPr sz="1550" spc="-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добавьте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метод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play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(выводящий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экран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"Dog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plays").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sz="1550" dirty="0">
                <a:latin typeface="Calibri"/>
                <a:cs typeface="Calibri"/>
              </a:rPr>
              <a:t>Создайте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Cat,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который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является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child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классом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класса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Pet.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При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вызове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его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конструктора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с</a:t>
            </a:r>
            <a:endParaRPr sz="1550">
              <a:latin typeface="Calibri"/>
              <a:cs typeface="Calibri"/>
            </a:endParaRPr>
          </a:p>
          <a:p>
            <a:pPr marL="12700" marR="71120">
              <a:lnSpc>
                <a:spcPts val="1950"/>
              </a:lnSpc>
              <a:spcBef>
                <a:spcPts val="10"/>
              </a:spcBef>
            </a:pPr>
            <a:r>
              <a:rPr sz="1550" dirty="0">
                <a:latin typeface="Calibri"/>
                <a:cs typeface="Calibri"/>
              </a:rPr>
              <a:t>параметром,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который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будет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передавать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имя,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пусть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экран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выводится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"I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am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cat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and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my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name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is:</a:t>
            </a:r>
            <a:r>
              <a:rPr sz="1550" dirty="0">
                <a:latin typeface="Calibri"/>
                <a:cs typeface="Calibri"/>
              </a:rPr>
              <a:t> "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+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имя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питомца.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</a:t>
            </a:r>
            <a:r>
              <a:rPr sz="1550" spc="-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добавьте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метод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sleep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(выводящий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экран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"Cat </a:t>
            </a:r>
            <a:r>
              <a:rPr sz="1550" spc="-10" dirty="0">
                <a:latin typeface="Calibri"/>
                <a:cs typeface="Calibri"/>
              </a:rPr>
              <a:t>sleeps").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1800"/>
              </a:lnSpc>
            </a:pPr>
            <a:r>
              <a:rPr sz="1550" dirty="0">
                <a:latin typeface="Calibri"/>
                <a:cs typeface="Calibri"/>
              </a:rPr>
              <a:t>Создайте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</a:t>
            </a:r>
            <a:r>
              <a:rPr sz="1550" spc="-5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Test,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 методе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main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которого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выведите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экран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количество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лап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объекта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класса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0"/>
              </a:spcBef>
            </a:pPr>
            <a:r>
              <a:rPr sz="1550" dirty="0">
                <a:latin typeface="Calibri"/>
                <a:cs typeface="Calibri"/>
              </a:rPr>
              <a:t>Dog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вызовите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метод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sleep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объекта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класса</a:t>
            </a:r>
            <a:r>
              <a:rPr sz="1550" spc="-7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Cat.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6769" y="390526"/>
            <a:ext cx="10114671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500" y="552465"/>
              <a:ext cx="657225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23726" y="147234"/>
            <a:ext cx="10515600" cy="1167498"/>
          </a:xfrm>
          <a:prstGeom prst="rect">
            <a:avLst/>
          </a:prstGeom>
        </p:spPr>
        <p:txBody>
          <a:bodyPr vert="horz" wrap="square" lIns="0" tIns="485647" rIns="0" bIns="0" rtlCol="0" anchor="ctr">
            <a:spAutoFit/>
          </a:bodyPr>
          <a:lstStyle/>
          <a:p>
            <a:pPr marL="477520">
              <a:lnSpc>
                <a:spcPct val="100000"/>
              </a:lnSpc>
              <a:spcBef>
                <a:spcPts val="130"/>
              </a:spcBef>
            </a:pPr>
            <a:r>
              <a:rPr dirty="0"/>
              <a:t>Типы</a:t>
            </a:r>
            <a:r>
              <a:rPr spc="10" dirty="0"/>
              <a:t> </a:t>
            </a:r>
            <a:r>
              <a:rPr dirty="0"/>
              <a:t>reference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переменных</a:t>
            </a:r>
            <a:r>
              <a:rPr spc="120" dirty="0"/>
              <a:t> </a:t>
            </a:r>
            <a:r>
              <a:rPr dirty="0"/>
              <a:t>и</a:t>
            </a:r>
            <a:r>
              <a:rPr spc="-80" dirty="0"/>
              <a:t> </a:t>
            </a:r>
            <a:r>
              <a:rPr spc="-10" dirty="0"/>
              <a:t>объектов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857375" y="2114551"/>
            <a:ext cx="3676650" cy="1190625"/>
            <a:chOff x="333375" y="2114550"/>
            <a:chExt cx="3676650" cy="11906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900" y="2114550"/>
              <a:ext cx="3657600" cy="11906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3375" y="2305034"/>
              <a:ext cx="3676650" cy="8667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0999" y="2133600"/>
              <a:ext cx="3581399" cy="11136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0999" y="2133600"/>
              <a:ext cx="3581400" cy="1113790"/>
            </a:xfrm>
            <a:custGeom>
              <a:avLst/>
              <a:gdLst/>
              <a:ahLst/>
              <a:cxnLst/>
              <a:rect l="l" t="t" r="r" b="b"/>
              <a:pathLst>
                <a:path w="3581400" h="1113789">
                  <a:moveTo>
                    <a:pt x="0" y="185531"/>
                  </a:moveTo>
                  <a:lnTo>
                    <a:pt x="6629" y="136207"/>
                  </a:lnTo>
                  <a:lnTo>
                    <a:pt x="25339" y="91887"/>
                  </a:lnTo>
                  <a:lnTo>
                    <a:pt x="54361" y="54338"/>
                  </a:lnTo>
                  <a:lnTo>
                    <a:pt x="91925" y="25328"/>
                  </a:lnTo>
                  <a:lnTo>
                    <a:pt x="136264" y="6626"/>
                  </a:lnTo>
                  <a:lnTo>
                    <a:pt x="185607" y="0"/>
                  </a:lnTo>
                  <a:lnTo>
                    <a:pt x="3395868" y="0"/>
                  </a:lnTo>
                  <a:lnTo>
                    <a:pt x="3445192" y="6626"/>
                  </a:lnTo>
                  <a:lnTo>
                    <a:pt x="3489512" y="25328"/>
                  </a:lnTo>
                  <a:lnTo>
                    <a:pt x="3527061" y="54338"/>
                  </a:lnTo>
                  <a:lnTo>
                    <a:pt x="3556071" y="91887"/>
                  </a:lnTo>
                  <a:lnTo>
                    <a:pt x="3574773" y="136207"/>
                  </a:lnTo>
                  <a:lnTo>
                    <a:pt x="3581399" y="185531"/>
                  </a:lnTo>
                  <a:lnTo>
                    <a:pt x="3581399" y="927994"/>
                  </a:lnTo>
                  <a:lnTo>
                    <a:pt x="3574773" y="977327"/>
                  </a:lnTo>
                  <a:lnTo>
                    <a:pt x="3556071" y="1021670"/>
                  </a:lnTo>
                  <a:lnTo>
                    <a:pt x="3527061" y="1059248"/>
                  </a:lnTo>
                  <a:lnTo>
                    <a:pt x="3489512" y="1088287"/>
                  </a:lnTo>
                  <a:lnTo>
                    <a:pt x="3445192" y="1107011"/>
                  </a:lnTo>
                  <a:lnTo>
                    <a:pt x="3395868" y="1113647"/>
                  </a:lnTo>
                  <a:lnTo>
                    <a:pt x="185607" y="1113647"/>
                  </a:lnTo>
                  <a:lnTo>
                    <a:pt x="136264" y="1107011"/>
                  </a:lnTo>
                  <a:lnTo>
                    <a:pt x="91925" y="1088287"/>
                  </a:lnTo>
                  <a:lnTo>
                    <a:pt x="54361" y="1059248"/>
                  </a:lnTo>
                  <a:lnTo>
                    <a:pt x="25339" y="1021670"/>
                  </a:lnTo>
                  <a:lnTo>
                    <a:pt x="6629" y="977327"/>
                  </a:lnTo>
                  <a:lnTo>
                    <a:pt x="0" y="927994"/>
                  </a:lnTo>
                  <a:lnTo>
                    <a:pt x="0" y="18553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38665" y="2387534"/>
            <a:ext cx="3268979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76400" algn="l"/>
              </a:tabLst>
            </a:pPr>
            <a:r>
              <a:rPr b="1" dirty="0">
                <a:latin typeface="Calibri"/>
                <a:cs typeface="Calibri"/>
              </a:rPr>
              <a:t>class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Animal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b="1" spc="-50" dirty="0">
                <a:latin typeface="Calibri"/>
                <a:cs typeface="Calibri"/>
              </a:rPr>
              <a:t>{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b="1"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  <a:tabLst>
                <a:tab pos="3176905" algn="l"/>
              </a:tabLst>
            </a:pPr>
            <a:r>
              <a:rPr b="1" dirty="0">
                <a:latin typeface="Calibri"/>
                <a:cs typeface="Calibri"/>
              </a:rPr>
              <a:t>class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Mouse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Calibri"/>
                <a:cs typeface="Calibri"/>
              </a:rPr>
              <a:t>extends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Animal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b="1" spc="-50" dirty="0">
                <a:latin typeface="Calibri"/>
                <a:cs typeface="Calibri"/>
              </a:rPr>
              <a:t>{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b="1"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62701" y="1619251"/>
            <a:ext cx="4124325" cy="2238375"/>
            <a:chOff x="4838700" y="1619250"/>
            <a:chExt cx="4124325" cy="223837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8700" y="1685940"/>
              <a:ext cx="4124309" cy="20573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6800" y="1619250"/>
              <a:ext cx="3886200" cy="22383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76799" y="1699778"/>
              <a:ext cx="4046738" cy="19811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876799" y="1699778"/>
              <a:ext cx="4046854" cy="1981200"/>
            </a:xfrm>
            <a:custGeom>
              <a:avLst/>
              <a:gdLst/>
              <a:ahLst/>
              <a:cxnLst/>
              <a:rect l="l" t="t" r="r" b="b"/>
              <a:pathLst>
                <a:path w="4046854" h="1981200">
                  <a:moveTo>
                    <a:pt x="0" y="330189"/>
                  </a:moveTo>
                  <a:lnTo>
                    <a:pt x="3580" y="281396"/>
                  </a:lnTo>
                  <a:lnTo>
                    <a:pt x="13979" y="234825"/>
                  </a:lnTo>
                  <a:lnTo>
                    <a:pt x="30688" y="190988"/>
                  </a:lnTo>
                  <a:lnTo>
                    <a:pt x="53194" y="150396"/>
                  </a:lnTo>
                  <a:lnTo>
                    <a:pt x="80988" y="113559"/>
                  </a:lnTo>
                  <a:lnTo>
                    <a:pt x="113559" y="80988"/>
                  </a:lnTo>
                  <a:lnTo>
                    <a:pt x="150396" y="53194"/>
                  </a:lnTo>
                  <a:lnTo>
                    <a:pt x="190988" y="30688"/>
                  </a:lnTo>
                  <a:lnTo>
                    <a:pt x="234825" y="13979"/>
                  </a:lnTo>
                  <a:lnTo>
                    <a:pt x="281396" y="3580"/>
                  </a:lnTo>
                  <a:lnTo>
                    <a:pt x="330189" y="0"/>
                  </a:lnTo>
                  <a:lnTo>
                    <a:pt x="3716517" y="0"/>
                  </a:lnTo>
                  <a:lnTo>
                    <a:pt x="3765319" y="3580"/>
                  </a:lnTo>
                  <a:lnTo>
                    <a:pt x="3811895" y="13979"/>
                  </a:lnTo>
                  <a:lnTo>
                    <a:pt x="3855737" y="30688"/>
                  </a:lnTo>
                  <a:lnTo>
                    <a:pt x="3896333" y="53194"/>
                  </a:lnTo>
                  <a:lnTo>
                    <a:pt x="3933173" y="80988"/>
                  </a:lnTo>
                  <a:lnTo>
                    <a:pt x="3965746" y="113559"/>
                  </a:lnTo>
                  <a:lnTo>
                    <a:pt x="3993541" y="150396"/>
                  </a:lnTo>
                  <a:lnTo>
                    <a:pt x="4016049" y="190988"/>
                  </a:lnTo>
                  <a:lnTo>
                    <a:pt x="4032758" y="234825"/>
                  </a:lnTo>
                  <a:lnTo>
                    <a:pt x="4043158" y="281396"/>
                  </a:lnTo>
                  <a:lnTo>
                    <a:pt x="4046738" y="330189"/>
                  </a:lnTo>
                  <a:lnTo>
                    <a:pt x="4046738" y="1650979"/>
                  </a:lnTo>
                  <a:lnTo>
                    <a:pt x="4043158" y="1699780"/>
                  </a:lnTo>
                  <a:lnTo>
                    <a:pt x="4032758" y="1746357"/>
                  </a:lnTo>
                  <a:lnTo>
                    <a:pt x="4016049" y="1790199"/>
                  </a:lnTo>
                  <a:lnTo>
                    <a:pt x="3993541" y="1830795"/>
                  </a:lnTo>
                  <a:lnTo>
                    <a:pt x="3965746" y="1867635"/>
                  </a:lnTo>
                  <a:lnTo>
                    <a:pt x="3933173" y="1900208"/>
                  </a:lnTo>
                  <a:lnTo>
                    <a:pt x="3896333" y="1928003"/>
                  </a:lnTo>
                  <a:lnTo>
                    <a:pt x="3855737" y="1950511"/>
                  </a:lnTo>
                  <a:lnTo>
                    <a:pt x="3811895" y="1967220"/>
                  </a:lnTo>
                  <a:lnTo>
                    <a:pt x="3765319" y="1977619"/>
                  </a:lnTo>
                  <a:lnTo>
                    <a:pt x="3716517" y="1981199"/>
                  </a:lnTo>
                  <a:lnTo>
                    <a:pt x="330189" y="1981199"/>
                  </a:lnTo>
                  <a:lnTo>
                    <a:pt x="281396" y="1977619"/>
                  </a:lnTo>
                  <a:lnTo>
                    <a:pt x="234825" y="1967220"/>
                  </a:lnTo>
                  <a:lnTo>
                    <a:pt x="190988" y="1950511"/>
                  </a:lnTo>
                  <a:lnTo>
                    <a:pt x="150396" y="1928003"/>
                  </a:lnTo>
                  <a:lnTo>
                    <a:pt x="113559" y="1900208"/>
                  </a:lnTo>
                  <a:lnTo>
                    <a:pt x="80988" y="1867635"/>
                  </a:lnTo>
                  <a:lnTo>
                    <a:pt x="53194" y="1830795"/>
                  </a:lnTo>
                  <a:lnTo>
                    <a:pt x="30688" y="1790199"/>
                  </a:lnTo>
                  <a:lnTo>
                    <a:pt x="13979" y="1746357"/>
                  </a:lnTo>
                  <a:lnTo>
                    <a:pt x="3580" y="1699780"/>
                  </a:lnTo>
                  <a:lnTo>
                    <a:pt x="0" y="1650979"/>
                  </a:lnTo>
                  <a:lnTo>
                    <a:pt x="0" y="3301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581526" y="1700843"/>
            <a:ext cx="3470275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[]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args){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Animal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Animal();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Mouse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Mouse();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b="1" dirty="0">
                <a:latin typeface="Calibri"/>
                <a:cs typeface="Calibri"/>
              </a:rPr>
              <a:t>Animal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am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=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new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Calibri"/>
                <a:cs typeface="Calibri"/>
              </a:rPr>
              <a:t>Mouse();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tabLst>
                <a:tab pos="240665" algn="l"/>
              </a:tabLst>
            </a:pPr>
            <a:r>
              <a:rPr spc="-50" dirty="0">
                <a:latin typeface="Calibri"/>
                <a:cs typeface="Calibri"/>
              </a:rPr>
              <a:t>}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alibri"/>
                <a:cs typeface="Calibri"/>
              </a:rPr>
              <a:t>//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because</a:t>
            </a:r>
            <a:r>
              <a:rPr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Mouse</a:t>
            </a:r>
            <a:r>
              <a:rPr spc="-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Animal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33576" y="2601478"/>
            <a:ext cx="8354059" cy="2390140"/>
            <a:chOff x="409575" y="2601478"/>
            <a:chExt cx="8354059" cy="2390140"/>
          </a:xfrm>
        </p:grpSpPr>
        <p:sp>
          <p:nvSpPr>
            <p:cNvPr id="21" name="object 21"/>
            <p:cNvSpPr/>
            <p:nvPr/>
          </p:nvSpPr>
          <p:spPr>
            <a:xfrm>
              <a:off x="3962400" y="2614178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838199" y="0"/>
                  </a:moveTo>
                  <a:lnTo>
                    <a:pt x="838199" y="38099"/>
                  </a:lnTo>
                  <a:lnTo>
                    <a:pt x="0" y="38099"/>
                  </a:lnTo>
                  <a:lnTo>
                    <a:pt x="0" y="114299"/>
                  </a:lnTo>
                  <a:lnTo>
                    <a:pt x="838199" y="114299"/>
                  </a:lnTo>
                  <a:lnTo>
                    <a:pt x="838199" y="152399"/>
                  </a:lnTo>
                  <a:lnTo>
                    <a:pt x="914399" y="76199"/>
                  </a:lnTo>
                  <a:lnTo>
                    <a:pt x="838199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2400" y="2614178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38099"/>
                  </a:moveTo>
                  <a:lnTo>
                    <a:pt x="838199" y="38099"/>
                  </a:lnTo>
                  <a:lnTo>
                    <a:pt x="838199" y="0"/>
                  </a:lnTo>
                  <a:lnTo>
                    <a:pt x="914399" y="76199"/>
                  </a:lnTo>
                  <a:lnTo>
                    <a:pt x="838199" y="152399"/>
                  </a:lnTo>
                  <a:lnTo>
                    <a:pt x="838199" y="114299"/>
                  </a:lnTo>
                  <a:lnTo>
                    <a:pt x="0" y="114299"/>
                  </a:lnTo>
                  <a:lnTo>
                    <a:pt x="0" y="38099"/>
                  </a:lnTo>
                  <a:close/>
                </a:path>
              </a:pathLst>
            </a:custGeom>
            <a:ln w="25399">
              <a:solidFill>
                <a:srgbClr val="91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9575" y="3848100"/>
              <a:ext cx="8353440" cy="11049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9100" y="3848100"/>
              <a:ext cx="8248650" cy="11430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1059" y="3886200"/>
              <a:ext cx="8229578" cy="98183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71059" y="3886200"/>
              <a:ext cx="8229600" cy="982344"/>
            </a:xfrm>
            <a:custGeom>
              <a:avLst/>
              <a:gdLst/>
              <a:ahLst/>
              <a:cxnLst/>
              <a:rect l="l" t="t" r="r" b="b"/>
              <a:pathLst>
                <a:path w="8229600" h="982345">
                  <a:moveTo>
                    <a:pt x="0" y="163698"/>
                  </a:moveTo>
                  <a:lnTo>
                    <a:pt x="5845" y="120178"/>
                  </a:lnTo>
                  <a:lnTo>
                    <a:pt x="22340" y="81073"/>
                  </a:lnTo>
                  <a:lnTo>
                    <a:pt x="47928" y="47943"/>
                  </a:lnTo>
                  <a:lnTo>
                    <a:pt x="81048" y="22348"/>
                  </a:lnTo>
                  <a:lnTo>
                    <a:pt x="120141" y="5846"/>
                  </a:lnTo>
                  <a:lnTo>
                    <a:pt x="163650" y="0"/>
                  </a:lnTo>
                  <a:lnTo>
                    <a:pt x="8066022" y="0"/>
                  </a:lnTo>
                  <a:lnTo>
                    <a:pt x="8109485" y="5846"/>
                  </a:lnTo>
                  <a:lnTo>
                    <a:pt x="8148551" y="22348"/>
                  </a:lnTo>
                  <a:lnTo>
                    <a:pt x="8181656" y="47943"/>
                  </a:lnTo>
                  <a:lnTo>
                    <a:pt x="8207237" y="81073"/>
                  </a:lnTo>
                  <a:lnTo>
                    <a:pt x="8223732" y="120178"/>
                  </a:lnTo>
                  <a:lnTo>
                    <a:pt x="8229578" y="163698"/>
                  </a:lnTo>
                  <a:lnTo>
                    <a:pt x="8229578" y="818256"/>
                  </a:lnTo>
                  <a:lnTo>
                    <a:pt x="8223732" y="861727"/>
                  </a:lnTo>
                  <a:lnTo>
                    <a:pt x="8207237" y="900798"/>
                  </a:lnTo>
                  <a:lnTo>
                    <a:pt x="8181656" y="933908"/>
                  </a:lnTo>
                  <a:lnTo>
                    <a:pt x="8148551" y="959493"/>
                  </a:lnTo>
                  <a:lnTo>
                    <a:pt x="8109485" y="975990"/>
                  </a:lnTo>
                  <a:lnTo>
                    <a:pt x="8066022" y="981836"/>
                  </a:lnTo>
                  <a:lnTo>
                    <a:pt x="163650" y="981836"/>
                  </a:lnTo>
                  <a:lnTo>
                    <a:pt x="120141" y="975990"/>
                  </a:lnTo>
                  <a:lnTo>
                    <a:pt x="81048" y="959493"/>
                  </a:lnTo>
                  <a:lnTo>
                    <a:pt x="47928" y="933908"/>
                  </a:lnTo>
                  <a:lnTo>
                    <a:pt x="22340" y="900798"/>
                  </a:lnTo>
                  <a:lnTo>
                    <a:pt x="5845" y="861727"/>
                  </a:lnTo>
                  <a:lnTo>
                    <a:pt x="0" y="818256"/>
                  </a:lnTo>
                  <a:lnTo>
                    <a:pt x="0" y="16369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22485" y="3350829"/>
            <a:ext cx="7833995" cy="1442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0" algn="ctr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899"/>
              </a:lnSpc>
              <a:spcBef>
                <a:spcPts val="5"/>
              </a:spcBef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переменная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типа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данных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super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ссылается на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sub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класса,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с </a:t>
            </a:r>
            <a:r>
              <a:rPr dirty="0">
                <a:latin typeface="Calibri"/>
                <a:cs typeface="Calibri"/>
              </a:rPr>
              <a:t>помощью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этой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переменной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можно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вызывать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только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унаследованные</a:t>
            </a:r>
            <a:r>
              <a:rPr spc="-1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от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super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элементы.</a:t>
            </a:r>
            <a:endParaRPr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71700" y="5086350"/>
            <a:ext cx="3429000" cy="1695450"/>
            <a:chOff x="647700" y="5086350"/>
            <a:chExt cx="3429000" cy="1695450"/>
          </a:xfrm>
        </p:grpSpPr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7700" y="5162550"/>
              <a:ext cx="3429000" cy="14763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7225" y="5086350"/>
              <a:ext cx="3324240" cy="16954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5799" y="5181600"/>
              <a:ext cx="3352799" cy="140374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85799" y="5181600"/>
              <a:ext cx="3352800" cy="1403985"/>
            </a:xfrm>
            <a:custGeom>
              <a:avLst/>
              <a:gdLst/>
              <a:ahLst/>
              <a:cxnLst/>
              <a:rect l="l" t="t" r="r" b="b"/>
              <a:pathLst>
                <a:path w="3352800" h="1403984">
                  <a:moveTo>
                    <a:pt x="0" y="233933"/>
                  </a:moveTo>
                  <a:lnTo>
                    <a:pt x="4753" y="186799"/>
                  </a:lnTo>
                  <a:lnTo>
                    <a:pt x="18386" y="142892"/>
                  </a:lnTo>
                  <a:lnTo>
                    <a:pt x="39957" y="103156"/>
                  </a:lnTo>
                  <a:lnTo>
                    <a:pt x="68526" y="68532"/>
                  </a:lnTo>
                  <a:lnTo>
                    <a:pt x="103151" y="39962"/>
                  </a:lnTo>
                  <a:lnTo>
                    <a:pt x="142892" y="18389"/>
                  </a:lnTo>
                  <a:lnTo>
                    <a:pt x="186808" y="4754"/>
                  </a:lnTo>
                  <a:lnTo>
                    <a:pt x="233958" y="0"/>
                  </a:lnTo>
                  <a:lnTo>
                    <a:pt x="3118865" y="0"/>
                  </a:lnTo>
                  <a:lnTo>
                    <a:pt x="3166004" y="4754"/>
                  </a:lnTo>
                  <a:lnTo>
                    <a:pt x="3209913" y="18389"/>
                  </a:lnTo>
                  <a:lnTo>
                    <a:pt x="3249650" y="39962"/>
                  </a:lnTo>
                  <a:lnTo>
                    <a:pt x="3284273" y="68532"/>
                  </a:lnTo>
                  <a:lnTo>
                    <a:pt x="3312841" y="103156"/>
                  </a:lnTo>
                  <a:lnTo>
                    <a:pt x="3334412" y="142892"/>
                  </a:lnTo>
                  <a:lnTo>
                    <a:pt x="3348046" y="186799"/>
                  </a:lnTo>
                  <a:lnTo>
                    <a:pt x="3352799" y="233933"/>
                  </a:lnTo>
                  <a:lnTo>
                    <a:pt x="3352799" y="1169788"/>
                  </a:lnTo>
                  <a:lnTo>
                    <a:pt x="3348046" y="1216938"/>
                  </a:lnTo>
                  <a:lnTo>
                    <a:pt x="3334412" y="1260854"/>
                  </a:lnTo>
                  <a:lnTo>
                    <a:pt x="3312841" y="1300595"/>
                  </a:lnTo>
                  <a:lnTo>
                    <a:pt x="3284273" y="1335220"/>
                  </a:lnTo>
                  <a:lnTo>
                    <a:pt x="3249650" y="1363789"/>
                  </a:lnTo>
                  <a:lnTo>
                    <a:pt x="3209913" y="1385360"/>
                  </a:lnTo>
                  <a:lnTo>
                    <a:pt x="3166004" y="1398993"/>
                  </a:lnTo>
                  <a:lnTo>
                    <a:pt x="3118865" y="1403746"/>
                  </a:lnTo>
                  <a:lnTo>
                    <a:pt x="233958" y="1403746"/>
                  </a:lnTo>
                  <a:lnTo>
                    <a:pt x="186808" y="1398993"/>
                  </a:lnTo>
                  <a:lnTo>
                    <a:pt x="142892" y="1385360"/>
                  </a:lnTo>
                  <a:lnTo>
                    <a:pt x="103151" y="1363789"/>
                  </a:lnTo>
                  <a:lnTo>
                    <a:pt x="68526" y="1335220"/>
                  </a:lnTo>
                  <a:lnTo>
                    <a:pt x="39957" y="1300595"/>
                  </a:lnTo>
                  <a:lnTo>
                    <a:pt x="18386" y="1260854"/>
                  </a:lnTo>
                  <a:lnTo>
                    <a:pt x="4753" y="1216938"/>
                  </a:lnTo>
                  <a:lnTo>
                    <a:pt x="0" y="1169788"/>
                  </a:lnTo>
                  <a:lnTo>
                    <a:pt x="0" y="23393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358073" y="5173027"/>
            <a:ext cx="2908300" cy="112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Test2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12700" marR="960119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Animal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abc(){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Mouse();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  <a:tabLst>
                <a:tab pos="240029" algn="l"/>
              </a:tabLst>
            </a:pPr>
            <a:r>
              <a:rPr spc="-50" dirty="0">
                <a:latin typeface="Calibri"/>
                <a:cs typeface="Calibri"/>
              </a:rPr>
              <a:t>}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alibri"/>
                <a:cs typeface="Calibri"/>
              </a:rPr>
              <a:t>//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because</a:t>
            </a:r>
            <a:r>
              <a:rPr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Mouse</a:t>
            </a:r>
            <a:r>
              <a:rPr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Animal</a:t>
            </a:r>
            <a:endParaRPr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62848" y="6279519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457934" y="5086350"/>
            <a:ext cx="3420110" cy="1695450"/>
            <a:chOff x="4933934" y="5086350"/>
            <a:chExt cx="3420110" cy="1695450"/>
          </a:xfrm>
        </p:grpSpPr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33934" y="5162550"/>
              <a:ext cx="3419489" cy="147637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33949" y="5086350"/>
              <a:ext cx="3095609" cy="169545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66837" y="5181600"/>
              <a:ext cx="3352799" cy="140374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966837" y="5181600"/>
              <a:ext cx="3352800" cy="1403985"/>
            </a:xfrm>
            <a:custGeom>
              <a:avLst/>
              <a:gdLst/>
              <a:ahLst/>
              <a:cxnLst/>
              <a:rect l="l" t="t" r="r" b="b"/>
              <a:pathLst>
                <a:path w="3352800" h="1403984">
                  <a:moveTo>
                    <a:pt x="0" y="233933"/>
                  </a:moveTo>
                  <a:lnTo>
                    <a:pt x="4754" y="186799"/>
                  </a:lnTo>
                  <a:lnTo>
                    <a:pt x="18391" y="142892"/>
                  </a:lnTo>
                  <a:lnTo>
                    <a:pt x="39966" y="103156"/>
                  </a:lnTo>
                  <a:lnTo>
                    <a:pt x="68538" y="68532"/>
                  </a:lnTo>
                  <a:lnTo>
                    <a:pt x="103163" y="39962"/>
                  </a:lnTo>
                  <a:lnTo>
                    <a:pt x="142899" y="18389"/>
                  </a:lnTo>
                  <a:lnTo>
                    <a:pt x="186803" y="4754"/>
                  </a:lnTo>
                  <a:lnTo>
                    <a:pt x="233933" y="0"/>
                  </a:lnTo>
                  <a:lnTo>
                    <a:pt x="3118865" y="0"/>
                  </a:lnTo>
                  <a:lnTo>
                    <a:pt x="3166004" y="4754"/>
                  </a:lnTo>
                  <a:lnTo>
                    <a:pt x="3209913" y="18389"/>
                  </a:lnTo>
                  <a:lnTo>
                    <a:pt x="3249650" y="39962"/>
                  </a:lnTo>
                  <a:lnTo>
                    <a:pt x="3284273" y="68532"/>
                  </a:lnTo>
                  <a:lnTo>
                    <a:pt x="3312841" y="103156"/>
                  </a:lnTo>
                  <a:lnTo>
                    <a:pt x="3334412" y="142892"/>
                  </a:lnTo>
                  <a:lnTo>
                    <a:pt x="3348046" y="186799"/>
                  </a:lnTo>
                  <a:lnTo>
                    <a:pt x="3352799" y="233933"/>
                  </a:lnTo>
                  <a:lnTo>
                    <a:pt x="3352799" y="1169788"/>
                  </a:lnTo>
                  <a:lnTo>
                    <a:pt x="3348046" y="1216938"/>
                  </a:lnTo>
                  <a:lnTo>
                    <a:pt x="3334412" y="1260854"/>
                  </a:lnTo>
                  <a:lnTo>
                    <a:pt x="3312841" y="1300595"/>
                  </a:lnTo>
                  <a:lnTo>
                    <a:pt x="3284273" y="1335220"/>
                  </a:lnTo>
                  <a:lnTo>
                    <a:pt x="3249650" y="1363789"/>
                  </a:lnTo>
                  <a:lnTo>
                    <a:pt x="3209913" y="1385360"/>
                  </a:lnTo>
                  <a:lnTo>
                    <a:pt x="3166004" y="1398993"/>
                  </a:lnTo>
                  <a:lnTo>
                    <a:pt x="3118865" y="1403746"/>
                  </a:lnTo>
                  <a:lnTo>
                    <a:pt x="233933" y="1403746"/>
                  </a:lnTo>
                  <a:lnTo>
                    <a:pt x="186803" y="1398993"/>
                  </a:lnTo>
                  <a:lnTo>
                    <a:pt x="142899" y="1385360"/>
                  </a:lnTo>
                  <a:lnTo>
                    <a:pt x="103163" y="1363789"/>
                  </a:lnTo>
                  <a:lnTo>
                    <a:pt x="68538" y="1335220"/>
                  </a:lnTo>
                  <a:lnTo>
                    <a:pt x="39966" y="1300595"/>
                  </a:lnTo>
                  <a:lnTo>
                    <a:pt x="18391" y="1260854"/>
                  </a:lnTo>
                  <a:lnTo>
                    <a:pt x="4754" y="1216938"/>
                  </a:lnTo>
                  <a:lnTo>
                    <a:pt x="0" y="1169788"/>
                  </a:lnTo>
                  <a:lnTo>
                    <a:pt x="0" y="23393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643373" y="5173027"/>
            <a:ext cx="2684780" cy="112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Test3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12700" marR="29654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Object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def(){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int[]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{2,6,9,3};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  <a:tabLst>
                <a:tab pos="240029" algn="l"/>
              </a:tabLst>
            </a:pPr>
            <a:r>
              <a:rPr spc="-50" dirty="0">
                <a:latin typeface="Calibri"/>
                <a:cs typeface="Calibri"/>
              </a:rPr>
              <a:t>}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alibri"/>
                <a:cs typeface="Calibri"/>
              </a:rPr>
              <a:t>//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because</a:t>
            </a:r>
            <a:r>
              <a:rPr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array</a:t>
            </a:r>
            <a:r>
              <a:rPr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Object</a:t>
            </a:r>
            <a:endParaRPr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48149" y="6279519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3AEDB-B9C3-09E6-FF6C-305947404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5"/>
            <a:ext cx="11245948" cy="670325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Lesson23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Inheritances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Employee emp1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Employee();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Surgion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s1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Surgion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();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Employee s2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Surgion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();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because </a:t>
            </a:r>
            <a:r>
              <a:rPr lang="en-US" sz="1800" i="1" dirty="0" err="1">
                <a:solidFill>
                  <a:srgbClr val="8C8C8C"/>
                </a:solidFill>
                <a:effectLst/>
                <a:latin typeface="JetBrains Mono"/>
              </a:rPr>
              <a:t>Surgion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is employee;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// </a:t>
            </a:r>
            <a:r>
              <a:rPr lang="en-US" sz="1800" i="1" dirty="0" err="1">
                <a:solidFill>
                  <a:srgbClr val="8C8C8C"/>
                </a:solidFill>
                <a:effectLst/>
                <a:latin typeface="JetBrains Mono"/>
              </a:rPr>
              <a:t>Surgion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s3 = new Employee(); error - not all employees </a:t>
            </a:r>
            <a:r>
              <a:rPr lang="en-US" sz="1800" i="1" dirty="0" err="1">
                <a:solidFill>
                  <a:srgbClr val="8C8C8C"/>
                </a:solidFill>
                <a:effectLst/>
                <a:latin typeface="JetBrains Mono"/>
              </a:rPr>
              <a:t>surgions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- right to left;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Doctor s3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Surgion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() ;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all </a:t>
            </a:r>
            <a:r>
              <a:rPr lang="en-US" sz="1800" i="1" dirty="0" err="1">
                <a:solidFill>
                  <a:srgbClr val="8C8C8C"/>
                </a:solidFill>
                <a:effectLst/>
                <a:latin typeface="JetBrains Mono"/>
              </a:rPr>
              <a:t>surgions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are doctors - </a:t>
            </a:r>
            <a:r>
              <a:rPr lang="en-US" sz="1800" i="1" dirty="0" err="1">
                <a:solidFill>
                  <a:srgbClr val="8C8C8C"/>
                </a:solidFill>
                <a:effectLst/>
                <a:latin typeface="JetBrains Mono"/>
              </a:rPr>
              <a:t>surgion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is a doctor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.work();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Employee has work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//   s2.surgey(); </a:t>
            </a:r>
            <a:r>
              <a:rPr lang="en-US" sz="1800" i="1" dirty="0" err="1">
                <a:solidFill>
                  <a:srgbClr val="8C8C8C"/>
                </a:solidFill>
                <a:effectLst/>
                <a:latin typeface="JetBrains Mono"/>
              </a:rPr>
              <a:t>Surgion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object has employee data type - employee does not have that method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.surgery();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lang="en-US" sz="1800" i="1" dirty="0" err="1">
                <a:solidFill>
                  <a:srgbClr val="8C8C8C"/>
                </a:solidFill>
                <a:effectLst/>
                <a:latin typeface="JetBrains Mono"/>
              </a:rPr>
              <a:t>Surgion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object is </a:t>
            </a:r>
            <a:r>
              <a:rPr lang="en-US" sz="1800" i="1" dirty="0" err="1">
                <a:solidFill>
                  <a:srgbClr val="8C8C8C"/>
                </a:solidFill>
                <a:effectLst/>
                <a:latin typeface="JetBrains Mono"/>
              </a:rPr>
              <a:t>Surgion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data type - can call surgery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abs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 {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Doctor ();}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all doctors are objects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lang="en-US" sz="18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 {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String();}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Object is general class - all strings are objects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Doctor </a:t>
            </a:r>
            <a:r>
              <a:rPr lang="en-US" sz="1800" dirty="0" err="1">
                <a:solidFill>
                  <a:srgbClr val="00627A"/>
                </a:solidFill>
                <a:effectLst/>
                <a:latin typeface="JetBrains Mono"/>
              </a:rPr>
              <a:t>bcd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 {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Surgion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();}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All </a:t>
            </a:r>
            <a:r>
              <a:rPr lang="en-US" sz="1800" i="1" dirty="0" err="1">
                <a:solidFill>
                  <a:srgbClr val="8C8C8C"/>
                </a:solidFill>
                <a:effectLst/>
                <a:latin typeface="JetBrains Mono"/>
              </a:rPr>
              <a:t>surgions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are doctors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work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Doctor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Surgion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Doctor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surgery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(){}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858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C36C4-53D4-5152-CB89-D4CD86276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894"/>
            <a:ext cx="10515600" cy="6203853"/>
          </a:xfrm>
        </p:spPr>
        <p:txBody>
          <a:bodyPr>
            <a:normAutofit lnSpcReduction="10000"/>
          </a:bodyPr>
          <a:lstStyle/>
          <a:p>
            <a:r>
              <a:rPr lang="en-US" sz="180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Lesson23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Overriding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US" sz="180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[] args) {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Worker w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Worker ();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w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.work(); </a:t>
            </a:r>
            <a:r>
              <a:rPr lang="en-US" sz="1800" i="1">
                <a:solidFill>
                  <a:srgbClr val="8C8C8C"/>
                </a:solidFill>
                <a:effectLst/>
                <a:latin typeface="JetBrains Mono"/>
              </a:rPr>
              <a:t>// worker works</a:t>
            </a:r>
            <a:br>
              <a:rPr lang="en-US" sz="1800" i="1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Teacher t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Teacher();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t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.work(); </a:t>
            </a:r>
            <a:r>
              <a:rPr lang="en-US" sz="1800" i="1">
                <a:solidFill>
                  <a:srgbClr val="8C8C8C"/>
                </a:solidFill>
                <a:effectLst/>
                <a:latin typeface="JetBrains Mono"/>
              </a:rPr>
              <a:t>// teacher works</a:t>
            </a:r>
            <a:br>
              <a:rPr lang="en-US" sz="1800" i="1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Worker t2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Teacher();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t2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.work(); </a:t>
            </a:r>
            <a:r>
              <a:rPr lang="en-US" sz="1800" i="1">
                <a:solidFill>
                  <a:srgbClr val="8C8C8C"/>
                </a:solidFill>
                <a:effectLst/>
                <a:latin typeface="JetBrains Mono"/>
              </a:rPr>
              <a:t>// Teacher works - method was called from the teacher</a:t>
            </a:r>
            <a:br>
              <a:rPr lang="en-US" sz="1800" i="1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Worker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US" sz="1800">
                <a:solidFill>
                  <a:srgbClr val="00627A"/>
                </a:solidFill>
                <a:effectLst/>
                <a:latin typeface="JetBrains Mono"/>
              </a:rPr>
              <a:t>work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(){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"Employee works"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Food </a:t>
            </a:r>
            <a:r>
              <a:rPr lang="en-US" sz="1800">
                <a:solidFill>
                  <a:srgbClr val="00627A"/>
                </a:solidFill>
                <a:effectLst/>
                <a:latin typeface="JetBrains Mono"/>
              </a:rPr>
              <a:t>abc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Food food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Food (); </a:t>
            </a:r>
            <a:r>
              <a:rPr lang="en-US" sz="180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food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;}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Teacher </a:t>
            </a:r>
            <a:r>
              <a:rPr lang="en-US" sz="180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Worker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US" sz="1800">
                <a:solidFill>
                  <a:srgbClr val="00627A"/>
                </a:solidFill>
                <a:effectLst/>
                <a:latin typeface="JetBrains Mono"/>
              </a:rPr>
              <a:t>work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(){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"Teacher works"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);} </a:t>
            </a:r>
            <a:r>
              <a:rPr lang="en-US" sz="1800" i="1">
                <a:solidFill>
                  <a:srgbClr val="8C8C8C"/>
                </a:solidFill>
                <a:effectLst/>
                <a:latin typeface="JetBrains Mono"/>
              </a:rPr>
              <a:t>// we overridden method inherited from Worker parent class</a:t>
            </a:r>
            <a:br>
              <a:rPr lang="en-US" sz="1800" i="1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Fruits </a:t>
            </a:r>
            <a:r>
              <a:rPr lang="en-US" sz="1800">
                <a:solidFill>
                  <a:srgbClr val="00627A"/>
                </a:solidFill>
                <a:effectLst/>
                <a:latin typeface="JetBrains Mono"/>
              </a:rPr>
              <a:t>abc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Fruits fruit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Fruits (); </a:t>
            </a:r>
            <a:r>
              <a:rPr lang="en-US" sz="180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fruit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;} </a:t>
            </a:r>
            <a:r>
              <a:rPr lang="en-US" sz="1800" i="1">
                <a:solidFill>
                  <a:srgbClr val="8C8C8C"/>
                </a:solidFill>
                <a:effectLst/>
                <a:latin typeface="JetBrains Mono"/>
              </a:rPr>
              <a:t>// return type is subclass of food</a:t>
            </a:r>
            <a:br>
              <a:rPr lang="en-US" sz="1800" i="1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Food 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Fruits </a:t>
            </a:r>
            <a:r>
              <a:rPr lang="en-US" sz="180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Food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{}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022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0081B-508B-003B-6873-82787425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14"/>
            <a:ext cx="10515600" cy="6478172"/>
          </a:xfrm>
        </p:spPr>
        <p:txBody>
          <a:bodyPr>
            <a:normAutofit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Binding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Animal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a ) 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"I'm an animal"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Mouse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m ) 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"I'm a mouse"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overloaded methods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Animal an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Mouse();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an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.getName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will decide only while running that it's a mouse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abc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compile time it understands that the data type of  variable t is animal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an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sleep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Animal Sleeps - compile time binding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Animal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protected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"It's an animal"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sleep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"Animal sleeps"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Mouse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Animal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9E880D"/>
                </a:solidFill>
                <a:effectLst/>
                <a:latin typeface="JetBrains Mono"/>
              </a:rPr>
              <a:t>@Override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"It's a mouse"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method overriding - access modifier less strict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sleep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"Mouse sleeps"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method hiding - because static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52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2597</Words>
  <Application>Microsoft Office PowerPoint</Application>
  <PresentationFormat>Widescreen</PresentationFormat>
  <Paragraphs>231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JetBrains Mono</vt:lpstr>
      <vt:lpstr>Times New Roman</vt:lpstr>
      <vt:lpstr>Office Theme</vt:lpstr>
      <vt:lpstr>Lesson 23</vt:lpstr>
      <vt:lpstr>Урок 23</vt:lpstr>
      <vt:lpstr>Краткий повтор пройденного материала</vt:lpstr>
      <vt:lpstr>Проверка д/з</vt:lpstr>
      <vt:lpstr>Проверка д/з</vt:lpstr>
      <vt:lpstr>Типы reference переменных и объектов</vt:lpstr>
      <vt:lpstr>PowerPoint Presentation</vt:lpstr>
      <vt:lpstr>PowerPoint Presentation</vt:lpstr>
      <vt:lpstr>PowerPoint Presentation</vt:lpstr>
      <vt:lpstr>Method overriding</vt:lpstr>
      <vt:lpstr>Binding – определение вызываемого метода, основываясь на объекте, который производит вызов или типе данных reference variable</vt:lpstr>
      <vt:lpstr>Method hiding</vt:lpstr>
      <vt:lpstr>Что можно делать override:</vt:lpstr>
      <vt:lpstr>PowerPoint Presentation</vt:lpstr>
      <vt:lpstr>PowerPoint Presentation</vt:lpstr>
      <vt:lpstr>PowerPoint Presentation</vt:lpstr>
      <vt:lpstr>Обращение к элементам super класса с помощью keyword “super”</vt:lpstr>
      <vt:lpstr>Подведение итогов</vt:lpstr>
      <vt:lpstr>Домашнее задание:</vt:lpstr>
      <vt:lpstr>Домашнее задание:</vt:lpstr>
      <vt:lpstr>Домашнее задание: </vt:lpstr>
      <vt:lpstr>Домашнее задание:</vt:lpstr>
      <vt:lpstr>Домашнее задание: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23</dc:title>
  <dc:creator>Olga Dubanevych</dc:creator>
  <cp:lastModifiedBy>Olga Dubanevych</cp:lastModifiedBy>
  <cp:revision>3</cp:revision>
  <dcterms:created xsi:type="dcterms:W3CDTF">2023-09-04T20:38:10Z</dcterms:created>
  <dcterms:modified xsi:type="dcterms:W3CDTF">2023-09-05T01:42:05Z</dcterms:modified>
</cp:coreProperties>
</file>