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7" r:id="rId50"/>
    <p:sldId id="698" r:id="rId51"/>
    <p:sldId id="6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592D-01D7-3D60-C81F-92F227BFD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5695-DF2C-2142-36F3-1AF789A19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A299-26AF-2EB5-74E6-FD7A460D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F492-939E-1DD6-DB28-A893A1BE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DD5D-3E27-657D-6E9B-5FED4C3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37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FA77-1A99-4429-9FA9-396C389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F91AB-7D57-2505-2409-0DC7221A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3FF1-3213-729D-4924-68F8A924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1E70-8037-E5C3-8439-75730E4B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462B-CF52-6CDB-9784-C919F40F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22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49EF7-285C-5D3E-60B8-3288314EA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3DB0-8EDF-6DFF-8C34-8B7BA79B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E69A-AD45-4FC1-EAA6-4393C403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4224-A0B5-9F86-359A-21D9528A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AD6E-35AF-B5E3-5651-486CD482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2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5073-24A5-F9C2-54E0-B50DEA27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F2F9-A1CC-97F0-170E-26782C4F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F408-3C4A-000E-0EF9-27B1CCEE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544-5F00-791E-2060-9BACC65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FA3C-F5E1-C18F-DAD6-4CEE8BC8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8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8C93-F1CD-D0C0-A69A-7B87BED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4F105-60BF-6553-E7DD-A367037B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5ABE-6370-0287-4FC1-457E8C70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6016-8B12-0AE0-3105-153E15AC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AC0C-E6B7-AEDE-0794-CCA263CF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5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0AEA-3DFE-7065-9AC8-0408B7CB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F36D-BF8B-BF68-9869-85147E6D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BD62-9401-1A93-B906-D5AADD87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997B-461A-AA15-6E54-A13B4A2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691C9-3492-EF6B-0C7E-3806277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73FC2-AD9C-AF72-F90B-1B5443AB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5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2354-3DDA-4775-AE45-B5E00389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0-C1D7-7BC1-95AD-B6502214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B00C-FDB2-8118-2BAA-C54ABF99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DEDE3-1E13-6160-0B44-4B912DBE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4BF9E-AAAA-C427-B666-A1083011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2E612-B1BB-0C8F-C7BE-CBBEEDC0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26AB-C187-6C84-795F-2CC798EE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329CD-CE44-106E-C52E-F8178C9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7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CDEC-899E-4C1E-8253-E3FFEC71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80D6B-8DAA-C9A7-07A0-86318C50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5B427-986B-C524-E02E-5D31F032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D97A5-7A50-93AB-4DEA-FF9D1C25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70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0014F-A18A-A68D-C1F4-FEF6461E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9DF0C-0560-6F62-343C-B8537B01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4588-3C7B-9D41-9681-8052BB7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9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6565-492F-5AB1-8386-01F76B7D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9832-FC51-5069-6CBA-4090C358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AB25-A818-44E5-6922-1FFEA2412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5D115-A63A-1763-FE86-F9838AB5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784E6-1D9D-4DDA-EAE2-E8072ED3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8147-6AE7-A1B5-87A3-10C947B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09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4230-3345-2265-F99A-D2FAA91F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AA3B2-1C98-4A19-D4A1-4E233BF03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4D846-5F16-B5A5-F944-1C0B3265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66EF-9C71-B0D5-DDDA-1243C0D4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41C7-C303-360B-1A4C-9AA75EFF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F047-E0A3-6466-9555-82B2386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6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9FA2B-850E-4A34-EBB3-95CD892D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DF55-601B-D89B-627E-04F1F17F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D768-74DF-31A3-AA65-8D9F0A17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BAA5-2684-4338-A318-222C67A80A0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D7EC-59AF-AE28-16E2-77BF0068A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F8FA-825D-8805-980B-3E2CA0E9C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8DEE-CB07-45AB-AAF3-70C9012D5B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36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enthuware.com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22BF-7E15-F2C7-6C61-CA34DAC5D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Lesson 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D00EF-4086-D83C-CC4D-CCEF2E597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Java-1</a:t>
            </a:r>
          </a:p>
        </p:txBody>
      </p:sp>
    </p:spTree>
    <p:extLst>
      <p:ext uri="{BB962C8B-B14F-4D97-AF65-F5344CB8AC3E}">
        <p14:creationId xmlns:p14="http://schemas.microsoft.com/office/powerpoint/2010/main" val="285216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37760" y="128338"/>
            <a:ext cx="1739903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6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036633"/>
            <a:ext cx="5909310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 marL="222250" marR="4827270" indent="-209550">
              <a:lnSpc>
                <a:spcPct val="2016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=10;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int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a=5;</a:t>
            </a:r>
            <a:endParaRPr>
              <a:latin typeface="Calibri"/>
              <a:cs typeface="Calibri"/>
            </a:endParaRPr>
          </a:p>
          <a:p>
            <a:pPr marL="222250" marR="485584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b=10;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4;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516313"/>
            <a:ext cx="2528570" cy="2771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double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sredArifm()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(x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0)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25"/>
              </a:lnSpc>
            </a:pPr>
            <a:r>
              <a:rPr dirty="0">
                <a:latin typeface="Calibri"/>
                <a:cs typeface="Calibri"/>
              </a:rPr>
              <a:t>double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avg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0;</a:t>
            </a:r>
            <a:endParaRPr>
              <a:latin typeface="Calibri"/>
              <a:cs typeface="Calibri"/>
            </a:endParaRPr>
          </a:p>
          <a:p>
            <a:pPr marL="431800" marR="28511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avg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c)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avg;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else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avg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0;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avg;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6263326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4200" y="3505201"/>
            <a:ext cx="2286000" cy="550151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18008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7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860482"/>
            <a:ext cx="59093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2967026"/>
            <a:ext cx="3482340" cy="2494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8;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do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 marR="1428115" indent="-209550">
              <a:lnSpc>
                <a:spcPts val="2180"/>
              </a:lnSpc>
              <a:spcBef>
                <a:spcPts val="75"/>
              </a:spcBef>
            </a:pPr>
            <a:r>
              <a:rPr dirty="0">
                <a:latin typeface="Calibri"/>
                <a:cs typeface="Calibri"/>
              </a:rPr>
              <a:t>while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(a++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12)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4;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07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22250" marR="1198245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}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while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4);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43750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4200" y="3505200"/>
            <a:ext cx="2286000" cy="654988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97155" marR="1546225">
              <a:lnSpc>
                <a:spcPct val="104900"/>
              </a:lnSpc>
              <a:spcBef>
                <a:spcPts val="128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94031" y="128338"/>
            <a:ext cx="1683632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8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091878"/>
            <a:ext cx="6082030" cy="319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результатом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2700" marR="4730115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java.io.*;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384175" marR="2814320" indent="-191135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args[])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abc();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20"/>
              </a:spcBef>
            </a:pPr>
            <a:r>
              <a:rPr sz="1550" spc="-10" dirty="0">
                <a:latin typeface="Calibri"/>
                <a:cs typeface="Calibri"/>
              </a:rPr>
              <a:t>System.out.println(a);</a:t>
            </a:r>
            <a:endParaRPr sz="1550">
              <a:latin typeface="Calibri"/>
              <a:cs typeface="Calibri"/>
            </a:endParaRPr>
          </a:p>
          <a:p>
            <a:pPr marL="19304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384175" marR="4654550" indent="-238760">
              <a:lnSpc>
                <a:spcPct val="104900"/>
              </a:lnSpc>
            </a:pP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FileInputStream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FileInputStream("file_kotorogo_net.txt");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1042" y="4267897"/>
            <a:ext cx="3987800" cy="1725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(FileNotFoundException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e)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System.out.println("file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nayden");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System.out.println("eto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block");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550" dirty="0">
                <a:latin typeface="Calibri"/>
                <a:cs typeface="Calibri"/>
              </a:rPr>
              <a:t>System.out.println("Programma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prodoljaetsya");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18;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7" y="5975350"/>
            <a:ext cx="269875" cy="539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lnSpc>
                <a:spcPts val="1855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2800" y="4495800"/>
            <a:ext cx="2362200" cy="1297022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7155">
              <a:spcBef>
                <a:spcPts val="60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 marR="956944">
              <a:lnSpc>
                <a:spcPct val="101000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file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nayden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eto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block</a:t>
            </a:r>
            <a:endParaRPr sz="1550">
              <a:latin typeface="Calibri"/>
              <a:cs typeface="Calibri"/>
            </a:endParaRPr>
          </a:p>
          <a:p>
            <a:pPr marL="97155" marR="140970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Programma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prodoljaetsya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18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29863" y="128338"/>
            <a:ext cx="1447800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9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24860"/>
            <a:ext cx="6082030" cy="319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результатом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 запуска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2700" marR="4730115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java.io.*;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384175" marR="2814320" indent="-191135">
              <a:lnSpc>
                <a:spcPct val="104900"/>
              </a:lnSpc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args[])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abc();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15"/>
              </a:spcBef>
            </a:pPr>
            <a:r>
              <a:rPr sz="1550" spc="-10" dirty="0">
                <a:latin typeface="Calibri"/>
                <a:cs typeface="Calibri"/>
              </a:rPr>
              <a:t>System.out.println(a);</a:t>
            </a:r>
            <a:endParaRPr sz="1550">
              <a:latin typeface="Calibri"/>
              <a:cs typeface="Calibri"/>
            </a:endParaRPr>
          </a:p>
          <a:p>
            <a:pPr marL="19304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384175" marR="4654550" indent="-238760">
              <a:lnSpc>
                <a:spcPct val="10490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FileInputStream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FileInputStream("file_kotorogo_net.txt");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1043" y="4239318"/>
            <a:ext cx="3988435" cy="19831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3675" marR="777875" indent="-180975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(FileNotFoundException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e)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System.out.println("file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nayden");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17;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System.out.println("eto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block");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System.out.println("Programma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prodoljaetsya");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18;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7" y="6194742"/>
            <a:ext cx="269875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2800" y="4495800"/>
            <a:ext cx="2362200" cy="108985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97155">
              <a:spcBef>
                <a:spcPts val="96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 marR="956944">
              <a:lnSpc>
                <a:spcPct val="103000"/>
              </a:lnSpc>
              <a:spcBef>
                <a:spcPts val="40"/>
              </a:spcBef>
            </a:pPr>
            <a:r>
              <a:rPr sz="1550" dirty="0">
                <a:latin typeface="Calibri"/>
                <a:cs typeface="Calibri"/>
              </a:rPr>
              <a:t>file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nayden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eto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block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17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5" y="128338"/>
            <a:ext cx="162877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10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24861"/>
            <a:ext cx="6082030" cy="2955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результатом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 запуска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2700" marR="4730115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java.io.*;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384175" marR="2814320" indent="-191135">
              <a:lnSpc>
                <a:spcPts val="1950"/>
              </a:lnSpc>
              <a:spcBef>
                <a:spcPts val="10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args[])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abc();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15"/>
              </a:spcBef>
            </a:pPr>
            <a:r>
              <a:rPr sz="1550" spc="-10" dirty="0">
                <a:latin typeface="Calibri"/>
                <a:cs typeface="Calibri"/>
              </a:rPr>
              <a:t>System.out.println(a);</a:t>
            </a:r>
            <a:endParaRPr sz="1550">
              <a:latin typeface="Calibri"/>
              <a:cs typeface="Calibri"/>
            </a:endParaRPr>
          </a:p>
          <a:p>
            <a:pPr marL="19304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384175" marR="4654550" indent="-238760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FileInputStream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FileInputStream("file_kotorogo_net.txt");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1043" y="4000811"/>
            <a:ext cx="3988435" cy="2243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675" marR="777875" indent="-180975">
              <a:lnSpc>
                <a:spcPct val="103000"/>
              </a:lnSpc>
              <a:spcBef>
                <a:spcPts val="70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(FileNotFoundException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e)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System.out.println("file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nayden");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17;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 marR="633730" indent="-635">
              <a:lnSpc>
                <a:spcPts val="1950"/>
              </a:lnSpc>
              <a:spcBef>
                <a:spcPts val="10"/>
              </a:spcBef>
            </a:pPr>
            <a:r>
              <a:rPr sz="1550" dirty="0">
                <a:latin typeface="Calibri"/>
                <a:cs typeface="Calibri"/>
              </a:rPr>
              <a:t>System.out.println("eto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block");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16;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System.out.println("Programma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prodoljaetsya");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18;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7" y="6194742"/>
            <a:ext cx="269875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2800" y="4495800"/>
            <a:ext cx="2362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5" y="128338"/>
            <a:ext cx="162877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11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036633"/>
            <a:ext cx="590931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22250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bookName;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2686746"/>
            <a:ext cx="286512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Book()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2225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Book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b1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Book();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b1.bookName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"Java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OCA";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3783265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261" y="4336727"/>
            <a:ext cx="3698240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TestBook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>
              <a:latin typeface="Calibri"/>
              <a:cs typeface="Calibri"/>
            </a:endParaRPr>
          </a:p>
          <a:p>
            <a:pPr marL="431800" marR="5080" indent="-210185">
              <a:lnSpc>
                <a:spcPct val="997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Book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b2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Book();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b2.bookName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"Java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OCP";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System.out.println(b2.bookName);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4200" y="3505200"/>
            <a:ext cx="2286000" cy="654988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97155" marR="607060">
              <a:lnSpc>
                <a:spcPct val="104900"/>
              </a:lnSpc>
              <a:spcBef>
                <a:spcPts val="128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StackOverflowError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3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12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99219"/>
            <a:ext cx="590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2" y="1452170"/>
            <a:ext cx="3516629" cy="36010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0" marR="2251075" indent="-209550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"/>
                <a:cs typeface="Calibri"/>
              </a:rPr>
              <a:t>Test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try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 marR="2214245">
              <a:lnSpc>
                <a:spcPts val="2180"/>
              </a:lnSpc>
              <a:spcBef>
                <a:spcPts val="25"/>
              </a:spcBef>
            </a:pPr>
            <a:r>
              <a:rPr spc="-10" dirty="0">
                <a:latin typeface="Calibri"/>
                <a:cs typeface="Calibri"/>
              </a:rPr>
              <a:t>def();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return;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System.out.println("finally");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431800" marR="650240" indent="-2101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void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System.out.println("def");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throw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StackOverflowError();</a:t>
            </a:r>
            <a:endParaRPr>
              <a:latin typeface="Calibri"/>
              <a:cs typeface="Calibri"/>
            </a:endParaRPr>
          </a:p>
          <a:p>
            <a:pPr marL="22161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57" y="5296213"/>
            <a:ext cx="3691254" cy="1397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0" marR="50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Test();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t.abc();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4200" y="3505200"/>
            <a:ext cx="2286000" cy="106680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spcBef>
                <a:spcPts val="35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 marR="1691005">
              <a:lnSpc>
                <a:spcPct val="101000"/>
              </a:lnSpc>
              <a:spcBef>
                <a:spcPts val="70"/>
              </a:spcBef>
            </a:pPr>
            <a:r>
              <a:rPr sz="1550" spc="-25" dirty="0">
                <a:latin typeface="Calibri"/>
                <a:cs typeface="Calibri"/>
              </a:rPr>
              <a:t>def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finally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StackOverflowError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3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2" y="899218"/>
            <a:ext cx="589978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Readable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PaperBook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Book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Readable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ElectronicBook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Book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2" y="4475789"/>
            <a:ext cx="1480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TestBook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56" y="5019606"/>
            <a:ext cx="4737100" cy="1673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0" marR="105029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Readable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43180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ElectronicBook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eBook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ElectronicBook();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(Readable)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eBook;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6600" y="4191000"/>
            <a:ext cx="2286000" cy="627736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97155">
              <a:spcBef>
                <a:spcPts val="107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ClassCastException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1247" y="1114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2" y="1723068"/>
            <a:ext cx="589978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2" y="2829624"/>
            <a:ext cx="3935729" cy="27705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45847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String[][]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array</a:t>
            </a:r>
            <a:endParaRPr>
              <a:latin typeface="Calibri"/>
              <a:cs typeface="Calibri"/>
            </a:endParaRPr>
          </a:p>
          <a:p>
            <a:pPr marL="64135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{{"A",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"B",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"C"},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null,</a:t>
            </a:r>
            <a:endParaRPr>
              <a:latin typeface="Calibri"/>
              <a:cs typeface="Calibri"/>
            </a:endParaRPr>
          </a:p>
          <a:p>
            <a:pPr marL="222250" marR="5080" indent="419100">
              <a:lnSpc>
                <a:spcPct val="100099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{"D"},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String[8]};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System.out.println(array[1]);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System.out.println(array[0][2]);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System.out.println(array[3][0]);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System.out.println(array[3][5].length());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57657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6600" y="3962401"/>
            <a:ext cx="2819400" cy="1628331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97155" marR="218440">
              <a:lnSpc>
                <a:spcPct val="103000"/>
              </a:lnSpc>
              <a:spcBef>
                <a:spcPts val="108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[[Ljava.lang.String;@2a139a55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null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C</a:t>
            </a:r>
            <a:endParaRPr sz="1550">
              <a:latin typeface="Calibri"/>
              <a:cs typeface="Calibri"/>
            </a:endParaRPr>
          </a:p>
          <a:p>
            <a:pPr marL="97155" marR="996950">
              <a:lnSpc>
                <a:spcPts val="1950"/>
              </a:lnSpc>
              <a:spcBef>
                <a:spcPts val="5"/>
              </a:spcBef>
            </a:pPr>
            <a:r>
              <a:rPr sz="1550" spc="-20" dirty="0">
                <a:latin typeface="Calibri"/>
                <a:cs typeface="Calibri"/>
              </a:rPr>
              <a:t>null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NullPointerException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5" y="128338"/>
            <a:ext cx="162877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15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2" y="1190938"/>
            <a:ext cx="5248275" cy="2955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результатом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93675"/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384175" marR="3411220">
              <a:lnSpc>
                <a:spcPts val="1950"/>
              </a:lnSpc>
              <a:spcBef>
                <a:spcPts val="80"/>
              </a:spcBef>
            </a:pP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false;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if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(b)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lnSpc>
                <a:spcPts val="1800"/>
              </a:lnSpc>
            </a:pPr>
            <a:r>
              <a:rPr sz="1550" spc="-10" dirty="0">
                <a:latin typeface="Calibri"/>
                <a:cs typeface="Calibri"/>
              </a:rPr>
              <a:t>System.out.println("privet1");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while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(b)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System.out.println("poka1");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1047" y="4367206"/>
            <a:ext cx="2604135" cy="1487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if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(1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!=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1)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20"/>
              </a:spcBef>
            </a:pPr>
            <a:r>
              <a:rPr sz="1550" spc="-10" dirty="0">
                <a:latin typeface="Calibri"/>
                <a:cs typeface="Calibri"/>
              </a:rPr>
              <a:t>System.out.println("privet2");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93675" marR="71755" indent="-180975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while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(1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!=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1)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System.out.println("poka2");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2" y="5826437"/>
            <a:ext cx="269875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2800" y="4495800"/>
            <a:ext cx="2362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3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16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2" y="1135693"/>
            <a:ext cx="6237605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interface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Jumpable{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 marR="298577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Tiger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House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60325"/>
            <a:r>
              <a:rPr dirty="0">
                <a:latin typeface="Calibri"/>
                <a:cs typeface="Calibri"/>
              </a:rPr>
              <a:t>class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850">
              <a:latin typeface="Calibri"/>
              <a:cs typeface="Calibri"/>
            </a:endParaRPr>
          </a:p>
          <a:p>
            <a:pPr marL="431800" marR="2550160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Tiger();</a:t>
            </a:r>
            <a:endParaRPr>
              <a:latin typeface="Calibri"/>
              <a:cs typeface="Calibri"/>
            </a:endParaRPr>
          </a:p>
          <a:p>
            <a:pPr marL="431800" marR="3584575">
              <a:lnSpc>
                <a:spcPts val="218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Tiger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Tiger();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House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House();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431800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if(j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Jumpable)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{System.out.println("j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Jumpable");}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672" y="5256212"/>
            <a:ext cx="484568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if(t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Cats)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{System.out.println("t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Cat");}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if(h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Cats)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{System.out.println("h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Cat");}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8811" y="580929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261" y="6085840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6200" y="5486400"/>
            <a:ext cx="2362200" cy="593752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97790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8672" y="53639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1410395"/>
            <a:ext cx="590931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850">
              <a:latin typeface="Calibri"/>
              <a:cs typeface="Calibri"/>
            </a:endParaRPr>
          </a:p>
          <a:p>
            <a:pPr marL="431800" marR="2222500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Integer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Integer(5);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Long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Long(10);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Double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Double(5);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431800" marR="262572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System.out.println(i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l);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System.out.println(i.equals(l));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672" y="4710369"/>
            <a:ext cx="293687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System.out.println(i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d);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System.out.println(i.equals(d));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8811" y="553085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261" y="5807388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4876800"/>
            <a:ext cx="2362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234625"/>
            <a:ext cx="590931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Employee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431800" marR="2193925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main(String...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id;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double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salary;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431800"/>
            <a:r>
              <a:rPr dirty="0">
                <a:latin typeface="Calibri"/>
                <a:cs typeface="Calibri"/>
              </a:rPr>
              <a:t>System.out.println(id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salary);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4714295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498125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2362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112889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1410394"/>
            <a:ext cx="5909310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Employee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222250" marR="368681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name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"Ivan";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00" dirty="0">
              <a:latin typeface="Calibri"/>
              <a:cs typeface="Calibri"/>
            </a:endParaRPr>
          </a:p>
          <a:p>
            <a:pPr marL="222250"/>
            <a:r>
              <a:rPr dirty="0">
                <a:latin typeface="Calibri"/>
                <a:cs typeface="Calibri"/>
              </a:rPr>
              <a:t>static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printInfo()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System.out.println("Imya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studena: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name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"id: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id);</a:t>
            </a:r>
            <a:endParaRPr dirty="0"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9261" y="4433881"/>
            <a:ext cx="3691254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TestEmployee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 indent="-21018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 marR="64769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Employee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emp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Employee();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emp.printInfo();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5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0400" y="4876800"/>
            <a:ext cx="2362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3387" y="38084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1547808"/>
            <a:ext cx="590931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Tiger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counter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0;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TestTiger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750882"/>
            <a:ext cx="3481704" cy="1950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boolean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flag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false;</a:t>
            </a:r>
            <a:endParaRPr>
              <a:latin typeface="Calibri"/>
              <a:cs typeface="Calibri"/>
            </a:endParaRPr>
          </a:p>
          <a:p>
            <a:pPr marL="431800" marR="1485265" indent="-210185">
              <a:lnSpc>
                <a:spcPts val="2180"/>
              </a:lnSpc>
            </a:pPr>
            <a:r>
              <a:rPr dirty="0">
                <a:latin typeface="Calibri"/>
                <a:cs typeface="Calibri"/>
              </a:rPr>
              <a:t>while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(flag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true)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Tiger.counter++;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System.out.println(Tiger.counter);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70" y="566833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5240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Infinite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loop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1523" y="136701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097083"/>
            <a:ext cx="59093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Walker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2" y="3203509"/>
            <a:ext cx="3954145" cy="1941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476884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boolean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flag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true;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spc="-25" dirty="0">
                <a:latin typeface="Calibri"/>
                <a:cs typeface="Calibri"/>
              </a:rPr>
              <a:t>do</a:t>
            </a:r>
            <a:endParaRPr>
              <a:latin typeface="Calibri"/>
              <a:cs typeface="Calibri"/>
            </a:endParaRPr>
          </a:p>
          <a:p>
            <a:pPr marL="431800" marR="5080">
              <a:lnSpc>
                <a:spcPts val="2180"/>
              </a:lnSpc>
              <a:spcBef>
                <a:spcPts val="75"/>
              </a:spcBef>
            </a:pPr>
            <a:r>
              <a:rPr dirty="0">
                <a:latin typeface="Calibri"/>
                <a:cs typeface="Calibri"/>
              </a:rPr>
              <a:t>System.out.println("walk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enjoy");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flag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false;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075"/>
              </a:lnSpc>
            </a:pPr>
            <a:r>
              <a:rPr dirty="0">
                <a:latin typeface="Calibri"/>
                <a:cs typeface="Calibri"/>
              </a:rPr>
              <a:t>while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(!flag);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12070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981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097083"/>
            <a:ext cx="59093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203509"/>
            <a:ext cx="3481704" cy="1941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"";</a:t>
            </a:r>
            <a:endParaRPr>
              <a:latin typeface="Calibri"/>
              <a:cs typeface="Calibri"/>
            </a:endParaRPr>
          </a:p>
          <a:p>
            <a:pPr marL="431800" marR="1895475" indent="-210185">
              <a:lnSpc>
                <a:spcPts val="218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while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(false)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"hello";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System.out.println(s);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12070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981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930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2" y="1684969"/>
            <a:ext cx="810704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R="4197350" algn="ctr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495300" algn="ctr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array1[]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String[][]{new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String[]{"privet",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"poka",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"ok"},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{new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String()},</a:t>
            </a:r>
            <a:endParaRPr dirty="0">
              <a:latin typeface="Calibri"/>
              <a:cs typeface="Calibri"/>
            </a:endParaRPr>
          </a:p>
          <a:p>
            <a:pPr marL="501015" algn="ctr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{null}}[2];</a:t>
            </a:r>
            <a:endParaRPr dirty="0">
              <a:latin typeface="Calibri"/>
              <a:cs typeface="Calibri"/>
            </a:endParaRPr>
          </a:p>
          <a:p>
            <a:pPr marL="431800" marR="555053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array2[]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{null};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array3[]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null;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676" y="4431980"/>
            <a:ext cx="280289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pc="-10" dirty="0">
                <a:latin typeface="Calibri"/>
                <a:cs typeface="Calibri"/>
              </a:rPr>
              <a:t>System.out.println(array1[0]);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System.out.println(array2[0]);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System.out.println(array3[0]);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8816" y="5261930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266" y="553847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4876800"/>
            <a:ext cx="2667000" cy="106680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7155">
              <a:spcBef>
                <a:spcPts val="36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 marR="2258695">
              <a:lnSpc>
                <a:spcPct val="101000"/>
              </a:lnSpc>
              <a:spcBef>
                <a:spcPts val="70"/>
              </a:spcBef>
            </a:pPr>
            <a:r>
              <a:rPr sz="1550" spc="-20" dirty="0">
                <a:latin typeface="Calibri"/>
                <a:cs typeface="Calibri"/>
              </a:rPr>
              <a:t>null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null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NullPointerException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81599" y="128338"/>
            <a:ext cx="1590679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24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57" y="1122359"/>
            <a:ext cx="7660640" cy="5121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Какие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из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следующих фрагментов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кода позволяют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вызвать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abc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внутри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метода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def?</a:t>
            </a:r>
            <a:endParaRPr sz="1550">
              <a:latin typeface="Calibri"/>
              <a:cs typeface="Calibri"/>
            </a:endParaRPr>
          </a:p>
          <a:p>
            <a:pPr marL="12700" marR="4375785">
              <a:lnSpc>
                <a:spcPct val="193800"/>
              </a:lnSpc>
              <a:spcBef>
                <a:spcPts val="22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MyException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Exception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void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abc(double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d)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throws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MyException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15"/>
              </a:spcBef>
              <a:tabLst>
                <a:tab pos="584200" algn="l"/>
                <a:tab pos="2527935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System.out.println(d);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193675"/>
            <a:r>
              <a:rPr sz="1550" dirty="0">
                <a:latin typeface="Calibri"/>
                <a:cs typeface="Calibri"/>
              </a:rPr>
              <a:t>void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def()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spc="-10" dirty="0">
                <a:latin typeface="Calibri"/>
                <a:cs typeface="Calibri"/>
              </a:rPr>
              <a:t>//ВСТАВЬТЕ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КОД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326390" indent="-314325">
              <a:buAutoNum type="alphaUcParenR"/>
              <a:tabLst>
                <a:tab pos="326390" algn="l"/>
                <a:tab pos="327025" algn="l"/>
              </a:tabLst>
            </a:pPr>
            <a:r>
              <a:rPr sz="1550" dirty="0">
                <a:latin typeface="Calibri"/>
                <a:cs typeface="Calibri"/>
              </a:rPr>
              <a:t>try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abc(3.14);</a:t>
            </a:r>
            <a:r>
              <a:rPr sz="1550" spc="39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36550">
              <a:spcBef>
                <a:spcPts val="20"/>
              </a:spcBef>
              <a:tabLst>
                <a:tab pos="2138045" algn="l"/>
              </a:tabLst>
            </a:pPr>
            <a:r>
              <a:rPr sz="1550" dirty="0">
                <a:latin typeface="Calibri"/>
                <a:cs typeface="Calibri"/>
              </a:rPr>
              <a:t>catch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(Exception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e)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36550" marR="4793615" indent="-324485">
              <a:lnSpc>
                <a:spcPct val="101000"/>
              </a:lnSpc>
              <a:spcBef>
                <a:spcPts val="70"/>
              </a:spcBef>
              <a:buAutoNum type="alphaUcParenR" startAt="2"/>
              <a:tabLst>
                <a:tab pos="327025" algn="l"/>
                <a:tab pos="327660" algn="l"/>
                <a:tab pos="2575560" algn="l"/>
              </a:tabLst>
            </a:pPr>
            <a:r>
              <a:rPr sz="1550" dirty="0">
                <a:latin typeface="Calibri"/>
                <a:cs typeface="Calibri"/>
              </a:rPr>
              <a:t>try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Test().abc(3.14);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(RuntimeException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e)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17500" indent="-305435">
              <a:spcBef>
                <a:spcPts val="95"/>
              </a:spcBef>
              <a:buAutoNum type="alphaUcParenR" startAt="2"/>
              <a:tabLst>
                <a:tab pos="317500" algn="l"/>
                <a:tab pos="318135" algn="l"/>
              </a:tabLst>
            </a:pPr>
            <a:r>
              <a:rPr sz="1550" dirty="0">
                <a:latin typeface="Calibri"/>
                <a:cs typeface="Calibri"/>
              </a:rPr>
              <a:t>try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Test().abc(3.14);</a:t>
            </a:r>
            <a:r>
              <a:rPr sz="1550" spc="70" dirty="0">
                <a:latin typeface="Times New Roman"/>
                <a:cs typeface="Times New Roman"/>
              </a:rPr>
              <a:t> 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3655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catch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(MyException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36550" marR="4994910" indent="-324485">
              <a:lnSpc>
                <a:spcPts val="1950"/>
              </a:lnSpc>
              <a:spcBef>
                <a:spcPts val="5"/>
              </a:spcBef>
              <a:buAutoNum type="alphaUcParenR" startAt="4"/>
              <a:tabLst>
                <a:tab pos="336550" algn="l"/>
                <a:tab pos="337185" algn="l"/>
              </a:tabLst>
            </a:pPr>
            <a:r>
              <a:rPr sz="1550" dirty="0">
                <a:latin typeface="Calibri"/>
                <a:cs typeface="Calibri"/>
              </a:rPr>
              <a:t>try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Test().abc(3.14);</a:t>
            </a:r>
            <a:r>
              <a:rPr sz="1550" spc="60" dirty="0">
                <a:latin typeface="Times New Roman"/>
                <a:cs typeface="Times New Roman"/>
              </a:rPr>
              <a:t> 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16500" y="4406900"/>
            <a:ext cx="1397000" cy="1107440"/>
            <a:chOff x="3492500" y="4406900"/>
            <a:chExt cx="1397000" cy="1107440"/>
          </a:xfrm>
        </p:grpSpPr>
        <p:sp>
          <p:nvSpPr>
            <p:cNvPr id="13" name="object 13"/>
            <p:cNvSpPr/>
            <p:nvPr/>
          </p:nvSpPr>
          <p:spPr>
            <a:xfrm>
              <a:off x="3505199" y="441959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219199" y="114299"/>
                  </a:lnTo>
                  <a:lnTo>
                    <a:pt x="12191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199" y="441959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12191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219199" y="38099"/>
                  </a:lnTo>
                  <a:lnTo>
                    <a:pt x="12191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599" y="534923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219199" y="114299"/>
                  </a:lnTo>
                  <a:lnTo>
                    <a:pt x="12191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599" y="534923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12191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219199" y="38099"/>
                  </a:lnTo>
                  <a:lnTo>
                    <a:pt x="12191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7455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234625"/>
            <a:ext cx="59093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340787"/>
            <a:ext cx="3482340" cy="16738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if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(i++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5)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System.out.println(i);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498125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828800" cy="629018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7155">
              <a:spcBef>
                <a:spcPts val="108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6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5582" y="200026"/>
            <a:ext cx="10283483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4325" y="142891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3028951"/>
            <a:ext cx="8686800" cy="847725"/>
            <a:chOff x="266700" y="3028950"/>
            <a:chExt cx="8686800" cy="8477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3048000"/>
              <a:ext cx="8686800" cy="6953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0350" y="3028950"/>
              <a:ext cx="369570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3067415"/>
              <a:ext cx="8610599" cy="6192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3067415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66"/>
                  </a:moveTo>
                  <a:lnTo>
                    <a:pt x="8112" y="63072"/>
                  </a:lnTo>
                  <a:lnTo>
                    <a:pt x="30234" y="30247"/>
                  </a:lnTo>
                  <a:lnTo>
                    <a:pt x="63042" y="8115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5"/>
                  </a:lnTo>
                  <a:lnTo>
                    <a:pt x="8580356" y="30247"/>
                  </a:lnTo>
                  <a:lnTo>
                    <a:pt x="8602484" y="63072"/>
                  </a:lnTo>
                  <a:lnTo>
                    <a:pt x="8610599" y="103266"/>
                  </a:lnTo>
                  <a:lnTo>
                    <a:pt x="8610599" y="516026"/>
                  </a:lnTo>
                  <a:lnTo>
                    <a:pt x="8602484" y="556202"/>
                  </a:lnTo>
                  <a:lnTo>
                    <a:pt x="8580356" y="589018"/>
                  </a:lnTo>
                  <a:lnTo>
                    <a:pt x="8547540" y="611146"/>
                  </a:lnTo>
                  <a:lnTo>
                    <a:pt x="8507364" y="619262"/>
                  </a:lnTo>
                  <a:lnTo>
                    <a:pt x="103214" y="619262"/>
                  </a:lnTo>
                  <a:lnTo>
                    <a:pt x="63042" y="611146"/>
                  </a:lnTo>
                  <a:lnTo>
                    <a:pt x="30234" y="589018"/>
                  </a:lnTo>
                  <a:lnTo>
                    <a:pt x="8112" y="556202"/>
                  </a:lnTo>
                  <a:lnTo>
                    <a:pt x="0" y="516026"/>
                  </a:lnTo>
                  <a:lnTo>
                    <a:pt x="0" y="10326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1885935"/>
            <a:ext cx="8686800" cy="847725"/>
            <a:chOff x="266700" y="1885934"/>
            <a:chExt cx="8686800" cy="8477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885949"/>
              <a:ext cx="8686800" cy="733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5125" y="1885934"/>
              <a:ext cx="347664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905000"/>
              <a:ext cx="8610599" cy="658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1905000"/>
              <a:ext cx="8610600" cy="658495"/>
            </a:xfrm>
            <a:custGeom>
              <a:avLst/>
              <a:gdLst/>
              <a:ahLst/>
              <a:cxnLst/>
              <a:rect l="l" t="t" r="r" b="b"/>
              <a:pathLst>
                <a:path w="8610600" h="658494">
                  <a:moveTo>
                    <a:pt x="0" y="109727"/>
                  </a:moveTo>
                  <a:lnTo>
                    <a:pt x="8620" y="67019"/>
                  </a:lnTo>
                  <a:lnTo>
                    <a:pt x="32128" y="32141"/>
                  </a:lnTo>
                  <a:lnTo>
                    <a:pt x="66995" y="8623"/>
                  </a:lnTo>
                  <a:lnTo>
                    <a:pt x="109691" y="0"/>
                  </a:lnTo>
                  <a:lnTo>
                    <a:pt x="8500871" y="0"/>
                  </a:lnTo>
                  <a:lnTo>
                    <a:pt x="8543580" y="8623"/>
                  </a:lnTo>
                  <a:lnTo>
                    <a:pt x="8578458" y="32141"/>
                  </a:lnTo>
                  <a:lnTo>
                    <a:pt x="8601975" y="67019"/>
                  </a:lnTo>
                  <a:lnTo>
                    <a:pt x="8610599" y="109727"/>
                  </a:lnTo>
                  <a:lnTo>
                    <a:pt x="8610599" y="548518"/>
                  </a:lnTo>
                  <a:lnTo>
                    <a:pt x="8601975" y="591194"/>
                  </a:lnTo>
                  <a:lnTo>
                    <a:pt x="8578458" y="626032"/>
                  </a:lnTo>
                  <a:lnTo>
                    <a:pt x="8543580" y="649514"/>
                  </a:lnTo>
                  <a:lnTo>
                    <a:pt x="8500871" y="658124"/>
                  </a:lnTo>
                  <a:lnTo>
                    <a:pt x="109691" y="658124"/>
                  </a:lnTo>
                  <a:lnTo>
                    <a:pt x="66995" y="649514"/>
                  </a:lnTo>
                  <a:lnTo>
                    <a:pt x="32128" y="626032"/>
                  </a:lnTo>
                  <a:lnTo>
                    <a:pt x="8620" y="591194"/>
                  </a:lnTo>
                  <a:lnTo>
                    <a:pt x="0" y="548518"/>
                  </a:lnTo>
                  <a:lnTo>
                    <a:pt x="0" y="1097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4152901"/>
            <a:ext cx="8686800" cy="847725"/>
            <a:chOff x="266700" y="4152900"/>
            <a:chExt cx="8686800" cy="8477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171950"/>
              <a:ext cx="8686800" cy="695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62300" y="4152900"/>
              <a:ext cx="3057509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4191000"/>
              <a:ext cx="8610599" cy="6192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4191000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005"/>
                  </a:lnTo>
                  <a:lnTo>
                    <a:pt x="8602484" y="556192"/>
                  </a:lnTo>
                  <a:lnTo>
                    <a:pt x="8580356" y="589012"/>
                  </a:lnTo>
                  <a:lnTo>
                    <a:pt x="8547540" y="61114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1"/>
                  </a:lnTo>
                  <a:lnTo>
                    <a:pt x="30234" y="589012"/>
                  </a:lnTo>
                  <a:lnTo>
                    <a:pt x="8112" y="556192"/>
                  </a:lnTo>
                  <a:lnTo>
                    <a:pt x="0" y="516005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80003" y="1991610"/>
            <a:ext cx="3117850" cy="2719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35"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Lambda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expressions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algn="ctr">
              <a:spcBef>
                <a:spcPts val="2290"/>
              </a:spcBef>
            </a:pPr>
            <a:r>
              <a:rPr sz="2750" dirty="0">
                <a:latin typeface="Calibri"/>
                <a:cs typeface="Calibri"/>
              </a:rPr>
              <a:t>Интерфейс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Predicate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algn="ctr">
              <a:spcBef>
                <a:spcPts val="2145"/>
              </a:spcBef>
            </a:pPr>
            <a:r>
              <a:rPr sz="2750" dirty="0">
                <a:latin typeface="Calibri"/>
                <a:cs typeface="Calibri"/>
              </a:rPr>
              <a:t>Метод </a:t>
            </a:r>
            <a:r>
              <a:rPr sz="2750" spc="-10" dirty="0">
                <a:latin typeface="Calibri"/>
                <a:cs typeface="Calibri"/>
              </a:rPr>
              <a:t>removeIf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9609" y="128338"/>
            <a:ext cx="1858962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26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14788" y="1163124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273106"/>
            <a:ext cx="5909310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int[][]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{{1,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2},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{3,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4}};</a:t>
            </a:r>
            <a:endParaRPr>
              <a:latin typeface="Calibri"/>
              <a:cs typeface="Calibri"/>
            </a:endParaRPr>
          </a:p>
          <a:p>
            <a:pPr marL="431800" marR="472186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array[abc()][i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0]++;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(Exception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e)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>
              <a:lnSpc>
                <a:spcPts val="2130"/>
              </a:lnSpc>
              <a:tabLst>
                <a:tab pos="2948305" algn="l"/>
              </a:tabLst>
            </a:pPr>
            <a:r>
              <a:rPr dirty="0">
                <a:latin typeface="Calibri"/>
                <a:cs typeface="Calibri"/>
              </a:rPr>
              <a:t>System.out.println(i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"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"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array[1][1]);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2" y="5126295"/>
            <a:ext cx="3117215" cy="8439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throws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Exception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throw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Exception();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946779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828800" cy="629018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7155">
              <a:spcBef>
                <a:spcPts val="108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  <a:tabLst>
                <a:tab pos="334645" algn="l"/>
              </a:tabLst>
            </a:pPr>
            <a:r>
              <a:rPr sz="1550" spc="-50" dirty="0">
                <a:latin typeface="Calibri"/>
                <a:cs typeface="Calibri"/>
              </a:rPr>
              <a:t>5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4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9609" y="-210216"/>
            <a:ext cx="1042669" cy="137088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27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61119"/>
            <a:ext cx="5909310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22250" marR="4874895" indent="-2095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endParaRPr>
              <a:latin typeface="Calibri"/>
              <a:cs typeface="Calibri"/>
            </a:endParaRPr>
          </a:p>
          <a:p>
            <a:pPr marL="431800" marR="2348865" indent="-210185">
              <a:lnSpc>
                <a:spcPct val="99100"/>
              </a:lnSpc>
              <a:spcBef>
                <a:spcPts val="40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returnA()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System.out.println("Klass</a:t>
            </a:r>
            <a:r>
              <a:rPr spc="-2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  <a:tabLst>
                <a:tab pos="49784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3340787"/>
            <a:ext cx="5040630" cy="33147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3320415" indent="-209550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Calibri"/>
                <a:cs typeface="Calibri"/>
              </a:rPr>
              <a:t>{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431800" marR="1479550" indent="-210185">
              <a:lnSpc>
                <a:spcPts val="218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returnA()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System.out.println("Klass</a:t>
            </a:r>
            <a:r>
              <a:rPr spc="-2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07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431800" marR="1353185" indent="-210185">
              <a:lnSpc>
                <a:spcPts val="2180"/>
              </a:lnSpc>
              <a:spcBef>
                <a:spcPts val="2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test1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B();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System.out.println(test1.a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test1.returnA());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B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test2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(B)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3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System.out.println(test2.a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test2.returnA());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tabLst>
                <a:tab pos="49784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8600" y="4953000"/>
            <a:ext cx="1447800" cy="129540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7790" marR="631190">
              <a:lnSpc>
                <a:spcPct val="105000"/>
              </a:lnSpc>
              <a:spcBef>
                <a:spcPts val="21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Klass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  <a:p>
            <a:pPr marL="9779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3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  <a:p>
            <a:pPr marL="9779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Klass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  <a:p>
            <a:pPr marL="9779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5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1523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234626"/>
            <a:ext cx="590931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222250"/>
            <a:r>
              <a:rPr dirty="0">
                <a:latin typeface="Calibri"/>
                <a:cs typeface="Calibri"/>
              </a:rPr>
              <a:t>static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884606"/>
            <a:ext cx="348234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System.out.println(b);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498125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828800" cy="629018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7155">
              <a:spcBef>
                <a:spcPts val="108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6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3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29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61119"/>
            <a:ext cx="590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907" y="1967543"/>
            <a:ext cx="3549650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8575">
              <a:lnSpc>
                <a:spcPts val="2100"/>
              </a:lnSpc>
              <a:spcBef>
                <a:spcPts val="220"/>
              </a:spcBef>
              <a:tabLst>
                <a:tab pos="3416300" algn="l"/>
                <a:tab pos="3463925" algn="l"/>
              </a:tabLst>
            </a:pPr>
            <a:r>
              <a:rPr dirty="0">
                <a:latin typeface="Calibri"/>
                <a:cs typeface="Calibri"/>
              </a:rPr>
              <a:t>System.out.println("method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abc");</a:t>
            </a:r>
            <a:r>
              <a:rPr dirty="0">
                <a:latin typeface="Times New Roman"/>
                <a:cs typeface="Times New Roman"/>
              </a:rPr>
              <a:t>	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System.out.println("method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def");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1414070"/>
            <a:ext cx="18897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22250" marR="5080">
              <a:lnSpc>
                <a:spcPct val="99100"/>
              </a:lnSpc>
              <a:spcBef>
                <a:spcPts val="40"/>
              </a:spcBef>
            </a:pPr>
            <a:r>
              <a:rPr dirty="0">
                <a:latin typeface="Calibri"/>
                <a:cs typeface="Calibri"/>
              </a:rPr>
              <a:t>private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def()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908" y="3608000"/>
            <a:ext cx="3502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16300" algn="l"/>
              </a:tabLst>
            </a:pPr>
            <a:r>
              <a:rPr dirty="0">
                <a:latin typeface="Calibri"/>
                <a:cs typeface="Calibri"/>
              </a:rPr>
              <a:t>System.out.println("method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def");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261" y="3064182"/>
            <a:ext cx="1870710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0" marR="5080" indent="-209550">
              <a:lnSpc>
                <a:spcPct val="99100"/>
              </a:lnSpc>
              <a:spcBef>
                <a:spcPts val="12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Calibri"/>
                <a:cs typeface="Calibri"/>
              </a:rPr>
              <a:t>{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def()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9261" y="4437688"/>
            <a:ext cx="369189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 marR="5080" indent="-210185">
              <a:lnSpc>
                <a:spcPts val="2100"/>
              </a:lnSpc>
              <a:spcBef>
                <a:spcPts val="14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test1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A();</a:t>
            </a:r>
            <a:endParaRPr>
              <a:latin typeface="Calibri"/>
              <a:cs typeface="Calibri"/>
            </a:endParaRPr>
          </a:p>
          <a:p>
            <a:pPr marL="431800" marR="674370">
              <a:lnSpc>
                <a:spcPts val="218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test2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B();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System.out.println(test1.a);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System.out.println(test2.a);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07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0400" y="4876800"/>
            <a:ext cx="1981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9" y="112889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30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0734" y="933437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2" y="1822382"/>
            <a:ext cx="7312659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Какие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конструкторов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написаны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корректно?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Student{</a:t>
            </a:r>
            <a:endParaRPr dirty="0">
              <a:latin typeface="Calibri"/>
              <a:cs typeface="Calibri"/>
            </a:endParaRPr>
          </a:p>
          <a:p>
            <a:pPr marL="12700" marR="1368425">
              <a:lnSpc>
                <a:spcPct val="199400"/>
              </a:lnSpc>
              <a:spcBef>
                <a:spcPts val="50"/>
              </a:spcBef>
            </a:pPr>
            <a:r>
              <a:rPr dirty="0">
                <a:latin typeface="Calibri"/>
                <a:cs typeface="Calibri"/>
              </a:rPr>
              <a:t>Student(Student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System.out.println("constructor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1");}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Student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Student(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System.out.println("constructor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1");}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protected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Student(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)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System.out.println("constructor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1");}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Student(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)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System.out.println("constructor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1");}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public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Student(String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]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System.out.println("constructor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1");}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454900" y="3035300"/>
            <a:ext cx="1244600" cy="177800"/>
            <a:chOff x="5930900" y="3035300"/>
            <a:chExt cx="1244600" cy="177800"/>
          </a:xfrm>
        </p:grpSpPr>
        <p:sp>
          <p:nvSpPr>
            <p:cNvPr id="13" name="object 13"/>
            <p:cNvSpPr/>
            <p:nvPr/>
          </p:nvSpPr>
          <p:spPr>
            <a:xfrm>
              <a:off x="5943599" y="304799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219199" y="114299"/>
                  </a:lnTo>
                  <a:lnTo>
                    <a:pt x="12191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599" y="304799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12191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219199" y="38099"/>
                  </a:lnTo>
                  <a:lnTo>
                    <a:pt x="12191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9609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31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135693"/>
            <a:ext cx="5909310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interface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Jumpable{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 marR="265747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Tiger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House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60325"/>
            <a:r>
              <a:rPr dirty="0">
                <a:latin typeface="Calibri"/>
                <a:cs typeface="Calibri"/>
              </a:rPr>
              <a:t>class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615754"/>
            <a:ext cx="3482340" cy="1120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Tiger();</a:t>
            </a:r>
            <a:endParaRPr>
              <a:latin typeface="Calibri"/>
              <a:cs typeface="Calibri"/>
            </a:endParaRPr>
          </a:p>
          <a:p>
            <a:pPr marL="222250" marR="1038860">
              <a:lnSpc>
                <a:spcPts val="218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Tiger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Tiger();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House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House();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4989129"/>
            <a:ext cx="63677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ts val="213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if(j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Cats)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{System.out.println("j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Cat");}</a:t>
            </a:r>
            <a:endParaRPr>
              <a:latin typeface="Calibri"/>
              <a:cs typeface="Calibri"/>
            </a:endParaRPr>
          </a:p>
          <a:p>
            <a:pPr marL="431800" marR="508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if(t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Jumpable)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{System.out.println("t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Jumpable");}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if(h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Jumpable)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{System.out.println("h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Jumpable");}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8600" y="3808477"/>
            <a:ext cx="1524000" cy="979755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97790">
              <a:spcBef>
                <a:spcPts val="1160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j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Cat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112889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32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1547809"/>
            <a:ext cx="590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2100901"/>
            <a:ext cx="35775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Test{</a:t>
            </a:r>
            <a:endParaRPr>
              <a:latin typeface="Calibri"/>
              <a:cs typeface="Calibri"/>
            </a:endParaRPr>
          </a:p>
          <a:p>
            <a:pPr marL="1651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abc(1);{</a:t>
            </a:r>
            <a:endParaRPr>
              <a:latin typeface="Calibri"/>
              <a:cs typeface="Calibri"/>
            </a:endParaRPr>
          </a:p>
          <a:p>
            <a:pPr marL="327025">
              <a:lnSpc>
                <a:spcPts val="213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x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abc(2);</a:t>
            </a:r>
            <a:endParaRPr>
              <a:latin typeface="Calibri"/>
              <a:cs typeface="Calibri"/>
            </a:endParaRPr>
          </a:p>
          <a:p>
            <a:pPr marL="1651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651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static{</a:t>
            </a:r>
            <a:endParaRPr>
              <a:latin typeface="Calibri"/>
              <a:cs typeface="Calibri"/>
            </a:endParaRPr>
          </a:p>
          <a:p>
            <a:pPr marL="32702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x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abc(3);</a:t>
            </a:r>
            <a:endParaRPr>
              <a:latin typeface="Calibri"/>
              <a:cs typeface="Calibri"/>
            </a:endParaRPr>
          </a:p>
          <a:p>
            <a:pPr marL="1651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327025" marR="5080" indent="-162560">
              <a:lnSpc>
                <a:spcPts val="2100"/>
              </a:lnSpc>
              <a:spcBef>
                <a:spcPts val="13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args[]){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Test();</a:t>
            </a:r>
            <a:endParaRPr>
              <a:latin typeface="Calibri"/>
              <a:cs typeface="Calibri"/>
            </a:endParaRPr>
          </a:p>
          <a:p>
            <a:pPr marL="165100">
              <a:lnSpc>
                <a:spcPts val="2125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327025" marR="415290" indent="-16256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i){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System.out.println(i);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i;</a:t>
            </a:r>
            <a:endParaRPr>
              <a:latin typeface="Calibri"/>
              <a:cs typeface="Calibri"/>
            </a:endParaRPr>
          </a:p>
          <a:p>
            <a:pPr marL="16510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8600" y="3808477"/>
            <a:ext cx="1219200" cy="1144905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7790" marR="375920">
              <a:lnSpc>
                <a:spcPct val="100800"/>
              </a:lnSpc>
              <a:spcBef>
                <a:spcPts val="60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7455" y="112889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33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509199"/>
            <a:ext cx="590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2" y="3062280"/>
            <a:ext cx="502856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Test{</a:t>
            </a:r>
            <a:endParaRPr>
              <a:latin typeface="Calibri"/>
              <a:cs typeface="Calibri"/>
            </a:endParaRPr>
          </a:p>
          <a:p>
            <a:pPr marL="327025" marR="1401445" indent="-162560">
              <a:lnSpc>
                <a:spcPts val="2180"/>
              </a:lnSpc>
              <a:spcBef>
                <a:spcPts val="7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]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args){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int[]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array1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-</a:t>
            </a:r>
            <a:r>
              <a:rPr dirty="0">
                <a:latin typeface="Calibri"/>
                <a:cs typeface="Calibri"/>
              </a:rPr>
              <a:t>3,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0,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8,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1};</a:t>
            </a:r>
            <a:endParaRPr>
              <a:latin typeface="Calibri"/>
              <a:cs typeface="Calibri"/>
            </a:endParaRPr>
          </a:p>
          <a:p>
            <a:pPr marL="327025">
              <a:lnSpc>
                <a:spcPts val="2025"/>
              </a:lnSpc>
            </a:pPr>
            <a:r>
              <a:rPr dirty="0">
                <a:latin typeface="Calibri"/>
                <a:cs typeface="Calibri"/>
              </a:rPr>
              <a:t>int[]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array2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9,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0,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4,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-</a:t>
            </a:r>
            <a:r>
              <a:rPr dirty="0">
                <a:latin typeface="Calibri"/>
                <a:cs typeface="Calibri"/>
              </a:rPr>
              <a:t>10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};</a:t>
            </a:r>
            <a:endParaRPr>
              <a:latin typeface="Calibri"/>
              <a:cs typeface="Calibri"/>
            </a:endParaRPr>
          </a:p>
          <a:p>
            <a:pPr marL="32702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System.out.println(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array1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[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(array1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array2)[1]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]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  <a:p>
            <a:pPr marL="1651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8600" y="3808477"/>
            <a:ext cx="1219200" cy="813043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97790"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15"/>
              </a:spcBef>
            </a:pPr>
            <a:r>
              <a:rPr spc="-30" dirty="0">
                <a:latin typeface="Calibri"/>
                <a:cs typeface="Calibri"/>
              </a:rPr>
              <a:t>-</a:t>
            </a:r>
            <a:r>
              <a:rPr spc="-50" dirty="0"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34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097084"/>
            <a:ext cx="5909310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431800" marR="2222500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 marR="2977515">
              <a:lnSpc>
                <a:spcPts val="218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System.out.println(a++);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while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7);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4844096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12070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981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74905" y="128338"/>
            <a:ext cx="179737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35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61119"/>
            <a:ext cx="590931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850">
              <a:latin typeface="Calibri"/>
              <a:cs typeface="Calibri"/>
            </a:endParaRPr>
          </a:p>
          <a:p>
            <a:pPr marL="431800" marR="2414270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System.out.print("method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abc");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431800" marR="2270760" indent="-2101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def()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Calibri"/>
                <a:cs typeface="Calibri"/>
              </a:rPr>
              <a:t>{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System.out.println("method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def");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5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2" y="4161082"/>
            <a:ext cx="2176145" cy="1120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hig()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def();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8811" y="5534660"/>
            <a:ext cx="3482340" cy="1120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t.hig();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34544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981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049" y="216409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7851" y="6115050"/>
            <a:ext cx="7801609" cy="742950"/>
            <a:chOff x="323850" y="6115050"/>
            <a:chExt cx="7801609" cy="742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6172199"/>
              <a:ext cx="7696215" cy="523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50" y="6115050"/>
              <a:ext cx="4038600" cy="742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91" y="6184392"/>
              <a:ext cx="7619999" cy="457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93391" y="6184391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Homework.Lesson29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14526" y="1409685"/>
            <a:ext cx="8372475" cy="4286885"/>
            <a:chOff x="390525" y="1409684"/>
            <a:chExt cx="8372475" cy="428688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" y="1428734"/>
              <a:ext cx="8305815" cy="42672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525" y="1409684"/>
              <a:ext cx="8372459" cy="41814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343" y="1447800"/>
              <a:ext cx="8229599" cy="4190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6343" y="1447800"/>
              <a:ext cx="8229600" cy="4191000"/>
            </a:xfrm>
            <a:custGeom>
              <a:avLst/>
              <a:gdLst/>
              <a:ahLst/>
              <a:cxnLst/>
              <a:rect l="l" t="t" r="r" b="b"/>
              <a:pathLst>
                <a:path w="8229600" h="4191000">
                  <a:moveTo>
                    <a:pt x="0" y="4190999"/>
                  </a:moveTo>
                  <a:lnTo>
                    <a:pt x="8229599" y="41909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41909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69784" y="1473133"/>
            <a:ext cx="7976870" cy="3681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Employee,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у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которого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будут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переменные</a:t>
            </a:r>
            <a:r>
              <a:rPr sz="1550" spc="3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name,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department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salary.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Задавайте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значения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этим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переменным</a:t>
            </a:r>
            <a:r>
              <a:rPr sz="1550" spc="2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создании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объекта.</a:t>
            </a:r>
            <a:endParaRPr sz="1550">
              <a:latin typeface="Calibri"/>
              <a:cs typeface="Calibri"/>
            </a:endParaRPr>
          </a:p>
          <a:p>
            <a:pPr marL="12700" marR="560705">
              <a:lnSpc>
                <a:spcPts val="195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В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TestEmployee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printEmployee,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принимает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 </a:t>
            </a:r>
            <a:r>
              <a:rPr sz="1550" spc="-10" dirty="0">
                <a:latin typeface="Calibri"/>
                <a:cs typeface="Calibri"/>
              </a:rPr>
              <a:t>параметр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Employee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 выводит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всю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информацию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данном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работнике.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550" dirty="0">
                <a:latin typeface="Calibri"/>
                <a:cs typeface="Calibri"/>
              </a:rPr>
              <a:t>Используя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интерфейс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Predicate,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 классе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TestEmployee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filtraciyaRabotnikov,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  <a:spcBef>
                <a:spcPts val="40"/>
              </a:spcBef>
            </a:pP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помимо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Predicate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принимает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ArrayList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работников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выводит</a:t>
            </a:r>
            <a:r>
              <a:rPr sz="1550" dirty="0">
                <a:latin typeface="Calibri"/>
                <a:cs typeface="Calibri"/>
              </a:rPr>
              <a:t> на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информацию</a:t>
            </a:r>
            <a:r>
              <a:rPr sz="1550" spc="2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всех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работниках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из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ArrayList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,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которые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подходят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под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определённые условия.</a:t>
            </a:r>
            <a:endParaRPr sz="1550">
              <a:latin typeface="Calibri"/>
              <a:cs typeface="Calibri"/>
            </a:endParaRPr>
          </a:p>
          <a:p>
            <a:pPr marL="12700" marR="266065">
              <a:lnSpc>
                <a:spcPct val="103600"/>
              </a:lnSpc>
              <a:spcBef>
                <a:spcPts val="25"/>
              </a:spcBef>
            </a:pPr>
            <a:r>
              <a:rPr sz="1550" dirty="0">
                <a:latin typeface="Calibri"/>
                <a:cs typeface="Calibri"/>
              </a:rPr>
              <a:t>В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методе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TestEmployee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ArrayList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работников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заполните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его </a:t>
            </a:r>
            <a:r>
              <a:rPr sz="1550" dirty="0">
                <a:latin typeface="Calibri"/>
                <a:cs typeface="Calibri"/>
              </a:rPr>
              <a:t>объектами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Employee.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Затем,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используя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данный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ArrayList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лямбда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выражения, </a:t>
            </a:r>
            <a:r>
              <a:rPr sz="1550" dirty="0">
                <a:latin typeface="Calibri"/>
                <a:cs typeface="Calibri"/>
              </a:rPr>
              <a:t>трижды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вызовете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filtraciyaRabotnikov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таким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образом,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чтобы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выведенные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экран </a:t>
            </a:r>
            <a:r>
              <a:rPr sz="1550" dirty="0">
                <a:latin typeface="Calibri"/>
                <a:cs typeface="Calibri"/>
              </a:rPr>
              <a:t>работники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подходили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под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следующие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условия: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В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первый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раз: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департамент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работника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должен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быть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"IT",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з/п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больше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200;</a:t>
            </a:r>
            <a:endParaRPr sz="1550">
              <a:latin typeface="Calibri"/>
              <a:cs typeface="Calibri"/>
            </a:endParaRPr>
          </a:p>
          <a:p>
            <a:pPr marL="12700" marR="823594">
              <a:lnSpc>
                <a:spcPct val="101000"/>
              </a:lnSpc>
              <a:spcBef>
                <a:spcPts val="70"/>
              </a:spcBef>
            </a:pPr>
            <a:r>
              <a:rPr sz="1550" dirty="0">
                <a:latin typeface="Calibri"/>
                <a:cs typeface="Calibri"/>
              </a:rPr>
              <a:t>Во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второй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раз: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имя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работника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должно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начинаться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"E",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з/п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не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должна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быть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450;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третий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раз:</a:t>
            </a:r>
            <a:r>
              <a:rPr sz="1550" spc="3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имя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работника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должно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быть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такое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же,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у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департамента.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22167" y="128338"/>
            <a:ext cx="175074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36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2" y="861118"/>
            <a:ext cx="8538845" cy="1673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Даны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пакета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следующими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классами.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запуска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 marR="7162165">
              <a:lnSpc>
                <a:spcPct val="100899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package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p1;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  <a:tabLst>
                <a:tab pos="2176780" algn="l"/>
              </a:tabLst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2787576"/>
            <a:ext cx="4243070" cy="3867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06641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package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p2;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import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p1.*;</a:t>
            </a:r>
            <a:endParaRPr>
              <a:latin typeface="Calibri"/>
              <a:cs typeface="Calibri"/>
            </a:endParaRPr>
          </a:p>
          <a:p>
            <a:pPr marL="12700" marR="2333625">
              <a:lnSpc>
                <a:spcPts val="2100"/>
              </a:lnSpc>
              <a:spcBef>
                <a:spcPts val="135"/>
              </a:spcBef>
            </a:pPr>
            <a:r>
              <a:rPr dirty="0">
                <a:latin typeface="Calibri"/>
                <a:cs typeface="Calibri"/>
              </a:rPr>
              <a:t>import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p1.A.*;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2276475">
              <a:lnSpc>
                <a:spcPts val="218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a1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A();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a2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System.out.println("Vsem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xoroshego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dnya!");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 marR="76581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a1.x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a2.x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10;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System.out.println(a1.x);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28829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4400" y="4876801"/>
            <a:ext cx="1219200" cy="699935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98425" marR="375285">
              <a:lnSpc>
                <a:spcPct val="100800"/>
              </a:lnSpc>
              <a:spcBef>
                <a:spcPts val="1165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10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65895" y="128338"/>
            <a:ext cx="1807019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37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273107"/>
            <a:ext cx="8280400" cy="25038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>
              <a:lnSpc>
                <a:spcPct val="100800"/>
              </a:lnSpc>
              <a:spcBef>
                <a:spcPts val="85"/>
              </a:spcBef>
            </a:pPr>
            <a:r>
              <a:rPr spc="-10" dirty="0">
                <a:latin typeface="Calibri"/>
                <a:cs typeface="Calibri"/>
              </a:rPr>
              <a:t>Сколько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будут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пригодными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 удаления их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GC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строке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комментарием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22250" marR="6951345" indent="-2095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Byte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10;</a:t>
            </a:r>
            <a:endParaRPr>
              <a:latin typeface="Calibri"/>
              <a:cs typeface="Calibri"/>
            </a:endParaRPr>
          </a:p>
          <a:p>
            <a:pPr marL="431800" marR="6537959" indent="-210185">
              <a:lnSpc>
                <a:spcPts val="2180"/>
              </a:lnSpc>
            </a:pPr>
            <a:r>
              <a:rPr spc="-45" dirty="0">
                <a:latin typeface="Calibri"/>
                <a:cs typeface="Calibri"/>
              </a:rPr>
              <a:t>Test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abc(Test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t;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20" y="4019869"/>
            <a:ext cx="3482340" cy="19500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0" marR="5080" indent="-210185" algn="just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static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Test();</a:t>
            </a:r>
            <a:endParaRPr>
              <a:latin typeface="Calibri"/>
              <a:cs typeface="Calibri"/>
            </a:endParaRPr>
          </a:p>
          <a:p>
            <a:pPr marL="222250" marR="1409065" algn="just">
              <a:lnSpc>
                <a:spcPct val="100800"/>
              </a:lnSpc>
            </a:pPr>
            <a:r>
              <a:rPr spc="-50" dirty="0">
                <a:latin typeface="Calibri"/>
                <a:cs typeface="Calibri"/>
              </a:rPr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Test();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t1.abc(t2);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t1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222250" algn="just">
              <a:lnSpc>
                <a:spcPts val="2105"/>
              </a:lnSpc>
            </a:pPr>
            <a:r>
              <a:rPr dirty="0">
                <a:latin typeface="Calibri"/>
                <a:cs typeface="Calibri"/>
              </a:rPr>
              <a:t>//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kommentariy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70" y="5946779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4400" y="4876800"/>
            <a:ext cx="1219200" cy="579646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8425"/>
            <a:r>
              <a:rPr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4139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38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998152"/>
            <a:ext cx="5909310" cy="278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222250" marR="4874895" indent="-2095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22250"/>
            <a:r>
              <a:rPr dirty="0">
                <a:latin typeface="Calibri"/>
                <a:cs typeface="Calibri"/>
              </a:rPr>
              <a:t>public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Test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abc(Test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test2)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final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test1;</a:t>
            </a:r>
            <a:endParaRPr>
              <a:latin typeface="Calibri"/>
              <a:cs typeface="Calibri"/>
            </a:endParaRPr>
          </a:p>
          <a:p>
            <a:pPr marL="431800" marR="464629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b.a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b;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4021770"/>
            <a:ext cx="3482340" cy="22275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0" marR="5080" indent="-210185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t1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Test();</a:t>
            </a:r>
            <a:endParaRPr>
              <a:latin typeface="Calibri"/>
              <a:cs typeface="Calibri"/>
            </a:endParaRPr>
          </a:p>
          <a:p>
            <a:pPr marL="222250" marR="1398905">
              <a:lnSpc>
                <a:spcPct val="100800"/>
              </a:lnSpc>
            </a:pPr>
            <a:r>
              <a:rPr spc="-40" dirty="0">
                <a:latin typeface="Calibri"/>
                <a:cs typeface="Calibri"/>
              </a:rPr>
              <a:t>Test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t2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Test();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t3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abc(t1,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t2);</a:t>
            </a:r>
            <a:endParaRPr>
              <a:latin typeface="Calibri"/>
              <a:cs typeface="Calibri"/>
            </a:endParaRPr>
          </a:p>
          <a:p>
            <a:pPr marL="222250" marR="132080">
              <a:lnSpc>
                <a:spcPts val="2180"/>
              </a:lnSpc>
            </a:pPr>
            <a:r>
              <a:rPr dirty="0">
                <a:latin typeface="Calibri"/>
                <a:cs typeface="Calibri"/>
              </a:rPr>
              <a:t>System.out.println(t1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t3);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System.out.println(t1.equals(t3));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System.out.println(t1.a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t3.a);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6225226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4400" y="4876801"/>
            <a:ext cx="1219200" cy="1156855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8425" marR="375285">
              <a:lnSpc>
                <a:spcPct val="100800"/>
              </a:lnSpc>
              <a:spcBef>
                <a:spcPts val="365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true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true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true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3503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39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61119"/>
            <a:ext cx="5909310" cy="387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"/>
                <a:cs typeface="Calibri"/>
              </a:rPr>
              <a:t>Test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22250" marR="4091304">
              <a:lnSpc>
                <a:spcPts val="2180"/>
              </a:lnSpc>
              <a:spcBef>
                <a:spcPts val="75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025"/>
              </a:lnSpc>
            </a:pP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def();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850">
              <a:latin typeface="Calibri"/>
              <a:cs typeface="Calibri"/>
            </a:endParaRPr>
          </a:p>
          <a:p>
            <a:pPr marL="431800" marR="4119879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2;</a:t>
            </a:r>
            <a:endParaRPr>
              <a:latin typeface="Calibri"/>
              <a:cs typeface="Calibri"/>
            </a:endParaRPr>
          </a:p>
          <a:p>
            <a:pPr marL="431800" marR="3415665">
              <a:lnSpc>
                <a:spcPts val="2180"/>
              </a:lnSpc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ghi(a);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4981256"/>
            <a:ext cx="3482340" cy="1673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0" marR="1511300" indent="-210185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ghi(int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-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60325" marR="5080" indent="-4762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  <a:tabLst>
                <a:tab pos="39370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4400" y="4876800"/>
            <a:ext cx="1219200" cy="768544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98425" marR="375285">
              <a:lnSpc>
                <a:spcPct val="100800"/>
              </a:lnSpc>
            </a:pPr>
            <a:r>
              <a:rPr spc="-10" dirty="0">
                <a:latin typeface="Calibri"/>
                <a:cs typeface="Calibri"/>
              </a:rPr>
              <a:t>Output: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1523" y="112889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40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371659"/>
            <a:ext cx="5909310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850">
              <a:latin typeface="Calibri"/>
              <a:cs typeface="Calibri"/>
            </a:endParaRPr>
          </a:p>
          <a:p>
            <a:pPr marL="431800" marR="2222500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3)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?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"1"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?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"2"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"3";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System.out.println(s);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4851720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4400" y="4876800"/>
            <a:ext cx="1219200" cy="768544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98425" marR="375285">
              <a:lnSpc>
                <a:spcPct val="100800"/>
              </a:lnSpc>
            </a:pPr>
            <a:r>
              <a:rPr spc="-10" dirty="0">
                <a:latin typeface="Calibri"/>
                <a:cs typeface="Calibri"/>
              </a:rPr>
              <a:t>Output: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1861" y="38084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41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2" y="1822382"/>
            <a:ext cx="848931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кода,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программу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запускать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следующей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строки: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java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ok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privet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poka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50"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2" y="3195889"/>
            <a:ext cx="4651375" cy="2226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11734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String[]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String[7];</a:t>
            </a:r>
            <a:endParaRPr>
              <a:latin typeface="Calibri"/>
              <a:cs typeface="Calibri"/>
            </a:endParaRPr>
          </a:p>
          <a:p>
            <a:pPr marL="432434" marR="1259205" indent="-2101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for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(int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array.length;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i++)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if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args.length)</a:t>
            </a:r>
            <a:endParaRPr>
              <a:latin typeface="Calibri"/>
              <a:cs typeface="Calibri"/>
            </a:endParaRPr>
          </a:p>
          <a:p>
            <a:pPr marL="641985" marR="5080">
              <a:lnSpc>
                <a:spcPts val="2100"/>
              </a:lnSpc>
              <a:spcBef>
                <a:spcPts val="140"/>
              </a:spcBef>
            </a:pPr>
            <a:r>
              <a:rPr dirty="0">
                <a:latin typeface="Calibri"/>
                <a:cs typeface="Calibri"/>
              </a:rPr>
              <a:t>array[i]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args[i];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System.out.println(array[i].toUpperCase());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70" y="539908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400" y="5029200"/>
            <a:ext cx="3276600" cy="144780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6520">
              <a:spcBef>
                <a:spcPts val="204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96520" marR="2619375">
              <a:lnSpc>
                <a:spcPct val="100800"/>
              </a:lnSpc>
            </a:pPr>
            <a:r>
              <a:rPr spc="-25" dirty="0">
                <a:latin typeface="Calibri"/>
                <a:cs typeface="Calibri"/>
              </a:rPr>
              <a:t>ok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privet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poka</a:t>
            </a:r>
            <a:endParaRPr>
              <a:latin typeface="Calibri"/>
              <a:cs typeface="Calibri"/>
            </a:endParaRPr>
          </a:p>
          <a:p>
            <a:pPr marL="9652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NullPointerEception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36235" y="128338"/>
            <a:ext cx="173604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42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135693"/>
            <a:ext cx="8395970" cy="2226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pc="-10" dirty="0">
                <a:latin typeface="Calibri"/>
                <a:cs typeface="Calibri"/>
              </a:rPr>
              <a:t>Сколько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 были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созданы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сколько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 </a:t>
            </a:r>
            <a:r>
              <a:rPr spc="-20" dirty="0">
                <a:latin typeface="Calibri"/>
                <a:cs typeface="Calibri"/>
              </a:rPr>
              <a:t>будут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пригодными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удаления </a:t>
            </a:r>
            <a:r>
              <a:rPr dirty="0">
                <a:latin typeface="Calibri"/>
                <a:cs typeface="Calibri"/>
              </a:rPr>
              <a:t>их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GC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строке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комментарием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Test1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int[]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array1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{-3,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3};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Test2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6" y="3615755"/>
            <a:ext cx="3482340" cy="249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0" marR="5080" indent="-210185">
              <a:lnSpc>
                <a:spcPct val="99000"/>
              </a:lnSpc>
              <a:spcBef>
                <a:spcPts val="12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Test1[]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array2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Test1[5];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array2[0]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Test1();</a:t>
            </a:r>
            <a:endParaRPr>
              <a:latin typeface="Calibri"/>
              <a:cs typeface="Calibri"/>
            </a:endParaRPr>
          </a:p>
          <a:p>
            <a:pPr marL="222250" marR="1294765">
              <a:lnSpc>
                <a:spcPct val="100800"/>
              </a:lnSpc>
            </a:pPr>
            <a:r>
              <a:rPr spc="-35" dirty="0">
                <a:latin typeface="Calibri"/>
                <a:cs typeface="Calibri"/>
              </a:rPr>
              <a:t>Test1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Test1();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array2[1]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t;</a:t>
            </a:r>
            <a:endParaRPr>
              <a:latin typeface="Calibri"/>
              <a:cs typeface="Calibri"/>
            </a:endParaRPr>
          </a:p>
          <a:p>
            <a:pPr marL="222250" marR="1763395">
              <a:lnSpc>
                <a:spcPts val="2100"/>
              </a:lnSpc>
              <a:spcBef>
                <a:spcPts val="135"/>
              </a:spcBef>
            </a:pPr>
            <a:r>
              <a:rPr dirty="0">
                <a:latin typeface="Calibri"/>
                <a:cs typeface="Calibri"/>
              </a:rPr>
              <a:t>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array2[1]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//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kommentariy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6" y="6085840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5200" y="5562601"/>
            <a:ext cx="2819400" cy="727763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97155">
              <a:spcBef>
                <a:spcPts val="1355"/>
              </a:spcBef>
            </a:pPr>
            <a:r>
              <a:rPr dirty="0">
                <a:latin typeface="Calibri"/>
                <a:cs typeface="Calibri"/>
              </a:rPr>
              <a:t>Созданы: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97155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Пригодны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удаления: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3327" y="110915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43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1684968"/>
            <a:ext cx="7778750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850" dirty="0">
              <a:latin typeface="Calibri"/>
              <a:cs typeface="Calibri"/>
            </a:endParaRPr>
          </a:p>
          <a:p>
            <a:pPr marL="431800" marR="4091304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s1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"ok";</a:t>
            </a:r>
            <a:endParaRPr dirty="0">
              <a:latin typeface="Calibri"/>
              <a:cs typeface="Calibri"/>
            </a:endParaRPr>
          </a:p>
          <a:p>
            <a:pPr marL="43180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s2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s1;</a:t>
            </a:r>
            <a:endParaRPr dirty="0"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s1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"!!!";</a:t>
            </a:r>
            <a:endParaRPr dirty="0">
              <a:latin typeface="Calibri"/>
              <a:cs typeface="Calibri"/>
            </a:endParaRPr>
          </a:p>
          <a:p>
            <a:pPr marL="431800" marR="73723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System.out.println(s1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",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s2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",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(s1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s2)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s1.equals(s2));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StringBuilder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sb1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StringBuilder("ok");</a:t>
            </a:r>
            <a:endParaRPr dirty="0">
              <a:latin typeface="Calibri"/>
              <a:cs typeface="Calibri"/>
            </a:endParaRPr>
          </a:p>
          <a:p>
            <a:pPr marL="4318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StringBuilder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sb2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sb1;</a:t>
            </a:r>
            <a:endParaRPr dirty="0"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sb1.append("!!!");</a:t>
            </a:r>
            <a:endParaRPr dirty="0"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System.out.println(sb1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sb2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(sb1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sb2)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sb1.equals(sb2));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5261930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553847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1127" y="5410201"/>
            <a:ext cx="2209800" cy="899157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97155">
              <a:spcBef>
                <a:spcPts val="570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97155" marR="10477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ok!!!,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ok,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false,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false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ok!!!,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ok!!!,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true,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true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63478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0943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44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234625"/>
            <a:ext cx="59093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3340787"/>
            <a:ext cx="3482340" cy="16738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while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(true)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1800">
              <a:lnSpc>
                <a:spcPts val="2120"/>
              </a:lnSpc>
            </a:pPr>
            <a:r>
              <a:rPr spc="-10" dirty="0">
                <a:latin typeface="Calibri"/>
                <a:cs typeface="Calibri"/>
              </a:rPr>
              <a:t>System.out.println("privet");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System.out.println("poka");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261" y="498125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0" y="4876800"/>
            <a:ext cx="1981200" cy="59247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7155"/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4141" y="128338"/>
            <a:ext cx="162877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45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2" y="824861"/>
            <a:ext cx="52482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результатом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 запуска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1311199"/>
            <a:ext cx="3272154" cy="5458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String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"";</a:t>
            </a:r>
            <a:endParaRPr sz="1550">
              <a:latin typeface="Calibri"/>
              <a:cs typeface="Calibri"/>
            </a:endParaRPr>
          </a:p>
          <a:p>
            <a:pPr marL="384175" marR="5080" indent="-191135">
              <a:lnSpc>
                <a:spcPts val="195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throw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RuntimeException();</a:t>
            </a:r>
            <a:endParaRPr sz="1550">
              <a:latin typeface="Calibri"/>
              <a:cs typeface="Calibri"/>
            </a:endParaRPr>
          </a:p>
          <a:p>
            <a:pPr marL="565150" marR="1009015" indent="-180975">
              <a:lnSpc>
                <a:spcPts val="1950"/>
              </a:lnSpc>
              <a:spcBef>
                <a:spcPts val="10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(Exception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e1)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746125">
              <a:lnSpc>
                <a:spcPts val="1800"/>
              </a:lnSpc>
            </a:pPr>
            <a:r>
              <a:rPr sz="1550" dirty="0">
                <a:latin typeface="Calibri"/>
                <a:cs typeface="Calibri"/>
              </a:rPr>
              <a:t>try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6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93726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throw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Exception();</a:t>
            </a:r>
            <a:endParaRPr sz="1550">
              <a:latin typeface="Calibri"/>
              <a:cs typeface="Calibri"/>
            </a:endParaRPr>
          </a:p>
          <a:p>
            <a:pPr marL="937260" marR="638175" indent="-191135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(Exception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e2)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+=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"1";</a:t>
            </a:r>
            <a:endParaRPr sz="1550">
              <a:latin typeface="Calibri"/>
              <a:cs typeface="Calibri"/>
            </a:endParaRPr>
          </a:p>
          <a:p>
            <a:pPr marL="74612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746125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throw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Exception();</a:t>
            </a:r>
            <a:endParaRPr sz="1550">
              <a:latin typeface="Calibri"/>
              <a:cs typeface="Calibri"/>
            </a:endParaRPr>
          </a:p>
          <a:p>
            <a:pPr marL="746125" marR="818515" indent="-181610">
              <a:lnSpc>
                <a:spcPct val="104900"/>
              </a:lnSpc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(Exception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e3)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+=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"2";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74612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s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+=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"3";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}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15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s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+=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"4";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95"/>
              </a:spcBef>
              <a:tabLst>
                <a:tab pos="2433955" algn="l"/>
              </a:tabLst>
            </a:pPr>
            <a:r>
              <a:rPr sz="1550" spc="-10" dirty="0">
                <a:latin typeface="Calibri"/>
                <a:cs typeface="Calibri"/>
              </a:rPr>
              <a:t>System.out.println(s);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}</a:t>
            </a:r>
            <a:r>
              <a:rPr sz="1550" spc="39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1127" y="5410200"/>
            <a:ext cx="1414780" cy="721736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97155" marR="570230">
              <a:lnSpc>
                <a:spcPct val="100800"/>
              </a:lnSpc>
              <a:spcBef>
                <a:spcPts val="1335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1234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3049" y="71010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18008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2" y="1351213"/>
            <a:ext cx="523811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Что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результатом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6" y="1837750"/>
            <a:ext cx="1671320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675" marR="5080" indent="-180975" algn="just">
              <a:lnSpc>
                <a:spcPct val="102899"/>
              </a:lnSpc>
              <a:spcBef>
                <a:spcPts val="70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20;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1012" y="2324037"/>
            <a:ext cx="34448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368040" algn="l"/>
              </a:tabLst>
            </a:pPr>
            <a:r>
              <a:rPr sz="1550" dirty="0">
                <a:latin typeface="Calibri"/>
                <a:cs typeface="Calibri"/>
              </a:rPr>
              <a:t>System.out.println("child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non-static");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0241" y="2572068"/>
            <a:ext cx="5666740" cy="22212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  <a:tabLst>
                <a:tab pos="2137410" algn="l"/>
                <a:tab pos="2576830" algn="l"/>
                <a:tab pos="5589905" algn="l"/>
              </a:tabLst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abc2()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System.out.println("child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static");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2032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B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B();</a:t>
            </a:r>
            <a:endParaRPr sz="1550">
              <a:latin typeface="Calibri"/>
              <a:cs typeface="Calibri"/>
            </a:endParaRPr>
          </a:p>
          <a:p>
            <a:pPr marL="203200" marR="3104515">
              <a:lnSpc>
                <a:spcPct val="103000"/>
              </a:lnSpc>
              <a:spcBef>
                <a:spcPts val="35"/>
              </a:spcBef>
            </a:pPr>
            <a:r>
              <a:rPr sz="1550" spc="-10" dirty="0">
                <a:latin typeface="Calibri"/>
                <a:cs typeface="Calibri"/>
              </a:rPr>
              <a:t>System.out.println(b.a);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System.out.println(((A)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b).a);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b.abc();</a:t>
            </a:r>
            <a:endParaRPr sz="1550">
              <a:latin typeface="Calibri"/>
              <a:cs typeface="Calibri"/>
            </a:endParaRPr>
          </a:p>
          <a:p>
            <a:pPr marL="203200" marR="4451350">
              <a:lnSpc>
                <a:spcPct val="101000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((A)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b).abc();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b.abc2();</a:t>
            </a:r>
            <a:endParaRPr sz="1550">
              <a:latin typeface="Calibri"/>
              <a:cs typeface="Calibri"/>
            </a:endParaRPr>
          </a:p>
          <a:p>
            <a:pPr marL="203200">
              <a:spcBef>
                <a:spcPts val="95"/>
              </a:spcBef>
              <a:tabLst>
                <a:tab pos="1887855" algn="l"/>
                <a:tab pos="2276475" algn="l"/>
              </a:tabLst>
            </a:pPr>
            <a:r>
              <a:rPr sz="1550" dirty="0">
                <a:latin typeface="Calibri"/>
                <a:cs typeface="Calibri"/>
              </a:rPr>
              <a:t>((A)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b).abc2();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262" y="5014030"/>
            <a:ext cx="167132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 marR="5080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10;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8633" y="5500377"/>
            <a:ext cx="34829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406140" algn="l"/>
              </a:tabLst>
            </a:pPr>
            <a:r>
              <a:rPr sz="1550" dirty="0">
                <a:latin typeface="Calibri"/>
                <a:cs typeface="Calibri"/>
              </a:rPr>
              <a:t>System.out.println("base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non-static");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262" y="5748337"/>
            <a:ext cx="5838190" cy="504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spcBef>
                <a:spcPts val="125"/>
              </a:spcBef>
              <a:tabLst>
                <a:tab pos="2710180" algn="l"/>
                <a:tab pos="5761355" algn="l"/>
              </a:tabLst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abc2()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System.out.println("base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static");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8600" y="3200400"/>
            <a:ext cx="1676400" cy="175260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7790">
              <a:spcBef>
                <a:spcPts val="16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790">
              <a:spcBef>
                <a:spcPts val="95"/>
              </a:spcBef>
            </a:pPr>
            <a:r>
              <a:rPr sz="1550" spc="-25" dirty="0">
                <a:latin typeface="Calibri"/>
                <a:cs typeface="Calibri"/>
              </a:rPr>
              <a:t>20</a:t>
            </a:r>
            <a:endParaRPr sz="1550">
              <a:latin typeface="Calibri"/>
              <a:cs typeface="Calibri"/>
            </a:endParaRPr>
          </a:p>
          <a:p>
            <a:pPr marL="97790">
              <a:spcBef>
                <a:spcPts val="15"/>
              </a:spcBef>
            </a:pPr>
            <a:r>
              <a:rPr sz="1550" spc="-25" dirty="0">
                <a:latin typeface="Calibri"/>
                <a:cs typeface="Calibri"/>
              </a:rPr>
              <a:t>10</a:t>
            </a:r>
            <a:endParaRPr sz="1550">
              <a:latin typeface="Calibri"/>
              <a:cs typeface="Calibri"/>
            </a:endParaRPr>
          </a:p>
          <a:p>
            <a:pPr marL="97790" marR="323215">
              <a:lnSpc>
                <a:spcPct val="103600"/>
              </a:lnSpc>
              <a:spcBef>
                <a:spcPts val="25"/>
              </a:spcBef>
            </a:pPr>
            <a:r>
              <a:rPr sz="1550" dirty="0">
                <a:latin typeface="Calibri"/>
                <a:cs typeface="Calibri"/>
              </a:rPr>
              <a:t>child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non-static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child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non-static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child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base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static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52415"/>
              <a:ext cx="16287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4139" y="128338"/>
            <a:ext cx="16287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35" dirty="0"/>
              <a:t>46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87500" y="825500"/>
            <a:ext cx="8788400" cy="5892800"/>
            <a:chOff x="63500" y="825500"/>
            <a:chExt cx="8788400" cy="5892800"/>
          </a:xfrm>
        </p:grpSpPr>
        <p:sp>
          <p:nvSpPr>
            <p:cNvPr id="9" name="object 9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8762999" y="0"/>
                  </a:moveTo>
                  <a:lnTo>
                    <a:pt x="0" y="0"/>
                  </a:lnTo>
                  <a:lnTo>
                    <a:pt x="0" y="5867399"/>
                  </a:lnTo>
                  <a:lnTo>
                    <a:pt x="8762999" y="58673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838200"/>
              <a:ext cx="8763000" cy="5867400"/>
            </a:xfrm>
            <a:custGeom>
              <a:avLst/>
              <a:gdLst/>
              <a:ahLst/>
              <a:cxnLst/>
              <a:rect l="l" t="t" r="r" b="b"/>
              <a:pathLst>
                <a:path w="8763000" h="5867400">
                  <a:moveTo>
                    <a:pt x="0" y="5867399"/>
                  </a:moveTo>
                  <a:lnTo>
                    <a:pt x="8762999" y="58673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8673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861119"/>
            <a:ext cx="590931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class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222250"/>
            <a:r>
              <a:rPr dirty="0">
                <a:latin typeface="Calibri"/>
                <a:cs typeface="Calibri"/>
              </a:rPr>
              <a:t>static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"";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1" y="2511100"/>
            <a:ext cx="3482340" cy="4144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int[]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{1,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5,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8};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for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(int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array)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641350" marR="875030" indent="-209550">
              <a:lnSpc>
                <a:spcPts val="2100"/>
              </a:lnSpc>
              <a:spcBef>
                <a:spcPts val="140"/>
              </a:spcBef>
            </a:pPr>
            <a:r>
              <a:rPr dirty="0">
                <a:latin typeface="Calibri"/>
                <a:cs typeface="Calibri"/>
              </a:rPr>
              <a:t>for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(int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4;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j++)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if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1.5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&amp;&amp;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6)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851535">
              <a:lnSpc>
                <a:spcPts val="2120"/>
              </a:lnSpc>
            </a:pPr>
            <a:r>
              <a:rPr spc="-10" dirty="0">
                <a:latin typeface="Calibri"/>
                <a:cs typeface="Calibri"/>
              </a:rPr>
              <a:t>continue;</a:t>
            </a:r>
            <a:endParaRPr>
              <a:latin typeface="Calibri"/>
              <a:cs typeface="Calibri"/>
            </a:endParaRPr>
          </a:p>
          <a:p>
            <a:pPr marL="64135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641350" marR="778510">
              <a:lnSpc>
                <a:spcPct val="100800"/>
              </a:lnSpc>
            </a:pPr>
            <a:r>
              <a:rPr spc="-10" dirty="0">
                <a:latin typeface="Calibri"/>
                <a:cs typeface="Calibri"/>
              </a:rPr>
              <a:t>System.out.println(a);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if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(j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1)</a:t>
            </a:r>
            <a:endParaRPr>
              <a:latin typeface="Calibri"/>
              <a:cs typeface="Calibri"/>
            </a:endParaRPr>
          </a:p>
          <a:p>
            <a:pPr marL="851535">
              <a:lnSpc>
                <a:spcPts val="2100"/>
              </a:lnSpc>
            </a:pPr>
            <a:r>
              <a:rPr spc="-10" dirty="0">
                <a:latin typeface="Calibri"/>
                <a:cs typeface="Calibri"/>
              </a:rPr>
              <a:t>break;</a:t>
            </a:r>
            <a:endParaRPr>
              <a:latin typeface="Calibri"/>
              <a:cs typeface="Calibri"/>
            </a:endParaRPr>
          </a:p>
          <a:p>
            <a:pPr marL="64135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continue;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continue;</a:t>
            </a:r>
            <a:endParaRPr>
              <a:latin typeface="Calibri"/>
              <a:cs typeface="Calibri"/>
            </a:endParaRPr>
          </a:p>
          <a:p>
            <a:pPr marR="2957195" algn="ctr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R="2995295" algn="ctr">
              <a:lnSpc>
                <a:spcPts val="2130"/>
              </a:lnSpc>
              <a:tabLst>
                <a:tab pos="38100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9600" y="4876800"/>
            <a:ext cx="957580" cy="1449756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8425">
              <a:spcBef>
                <a:spcPts val="505"/>
              </a:spcBef>
            </a:pPr>
            <a:r>
              <a:rPr spc="-10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9842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  <a:p>
            <a:pPr marL="984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  <a:p>
            <a:pPr marL="984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8</a:t>
            </a:r>
            <a:endParaRPr>
              <a:latin typeface="Calibri"/>
              <a:cs typeface="Calibri"/>
            </a:endParaRPr>
          </a:p>
          <a:p>
            <a:pPr marL="9842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8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76216"/>
            <a:ext cx="7924800" cy="847725"/>
            <a:chOff x="647700" y="76215"/>
            <a:chExt cx="792480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133365"/>
              <a:ext cx="7924800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90" y="76215"/>
              <a:ext cx="1752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152400"/>
              <a:ext cx="7848599" cy="53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15240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59689" y="0"/>
                  </a:lnTo>
                  <a:lnTo>
                    <a:pt x="7794323" y="6978"/>
                  </a:lnTo>
                  <a:lnTo>
                    <a:pt x="7822581" y="26018"/>
                  </a:lnTo>
                  <a:lnTo>
                    <a:pt x="7841621" y="54276"/>
                  </a:lnTo>
                  <a:lnTo>
                    <a:pt x="7848599" y="88910"/>
                  </a:lnTo>
                  <a:lnTo>
                    <a:pt x="7848599" y="444489"/>
                  </a:lnTo>
                  <a:lnTo>
                    <a:pt x="7841621" y="479123"/>
                  </a:lnTo>
                  <a:lnTo>
                    <a:pt x="7822581" y="507381"/>
                  </a:lnTo>
                  <a:lnTo>
                    <a:pt x="7794323" y="526421"/>
                  </a:lnTo>
                  <a:lnTo>
                    <a:pt x="7759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8378" y="52205"/>
            <a:ext cx="2147821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>
                <a:solidFill>
                  <a:srgbClr val="000000"/>
                </a:solidFill>
              </a:rPr>
              <a:t>ссылка: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29100" y="1152509"/>
            <a:ext cx="3467100" cy="1695450"/>
            <a:chOff x="2705100" y="1152509"/>
            <a:chExt cx="3467100" cy="16954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5100" y="1200165"/>
              <a:ext cx="34671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2790" y="1152509"/>
              <a:ext cx="2638425" cy="16954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3199" y="1219200"/>
              <a:ext cx="3390899" cy="533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7200" y="1219201"/>
            <a:ext cx="3390900" cy="305853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00075">
              <a:spcBef>
                <a:spcPts val="225"/>
              </a:spcBef>
            </a:pPr>
            <a:r>
              <a:rPr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http://enthuware.com/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1247" y="84482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18008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2" y="1311207"/>
            <a:ext cx="589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1864420"/>
            <a:ext cx="3691890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22250" marR="5080">
              <a:lnSpc>
                <a:spcPct val="99100"/>
              </a:lnSpc>
              <a:spcBef>
                <a:spcPts val="40"/>
              </a:spcBef>
              <a:tabLst>
                <a:tab pos="1438910" algn="l"/>
                <a:tab pos="3606800" algn="l"/>
              </a:tabLst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A()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str1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abc("String1");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str1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abc("String2");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str3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abc("String3");</a:t>
            </a:r>
            <a:endParaRPr>
              <a:latin typeface="Calibri"/>
              <a:cs typeface="Calibri"/>
            </a:endParaRPr>
          </a:p>
          <a:p>
            <a:pPr marL="222250" marR="370205">
              <a:lnSpc>
                <a:spcPct val="100800"/>
              </a:lnSpc>
              <a:tabLst>
                <a:tab pos="554990" algn="l"/>
                <a:tab pos="1049655" algn="l"/>
                <a:tab pos="2764790" algn="l"/>
                <a:tab pos="3204210" algn="l"/>
              </a:tabLst>
            </a:pP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str1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abc("String4");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str1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abc("String5");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str2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abc("String6");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str4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abc("String7");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8812" y="4334826"/>
            <a:ext cx="5274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81729" algn="l"/>
                <a:tab pos="5189855" algn="l"/>
              </a:tabLst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args[])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A();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8812" y="4887919"/>
            <a:ext cx="2595245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0" marR="5080" indent="-210185">
              <a:lnSpc>
                <a:spcPct val="99100"/>
              </a:lnSpc>
              <a:spcBef>
                <a:spcPts val="12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abc(String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str)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System.out.println(str);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str;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261" y="5984879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8600" y="3200400"/>
            <a:ext cx="1676400" cy="2057400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7790" marR="935355" algn="just">
              <a:lnSpc>
                <a:spcPct val="103200"/>
              </a:lnSpc>
              <a:spcBef>
                <a:spcPts val="345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String2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String5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String6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String3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String4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String7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String1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8350" y="66675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2034" y="-32452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18008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91566" y="732372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2959414"/>
            <a:ext cx="657987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Какие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 следующих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фрагментов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являются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корректными?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355600" indent="-343535">
              <a:buAutoNum type="alphaUcParenR"/>
              <a:tabLst>
                <a:tab pos="355600" algn="l"/>
                <a:tab pos="356235" algn="l"/>
              </a:tabLst>
            </a:pPr>
            <a:r>
              <a:rPr dirty="0">
                <a:latin typeface="Calibri"/>
                <a:cs typeface="Calibri"/>
              </a:rPr>
              <a:t>new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Object[]{new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Object(),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“privet", 18,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ArrayList()};</a:t>
            </a:r>
            <a:endParaRPr>
              <a:latin typeface="Calibri"/>
              <a:cs typeface="Calibri"/>
            </a:endParaRPr>
          </a:p>
          <a:p>
            <a:pPr marL="355600" indent="-343535">
              <a:spcBef>
                <a:spcPts val="15"/>
              </a:spcBef>
              <a:buAutoNum type="alphaUcParenR"/>
              <a:tabLst>
                <a:tab pos="355600" algn="l"/>
                <a:tab pos="356235" algn="l"/>
              </a:tabLst>
            </a:pPr>
            <a:r>
              <a:rPr dirty="0">
                <a:latin typeface="Calibri"/>
                <a:cs typeface="Calibri"/>
              </a:rPr>
              <a:t>new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Object[]{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“poka",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Object(),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{}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ArrayList()};</a:t>
            </a:r>
            <a:endParaRPr>
              <a:latin typeface="Calibri"/>
              <a:cs typeface="Calibri"/>
            </a:endParaRPr>
          </a:p>
          <a:p>
            <a:pPr marL="355600" indent="-343535">
              <a:lnSpc>
                <a:spcPts val="2130"/>
              </a:lnSpc>
              <a:spcBef>
                <a:spcPts val="20"/>
              </a:spcBef>
              <a:buAutoNum type="alphaUcParenR"/>
              <a:tabLst>
                <a:tab pos="355600" algn="l"/>
                <a:tab pos="356235" algn="l"/>
              </a:tabLst>
            </a:pPr>
            <a:r>
              <a:rPr dirty="0">
                <a:latin typeface="Calibri"/>
                <a:cs typeface="Calibri"/>
              </a:rPr>
              <a:t>new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Object[]{new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String[]{""},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Object(),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“ok",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ArrayList()};</a:t>
            </a:r>
            <a:endParaRPr>
              <a:latin typeface="Calibri"/>
              <a:cs typeface="Calibri"/>
            </a:endParaRPr>
          </a:p>
          <a:p>
            <a:pPr marL="355600" indent="-343535">
              <a:lnSpc>
                <a:spcPts val="2130"/>
              </a:lnSpc>
              <a:buAutoNum type="alphaUcParenR"/>
              <a:tabLst>
                <a:tab pos="355600" algn="l"/>
                <a:tab pos="356235" algn="l"/>
              </a:tabLst>
            </a:pPr>
            <a:r>
              <a:rPr dirty="0">
                <a:latin typeface="Calibri"/>
                <a:cs typeface="Calibri"/>
              </a:rPr>
              <a:t>new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Object[1]{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Object()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};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31100" y="3568700"/>
            <a:ext cx="2692400" cy="787400"/>
            <a:chOff x="6007100" y="3568700"/>
            <a:chExt cx="2692400" cy="787400"/>
          </a:xfrm>
        </p:grpSpPr>
        <p:sp>
          <p:nvSpPr>
            <p:cNvPr id="13" name="object 13"/>
            <p:cNvSpPr/>
            <p:nvPr/>
          </p:nvSpPr>
          <p:spPr>
            <a:xfrm>
              <a:off x="6019799" y="358139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219199" y="114299"/>
                  </a:lnTo>
                  <a:lnTo>
                    <a:pt x="12191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9799" y="3581399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12191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219199" y="38099"/>
                  </a:lnTo>
                  <a:lnTo>
                    <a:pt x="12191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7600" y="4191000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219199" y="114299"/>
                  </a:lnTo>
                  <a:lnTo>
                    <a:pt x="12191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7600" y="4191000"/>
              <a:ext cx="1219200" cy="152400"/>
            </a:xfrm>
            <a:custGeom>
              <a:avLst/>
              <a:gdLst/>
              <a:ahLst/>
              <a:cxnLst/>
              <a:rect l="l" t="t" r="r" b="b"/>
              <a:pathLst>
                <a:path w="1219200" h="152400">
                  <a:moveTo>
                    <a:pt x="12191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219199" y="38099"/>
                  </a:lnTo>
                  <a:lnTo>
                    <a:pt x="12191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1587500" y="901700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18008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9261" y="2135184"/>
            <a:ext cx="590931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import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java.util.*;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261" y="3241609"/>
            <a:ext cx="348234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ArrayList&lt;String&gt;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al;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0630" y="4062022"/>
            <a:ext cx="1374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89050" algn="l"/>
              </a:tabLst>
            </a:pPr>
            <a:r>
              <a:rPr spc="-10" dirty="0">
                <a:latin typeface="Calibri"/>
                <a:cs typeface="Calibri"/>
              </a:rPr>
              <a:t>al.add("1");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262" y="4062021"/>
            <a:ext cx="121983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if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!=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null){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4200" y="3505200"/>
            <a:ext cx="2286000" cy="383438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97155">
              <a:spcBef>
                <a:spcPts val="1130"/>
              </a:spcBef>
            </a:pPr>
            <a:r>
              <a:rPr sz="1550" dirty="0">
                <a:latin typeface="Calibri"/>
                <a:cs typeface="Calibri"/>
              </a:rPr>
              <a:t>Compile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time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152416"/>
            <a:ext cx="6953250" cy="847725"/>
            <a:chOff x="1247775" y="152415"/>
            <a:chExt cx="6953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4"/>
              <a:ext cx="69532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090" y="152415"/>
              <a:ext cx="1447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6769089" y="0"/>
                  </a:moveTo>
                  <a:lnTo>
                    <a:pt x="88904" y="0"/>
                  </a:lnTo>
                  <a:lnTo>
                    <a:pt x="54278" y="6978"/>
                  </a:lnTo>
                  <a:lnTo>
                    <a:pt x="26021" y="26018"/>
                  </a:lnTo>
                  <a:lnTo>
                    <a:pt x="6979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79" y="479123"/>
                  </a:lnTo>
                  <a:lnTo>
                    <a:pt x="26021" y="507381"/>
                  </a:lnTo>
                  <a:lnTo>
                    <a:pt x="54278" y="526421"/>
                  </a:lnTo>
                  <a:lnTo>
                    <a:pt x="88904" y="533399"/>
                  </a:lnTo>
                  <a:lnTo>
                    <a:pt x="6769089" y="533399"/>
                  </a:lnTo>
                  <a:lnTo>
                    <a:pt x="6803723" y="526421"/>
                  </a:lnTo>
                  <a:lnTo>
                    <a:pt x="6831981" y="507381"/>
                  </a:lnTo>
                  <a:lnTo>
                    <a:pt x="6851021" y="479123"/>
                  </a:lnTo>
                  <a:lnTo>
                    <a:pt x="6857999" y="444489"/>
                  </a:lnTo>
                  <a:lnTo>
                    <a:pt x="6857999" y="88910"/>
                  </a:lnTo>
                  <a:lnTo>
                    <a:pt x="6851021" y="54276"/>
                  </a:lnTo>
                  <a:lnTo>
                    <a:pt x="6831981" y="26018"/>
                  </a:lnTo>
                  <a:lnTo>
                    <a:pt x="6803723" y="6978"/>
                  </a:lnTo>
                  <a:lnTo>
                    <a:pt x="67690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533400"/>
            </a:xfrm>
            <a:custGeom>
              <a:avLst/>
              <a:gdLst/>
              <a:ahLst/>
              <a:cxnLst/>
              <a:rect l="l" t="t" r="r" b="b"/>
              <a:pathLst>
                <a:path w="6858000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6769089" y="0"/>
                  </a:lnTo>
                  <a:lnTo>
                    <a:pt x="6803723" y="6978"/>
                  </a:lnTo>
                  <a:lnTo>
                    <a:pt x="6831981" y="26018"/>
                  </a:lnTo>
                  <a:lnTo>
                    <a:pt x="6851021" y="54276"/>
                  </a:lnTo>
                  <a:lnTo>
                    <a:pt x="6857999" y="88910"/>
                  </a:lnTo>
                  <a:lnTo>
                    <a:pt x="6857999" y="444489"/>
                  </a:lnTo>
                  <a:lnTo>
                    <a:pt x="6851021" y="479123"/>
                  </a:lnTo>
                  <a:lnTo>
                    <a:pt x="6831981" y="507381"/>
                  </a:lnTo>
                  <a:lnTo>
                    <a:pt x="6803723" y="526421"/>
                  </a:lnTo>
                  <a:lnTo>
                    <a:pt x="6769089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0771" y="73376"/>
            <a:ext cx="10515600" cy="764824"/>
          </a:xfrm>
          <a:prstGeom prst="rect">
            <a:avLst/>
          </a:prstGeom>
        </p:spPr>
        <p:txBody>
          <a:bodyPr vert="horz" wrap="square" lIns="0" tIns="86867" rIns="0" bIns="0" rtlCol="0" anchor="ctr">
            <a:spAutoFit/>
          </a:bodyPr>
          <a:lstStyle/>
          <a:p>
            <a:pPr marL="318008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Test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0" dirty="0"/>
              <a:t>5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16314" y="982092"/>
            <a:ext cx="8788400" cy="5816600"/>
            <a:chOff x="63500" y="901700"/>
            <a:chExt cx="8788400" cy="5816600"/>
          </a:xfrm>
        </p:grpSpPr>
        <p:sp>
          <p:nvSpPr>
            <p:cNvPr id="9" name="object 9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8762999" y="0"/>
                  </a:moveTo>
                  <a:lnTo>
                    <a:pt x="0" y="0"/>
                  </a:lnTo>
                  <a:lnTo>
                    <a:pt x="0" y="5791199"/>
                  </a:lnTo>
                  <a:lnTo>
                    <a:pt x="8762999" y="5791199"/>
                  </a:lnTo>
                  <a:lnTo>
                    <a:pt x="87629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914400"/>
              <a:ext cx="8763000" cy="5791200"/>
            </a:xfrm>
            <a:custGeom>
              <a:avLst/>
              <a:gdLst/>
              <a:ahLst/>
              <a:cxnLst/>
              <a:rect l="l" t="t" r="r" b="b"/>
              <a:pathLst>
                <a:path w="8763000" h="5791200">
                  <a:moveTo>
                    <a:pt x="0" y="5791199"/>
                  </a:moveTo>
                  <a:lnTo>
                    <a:pt x="8762999" y="5791199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57911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9261" y="1723068"/>
            <a:ext cx="59093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Что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результатом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222250" marR="4388485" indent="-2095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"/>
                <a:cs typeface="Calibri"/>
              </a:rPr>
              <a:t>Test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5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812" y="3096574"/>
            <a:ext cx="222948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0" marR="5080" indent="-210185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System.out.println(i);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8811" y="4203131"/>
            <a:ext cx="3482340" cy="11207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2250" marR="5080" indent="-210185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abc(j++);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20"/>
              </a:lnSpc>
            </a:pPr>
            <a:r>
              <a:rPr spc="-10" dirty="0">
                <a:latin typeface="Calibri"/>
                <a:cs typeface="Calibri"/>
              </a:rPr>
              <a:t>System.out.println(j);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261" y="5300030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4200" y="3505201"/>
            <a:ext cx="2286000" cy="857927"/>
          </a:xfrm>
          <a:prstGeom prst="rect">
            <a:avLst/>
          </a:prstGeom>
          <a:solidFill>
            <a:srgbClr val="DBEEF4"/>
          </a:solidFill>
          <a:ln w="25399">
            <a:solidFill>
              <a:srgbClr val="385D89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7155">
              <a:spcBef>
                <a:spcPts val="1010"/>
              </a:spcBef>
            </a:pPr>
            <a:r>
              <a:rPr sz="1550" spc="-10" dirty="0">
                <a:latin typeface="Calibri"/>
                <a:cs typeface="Calibri"/>
              </a:rPr>
              <a:t>Output: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95"/>
              </a:spcBef>
            </a:pPr>
            <a:r>
              <a:rPr sz="1550" spc="1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  <a:p>
            <a:pPr marL="97155">
              <a:spcBef>
                <a:spcPts val="15"/>
              </a:spcBef>
            </a:pPr>
            <a:r>
              <a:rPr sz="1550" spc="10" dirty="0">
                <a:latin typeface="Calibri"/>
                <a:cs typeface="Calibri"/>
              </a:rPr>
              <a:t>6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4402</Words>
  <Application>Microsoft Office PowerPoint</Application>
  <PresentationFormat>Widescreen</PresentationFormat>
  <Paragraphs>727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Office Theme</vt:lpstr>
      <vt:lpstr>Lesson 30</vt:lpstr>
      <vt:lpstr>Урок 30</vt:lpstr>
      <vt:lpstr>Краткий повтор пройденного материала</vt:lpstr>
      <vt:lpstr>Проверка д/з</vt:lpstr>
      <vt:lpstr>Test 1</vt:lpstr>
      <vt:lpstr>Test 2</vt:lpstr>
      <vt:lpstr>Test 3</vt:lpstr>
      <vt:lpstr>Test 4</vt:lpstr>
      <vt:lpstr>Test 5</vt:lpstr>
      <vt:lpstr>Test 6</vt:lpstr>
      <vt:lpstr>Test 7</vt:lpstr>
      <vt:lpstr>Test 8</vt:lpstr>
      <vt:lpstr>Test 9</vt:lpstr>
      <vt:lpstr>Test 10</vt:lpstr>
      <vt:lpstr>Test 11</vt:lpstr>
      <vt:lpstr>Test 12</vt:lpstr>
      <vt:lpstr>Test 13</vt:lpstr>
      <vt:lpstr>Test 14</vt:lpstr>
      <vt:lpstr>Test 15</vt:lpstr>
      <vt:lpstr>Test 16</vt:lpstr>
      <vt:lpstr>Test 17</vt:lpstr>
      <vt:lpstr>Test 18</vt:lpstr>
      <vt:lpstr>Test 19</vt:lpstr>
      <vt:lpstr>Test 20</vt:lpstr>
      <vt:lpstr>Test 21</vt:lpstr>
      <vt:lpstr>Test 22</vt:lpstr>
      <vt:lpstr>Test 23</vt:lpstr>
      <vt:lpstr>Test 24</vt:lpstr>
      <vt:lpstr>Test 25</vt:lpstr>
      <vt:lpstr>Test 26</vt:lpstr>
      <vt:lpstr>Test 27</vt:lpstr>
      <vt:lpstr>Test 28</vt:lpstr>
      <vt:lpstr>Test 29</vt:lpstr>
      <vt:lpstr>Test 30</vt:lpstr>
      <vt:lpstr>Test 31</vt:lpstr>
      <vt:lpstr>Test 32</vt:lpstr>
      <vt:lpstr>Test 33</vt:lpstr>
      <vt:lpstr>Test 34</vt:lpstr>
      <vt:lpstr>Test 35</vt:lpstr>
      <vt:lpstr>Test 36</vt:lpstr>
      <vt:lpstr>Test 37</vt:lpstr>
      <vt:lpstr>Test 38</vt:lpstr>
      <vt:lpstr>Test 39</vt:lpstr>
      <vt:lpstr>Test 40</vt:lpstr>
      <vt:lpstr>Test 41</vt:lpstr>
      <vt:lpstr>Test 42</vt:lpstr>
      <vt:lpstr>Test 43</vt:lpstr>
      <vt:lpstr>Test 44</vt:lpstr>
      <vt:lpstr>Test 45</vt:lpstr>
      <vt:lpstr>Test 46</vt:lpstr>
      <vt:lpstr>ссылка: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30</dc:title>
  <dc:creator>Olga Dubanevych</dc:creator>
  <cp:lastModifiedBy>Olga Dubanevych</cp:lastModifiedBy>
  <cp:revision>2</cp:revision>
  <dcterms:created xsi:type="dcterms:W3CDTF">2023-09-10T23:34:07Z</dcterms:created>
  <dcterms:modified xsi:type="dcterms:W3CDTF">2023-09-11T15:40:37Z</dcterms:modified>
</cp:coreProperties>
</file>