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8CE3E-CB74-2962-C64C-56DCCC149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B420B8-3A32-7C63-AF5D-D2CDED3AE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BBDE0-BF4F-2C24-1400-844C8985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E55D1-3169-1538-27D3-432E503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90BD0C-FE92-8AC0-D0CD-B7D9D6F9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A2B8A-21FB-E734-880E-052F3C6B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861AEC-4F3B-8F85-A344-6EF19F402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AD407-2F15-D917-F1BA-BC3A2002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EEE89-4F71-F279-4231-B79961C2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36CC3-1655-9BAE-7890-008254B9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6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A5408A-65F9-AE3E-A32E-185F79F53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C7572-45D7-D370-6FFF-915A2D93C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A1183-91A4-DABE-D638-F1E14C92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61A5B-2640-9D88-FE6D-9E2B3066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90CF9-0B90-B17D-1B7E-563CC335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5C8FC-F41E-DBF8-E826-97FD399F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475A7-F873-6DFE-7C3D-C9423478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2C97FD-F865-CF9A-9E21-B6F6D3B4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075EDD-B64A-E79C-49ED-6ECAF1ED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E3F3F-2571-6528-13EC-DAE6C58F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8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3302F-5963-1B19-14D9-50C8AD9A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EF5E52-E864-893A-BF9D-69B3B7E8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52A1C-84F7-0550-09C0-A68635D5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58647-3213-FC30-9561-1F81809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28BA7-0071-0B7E-24A1-EC9B5735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07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61F91-6C8C-3B41-7379-B2796DE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00DCF-36C3-4D03-7F1F-E08744888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47A7F6-4553-6898-7EF5-69039955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DFE375-E435-7DD9-EF24-B94D9D89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3ECDF3-7625-227D-9345-92A7919EA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13450D-1CE2-3ED1-5BBD-1C8B873A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3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A3DEA-C13D-9F97-2BF3-B5C85F0A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FE9C61-E6BB-FC8D-E060-82D887DC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6C29C9-54D3-47A8-0DEC-5140CAAF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FA8237-9E9E-CF40-8548-D1A887588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0B208D-2B44-07E2-A1F8-5DD53E99A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A387C2-2A8D-E197-8D50-178210BA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825A0A-EDE0-00DC-E7EE-4546BF13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453C30-AC78-095E-FE41-A37906BA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7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62DEF-7AD8-0537-7557-3E2272B6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5046C4-4AD6-79E9-0A93-F5449AD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FDB5DA-26E1-8781-ACE3-360D2C1E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3ECE01-F376-5DED-588B-866B8C37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7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589865-4DA4-C3AC-650F-B000FF24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D10918-DF0B-2631-31D7-F62975B4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613CD8-5C87-8681-6835-02CE2E04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7B437-6480-D5D4-7EBA-415D4011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52BF-9FE7-3B3A-334B-1161BDB2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470F2B-D8B6-C9D3-7A85-B30A52783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345B5D-EA5D-6590-3734-8A3CD196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214138-2313-4609-6F26-86AA2462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DCEA3-DBB2-0C9C-CDBD-CF59984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8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EB535-0E6C-0899-057B-30CE7075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545184-D498-A77D-46C4-9C5E6EBA8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81BC70-7F6B-DD8E-820D-435515B3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A565C0-39D1-7769-567E-2CFF14AC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002560-4905-3E08-095B-9F69D6F1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D28A68-8C4D-6418-65E5-136C65E2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4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FDF73-C3B1-7B24-4728-B2E3DF01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59ABAC-50E8-4A49-97D6-CE073EFF0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60CB6-536F-2379-4A51-03179DBD2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22D5-1585-41E2-A599-9C9B506FABBB}" type="datetimeFigureOut">
              <a:rPr lang="ru-RU" smtClean="0"/>
              <a:t>20.07.2024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29B4C-B2F4-BCF7-C7D2-99E9FE296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D0746-B038-EFA3-B065-AF1944391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72DA-C506-4E24-B0F2-89383E614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70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4AC6B-B413-7ADC-437A-D5C6B3A6DCA9}"/>
              </a:ext>
            </a:extLst>
          </p:cNvPr>
          <p:cNvSpPr txBox="1"/>
          <p:nvPr/>
        </p:nvSpPr>
        <p:spPr>
          <a:xfrm>
            <a:off x="1335464" y="989815"/>
            <a:ext cx="9521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Bahnschrift" panose="020B0502040204020203" pitchFamily="34" charset="0"/>
              </a:rPr>
              <a:t>Классификация типов кодового смешения в речи русскоязычных блогеров </a:t>
            </a:r>
            <a:endParaRPr lang="ru-RU" sz="54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87FC3-7B09-9F10-D7FC-75765FBC7ACA}"/>
              </a:ext>
            </a:extLst>
          </p:cNvPr>
          <p:cNvSpPr txBox="1"/>
          <p:nvPr/>
        </p:nvSpPr>
        <p:spPr>
          <a:xfrm>
            <a:off x="1335464" y="3575138"/>
            <a:ext cx="4440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Bahnschrift" panose="020B0502040204020203" pitchFamily="34" charset="0"/>
              </a:rPr>
              <a:t>Гич Ольга Николаевна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D4EB824-74E5-3327-0EF7-9C3DEC42E8BB}"/>
              </a:ext>
            </a:extLst>
          </p:cNvPr>
          <p:cNvCxnSpPr/>
          <p:nvPr/>
        </p:nvCxnSpPr>
        <p:spPr>
          <a:xfrm>
            <a:off x="1335464" y="3575138"/>
            <a:ext cx="95210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04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B90406-FB77-3899-8B14-0A778E71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089" y="0"/>
            <a:ext cx="7903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1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DED12-6CFA-0F1C-EED7-5B0B39BE91B8}"/>
              </a:ext>
            </a:extLst>
          </p:cNvPr>
          <p:cNvSpPr txBox="1"/>
          <p:nvPr/>
        </p:nvSpPr>
        <p:spPr>
          <a:xfrm>
            <a:off x="480767" y="339365"/>
            <a:ext cx="1097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Этап 3. Использование модели на новом наборе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DDA68D-6179-FB27-6E3A-3B98B7AB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657586"/>
            <a:ext cx="938343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5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DED12-6CFA-0F1C-EED7-5B0B39BE91B8}"/>
              </a:ext>
            </a:extLst>
          </p:cNvPr>
          <p:cNvSpPr txBox="1"/>
          <p:nvPr/>
        </p:nvSpPr>
        <p:spPr>
          <a:xfrm>
            <a:off x="480767" y="339365"/>
            <a:ext cx="1097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Этап 3. Использование модели на новом наборе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DDA68D-6179-FB27-6E3A-3B98B7AB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83" y="1657586"/>
            <a:ext cx="9383434" cy="4353533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EAA5E83-8B99-233A-73BF-2C44A71E8033}"/>
              </a:ext>
            </a:extLst>
          </p:cNvPr>
          <p:cNvGrpSpPr/>
          <p:nvPr/>
        </p:nvGrpSpPr>
        <p:grpSpPr>
          <a:xfrm>
            <a:off x="2989862" y="1939674"/>
            <a:ext cx="450921" cy="3789355"/>
            <a:chOff x="1547561" y="1960814"/>
            <a:chExt cx="450921" cy="3789355"/>
          </a:xfrm>
        </p:grpSpPr>
        <p:pic>
          <p:nvPicPr>
            <p:cNvPr id="5" name="Рисунок 4" descr="Маркеры-галочки">
              <a:extLst>
                <a:ext uri="{FF2B5EF4-FFF2-40B4-BE49-F238E27FC236}">
                  <a16:creationId xmlns:a16="http://schemas.microsoft.com/office/drawing/2014/main" id="{7E1FD1AE-D364-4B1A-12A3-B5AB9B0F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7" y="1960814"/>
              <a:ext cx="450915" cy="450915"/>
            </a:xfrm>
            <a:prstGeom prst="rect">
              <a:avLst/>
            </a:prstGeom>
          </p:spPr>
        </p:pic>
        <p:pic>
          <p:nvPicPr>
            <p:cNvPr id="6" name="Рисунок 5" descr="Маркеры-галочки">
              <a:extLst>
                <a:ext uri="{FF2B5EF4-FFF2-40B4-BE49-F238E27FC236}">
                  <a16:creationId xmlns:a16="http://schemas.microsoft.com/office/drawing/2014/main" id="{CC608787-C230-B19B-931F-2EE008685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6" y="2304163"/>
              <a:ext cx="450915" cy="450915"/>
            </a:xfrm>
            <a:prstGeom prst="rect">
              <a:avLst/>
            </a:prstGeom>
          </p:spPr>
        </p:pic>
        <p:pic>
          <p:nvPicPr>
            <p:cNvPr id="7" name="Рисунок 6" descr="Маркеры-галочки">
              <a:extLst>
                <a:ext uri="{FF2B5EF4-FFF2-40B4-BE49-F238E27FC236}">
                  <a16:creationId xmlns:a16="http://schemas.microsoft.com/office/drawing/2014/main" id="{583F4285-14A0-0A4B-05F1-F539813F9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5" y="2647512"/>
              <a:ext cx="450915" cy="450915"/>
            </a:xfrm>
            <a:prstGeom prst="rect">
              <a:avLst/>
            </a:prstGeom>
          </p:spPr>
        </p:pic>
        <p:pic>
          <p:nvPicPr>
            <p:cNvPr id="8" name="Рисунок 7" descr="Маркеры-галочки">
              <a:extLst>
                <a:ext uri="{FF2B5EF4-FFF2-40B4-BE49-F238E27FC236}">
                  <a16:creationId xmlns:a16="http://schemas.microsoft.com/office/drawing/2014/main" id="{E8F58117-F77E-46B5-62EB-F9095A86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4" y="3058306"/>
              <a:ext cx="450915" cy="450915"/>
            </a:xfrm>
            <a:prstGeom prst="rect">
              <a:avLst/>
            </a:prstGeom>
          </p:spPr>
        </p:pic>
        <p:pic>
          <p:nvPicPr>
            <p:cNvPr id="9" name="Рисунок 8" descr="Маркеры-галочки">
              <a:extLst>
                <a:ext uri="{FF2B5EF4-FFF2-40B4-BE49-F238E27FC236}">
                  <a16:creationId xmlns:a16="http://schemas.microsoft.com/office/drawing/2014/main" id="{DC107BCE-3D67-A4BB-8B6A-0656EBFB8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3" y="3849794"/>
              <a:ext cx="450915" cy="450915"/>
            </a:xfrm>
            <a:prstGeom prst="rect">
              <a:avLst/>
            </a:prstGeom>
          </p:spPr>
        </p:pic>
        <p:pic>
          <p:nvPicPr>
            <p:cNvPr id="10" name="Рисунок 9" descr="Маркеры-галочки">
              <a:extLst>
                <a:ext uri="{FF2B5EF4-FFF2-40B4-BE49-F238E27FC236}">
                  <a16:creationId xmlns:a16="http://schemas.microsoft.com/office/drawing/2014/main" id="{F6C255D5-46A1-8613-FA9B-4D58FB8B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3" y="4199158"/>
              <a:ext cx="450915" cy="450915"/>
            </a:xfrm>
            <a:prstGeom prst="rect">
              <a:avLst/>
            </a:prstGeom>
          </p:spPr>
        </p:pic>
        <p:pic>
          <p:nvPicPr>
            <p:cNvPr id="11" name="Рисунок 10" descr="Маркеры-галочки">
              <a:extLst>
                <a:ext uri="{FF2B5EF4-FFF2-40B4-BE49-F238E27FC236}">
                  <a16:creationId xmlns:a16="http://schemas.microsoft.com/office/drawing/2014/main" id="{414EE392-94D4-1D54-F11D-1DB6718DD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2" y="4548522"/>
              <a:ext cx="450915" cy="450915"/>
            </a:xfrm>
            <a:prstGeom prst="rect">
              <a:avLst/>
            </a:prstGeom>
          </p:spPr>
        </p:pic>
        <p:pic>
          <p:nvPicPr>
            <p:cNvPr id="12" name="Рисунок 11" descr="Маркеры-галочки">
              <a:extLst>
                <a:ext uri="{FF2B5EF4-FFF2-40B4-BE49-F238E27FC236}">
                  <a16:creationId xmlns:a16="http://schemas.microsoft.com/office/drawing/2014/main" id="{738A2D70-F988-98B0-0CA8-239BE89E7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1" y="4909941"/>
              <a:ext cx="450915" cy="450915"/>
            </a:xfrm>
            <a:prstGeom prst="rect">
              <a:avLst/>
            </a:prstGeom>
          </p:spPr>
        </p:pic>
        <p:pic>
          <p:nvPicPr>
            <p:cNvPr id="13" name="Рисунок 12" descr="Маркеры-галочки">
              <a:extLst>
                <a:ext uri="{FF2B5EF4-FFF2-40B4-BE49-F238E27FC236}">
                  <a16:creationId xmlns:a16="http://schemas.microsoft.com/office/drawing/2014/main" id="{2C48AFA2-A1C0-310D-9115-5FFA6A0B0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47561" y="5299254"/>
              <a:ext cx="450915" cy="450915"/>
            </a:xfrm>
            <a:prstGeom prst="rect">
              <a:avLst/>
            </a:prstGeom>
          </p:spPr>
        </p:pic>
      </p:grpSp>
      <p:pic>
        <p:nvPicPr>
          <p:cNvPr id="16" name="Рисунок 15" descr="Вопросительный знак">
            <a:extLst>
              <a:ext uri="{FF2B5EF4-FFF2-40B4-BE49-F238E27FC236}">
                <a16:creationId xmlns:a16="http://schemas.microsoft.com/office/drawing/2014/main" id="{F8BEA116-4C00-E941-5800-EC1A218E84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2154" y="3457919"/>
            <a:ext cx="457200" cy="457200"/>
          </a:xfrm>
          <a:prstGeom prst="rect">
            <a:avLst/>
          </a:prstGeom>
        </p:spPr>
      </p:pic>
      <p:pic>
        <p:nvPicPr>
          <p:cNvPr id="17" name="Рисунок 16" descr="Вопросительный знак">
            <a:extLst>
              <a:ext uri="{FF2B5EF4-FFF2-40B4-BE49-F238E27FC236}">
                <a16:creationId xmlns:a16="http://schemas.microsoft.com/office/drawing/2014/main" id="{EF522AA9-C2D3-E739-1EA8-3721968AF2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2154" y="565512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7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D5009-E309-EBC9-A488-DDBB813A8C87}"/>
              </a:ext>
            </a:extLst>
          </p:cNvPr>
          <p:cNvSpPr txBox="1"/>
          <p:nvPr/>
        </p:nvSpPr>
        <p:spPr>
          <a:xfrm>
            <a:off x="678730" y="499620"/>
            <a:ext cx="260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Материал: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983DE-1559-C29B-3CC2-2D8EDDAA72AE}"/>
              </a:ext>
            </a:extLst>
          </p:cNvPr>
          <p:cNvSpPr txBox="1"/>
          <p:nvPr/>
        </p:nvSpPr>
        <p:spPr>
          <a:xfrm>
            <a:off x="678730" y="1461155"/>
            <a:ext cx="1037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>
                <a:latin typeface="Bahnschrift" panose="020B0502040204020203" pitchFamily="34" charset="0"/>
              </a:rPr>
              <a:t>Фрагменты из видео русскоязычных блогеров, включающих англоязычные вкрапления</a:t>
            </a:r>
          </a:p>
          <a:p>
            <a:pPr algn="just"/>
            <a:endParaRPr lang="ru-RU" sz="3200" dirty="0">
              <a:latin typeface="Bahnschrift" panose="020B0502040204020203" pitchFamily="34" charset="0"/>
            </a:endParaRPr>
          </a:p>
          <a:p>
            <a:pPr algn="just"/>
            <a:r>
              <a:rPr lang="ru-RU" sz="3200" u="sng" dirty="0">
                <a:latin typeface="Bahnschrift" panose="020B0502040204020203" pitchFamily="34" charset="0"/>
              </a:rPr>
              <a:t>226 контекстов</a:t>
            </a:r>
          </a:p>
          <a:p>
            <a:pPr algn="just"/>
            <a:endParaRPr lang="ru-RU" sz="3200" dirty="0">
              <a:latin typeface="Bahnschrift" panose="020B0502040204020203" pitchFamily="34" charset="0"/>
            </a:endParaRPr>
          </a:p>
          <a:p>
            <a:pPr algn="just"/>
            <a:r>
              <a:rPr lang="ru-RU" sz="3200" u="sng" dirty="0">
                <a:latin typeface="Bahnschrift" panose="020B0502040204020203" pitchFamily="34" charset="0"/>
              </a:rPr>
              <a:t>215 контекстов </a:t>
            </a:r>
            <a:r>
              <a:rPr lang="ru-RU" sz="3200" dirty="0">
                <a:latin typeface="Bahnschrift" panose="020B0502040204020203" pitchFamily="34" charset="0"/>
              </a:rPr>
              <a:t>для обучения модели (пропорция 70/30 тренировочное и тестовое множество)</a:t>
            </a:r>
          </a:p>
          <a:p>
            <a:pPr algn="just"/>
            <a:endParaRPr lang="ru-RU" sz="3200" dirty="0">
              <a:latin typeface="Bahnschrift" panose="020B0502040204020203" pitchFamily="34" charset="0"/>
            </a:endParaRPr>
          </a:p>
          <a:p>
            <a:pPr algn="just"/>
            <a:r>
              <a:rPr lang="ru-RU" sz="3200" u="sng" dirty="0">
                <a:latin typeface="Bahnschrift" panose="020B0502040204020203" pitchFamily="34" charset="0"/>
              </a:rPr>
              <a:t>11 контекстов </a:t>
            </a:r>
            <a:r>
              <a:rPr lang="ru-RU" sz="3200" dirty="0">
                <a:latin typeface="Bahnschrift" panose="020B0502040204020203" pitchFamily="34" charset="0"/>
              </a:rPr>
              <a:t>для </a:t>
            </a:r>
            <a:r>
              <a:rPr lang="ru-RU" sz="3200" dirty="0" err="1">
                <a:latin typeface="Bahnschrift" panose="020B0502040204020203" pitchFamily="34" charset="0"/>
              </a:rPr>
              <a:t>валидационное</a:t>
            </a:r>
            <a:r>
              <a:rPr lang="ru-RU" sz="3200" dirty="0">
                <a:latin typeface="Bahnschrift" panose="020B0502040204020203" pitchFamily="34" charset="0"/>
              </a:rPr>
              <a:t> 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77950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DD506-55B5-DA39-F23A-287CF832EDAA}"/>
              </a:ext>
            </a:extLst>
          </p:cNvPr>
          <p:cNvSpPr txBox="1"/>
          <p:nvPr/>
        </p:nvSpPr>
        <p:spPr>
          <a:xfrm>
            <a:off x="527902" y="443060"/>
            <a:ext cx="3535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Классы: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436D2-0B7A-E999-61F0-7A571E360A57}"/>
              </a:ext>
            </a:extLst>
          </p:cNvPr>
          <p:cNvSpPr txBox="1"/>
          <p:nvPr/>
        </p:nvSpPr>
        <p:spPr>
          <a:xfrm>
            <a:off x="527901" y="1197204"/>
            <a:ext cx="111613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ahnschrift" panose="020B0502040204020203" pitchFamily="34" charset="0"/>
              </a:rPr>
              <a:t>Partly fixed – </a:t>
            </a:r>
            <a:r>
              <a:rPr lang="ru-RU" sz="2000" dirty="0">
                <a:latin typeface="Bahnschrift" panose="020B0502040204020203" pitchFamily="34" charset="0"/>
              </a:rPr>
              <a:t>англоязычные вкрапления, форма которых зафиксирована в словарях русского языка, но значение не зафиксировано (55)</a:t>
            </a:r>
          </a:p>
          <a:p>
            <a:pPr algn="just"/>
            <a:endParaRPr lang="ru-RU" sz="2400" dirty="0">
              <a:latin typeface="Bahnschrift" panose="020B0502040204020203" pitchFamily="34" charset="0"/>
            </a:endParaRPr>
          </a:p>
          <a:p>
            <a:pPr algn="just"/>
            <a:r>
              <a:rPr lang="en-US" sz="2400" dirty="0">
                <a:latin typeface="Bahnschrift" panose="020B0502040204020203" pitchFamily="34" charset="0"/>
              </a:rPr>
              <a:t>Mixed</a:t>
            </a:r>
            <a:r>
              <a:rPr lang="ru-RU" sz="2400" dirty="0">
                <a:latin typeface="Bahnschrift" panose="020B0502040204020203" pitchFamily="34" charset="0"/>
              </a:rPr>
              <a:t> – </a:t>
            </a:r>
            <a:r>
              <a:rPr lang="ru-RU" sz="2000" dirty="0">
                <a:latin typeface="Bahnschrift" panose="020B0502040204020203" pitchFamily="34" charset="0"/>
              </a:rPr>
              <a:t>англоязычные вкрапления, которые ассимилировались в языке, приобрели русскую фонетику и/или морфологию, но не зафиксированы в словарях (85)</a:t>
            </a:r>
          </a:p>
          <a:p>
            <a:pPr algn="just"/>
            <a:endParaRPr lang="ru-RU" sz="2400" dirty="0">
              <a:latin typeface="Bahnschrift" panose="020B0502040204020203" pitchFamily="34" charset="0"/>
            </a:endParaRPr>
          </a:p>
          <a:p>
            <a:pPr algn="just"/>
            <a:r>
              <a:rPr lang="en-US" sz="2400" dirty="0">
                <a:latin typeface="Bahnschrift" panose="020B0502040204020203" pitchFamily="34" charset="0"/>
              </a:rPr>
              <a:t>Forced switch</a:t>
            </a:r>
            <a:r>
              <a:rPr lang="ru-RU" sz="2400" dirty="0">
                <a:latin typeface="Bahnschrift" panose="020B0502040204020203" pitchFamily="34" charset="0"/>
              </a:rPr>
              <a:t> – </a:t>
            </a:r>
            <a:r>
              <a:rPr lang="ru-RU" sz="2000" dirty="0">
                <a:latin typeface="Bahnschrift" panose="020B0502040204020203" pitchFamily="34" charset="0"/>
              </a:rPr>
              <a:t>вынужденное переключение на английский язык в речи, так как в русском языке отсутствует аналог, может присутствовать русское произношение. Чаще всего это бренды, терминология, аббревиатуры, культурные реалии, названия фильмов, песен, музыкальных исполнителей и т п</a:t>
            </a:r>
            <a:r>
              <a:rPr lang="ru-RU" sz="2400" dirty="0">
                <a:latin typeface="Bahnschrift" panose="020B0502040204020203" pitchFamily="34" charset="0"/>
              </a:rPr>
              <a:t>. </a:t>
            </a:r>
            <a:r>
              <a:rPr lang="ru-RU" sz="2000" dirty="0">
                <a:latin typeface="Bahnschrift" panose="020B0502040204020203" pitchFamily="34" charset="0"/>
              </a:rPr>
              <a:t>(38)</a:t>
            </a:r>
          </a:p>
          <a:p>
            <a:pPr algn="just"/>
            <a:endParaRPr lang="ru-RU" sz="2400" dirty="0">
              <a:latin typeface="Bahnschrift" panose="020B0502040204020203" pitchFamily="34" charset="0"/>
            </a:endParaRPr>
          </a:p>
          <a:p>
            <a:pPr algn="just"/>
            <a:r>
              <a:rPr lang="en-US" sz="2400" dirty="0">
                <a:latin typeface="Bahnschrift" panose="020B0502040204020203" pitchFamily="34" charset="0"/>
              </a:rPr>
              <a:t>True switch</a:t>
            </a:r>
            <a:r>
              <a:rPr lang="ru-RU" sz="2400" dirty="0">
                <a:latin typeface="Bahnschrift" panose="020B0502040204020203" pitchFamily="34" charset="0"/>
              </a:rPr>
              <a:t> – </a:t>
            </a:r>
            <a:r>
              <a:rPr lang="ru-RU" sz="2000" dirty="0">
                <a:latin typeface="Bahnschrift" panose="020B0502040204020203" pitchFamily="34" charset="0"/>
              </a:rPr>
              <a:t>переключение в речи на английский язык, при возможности выразить ту же мысль на русском языке. Часто сопровождается попыткой передать английское произношение (37)</a:t>
            </a:r>
          </a:p>
        </p:txBody>
      </p:sp>
    </p:spTree>
    <p:extLst>
      <p:ext uri="{BB962C8B-B14F-4D97-AF65-F5344CB8AC3E}">
        <p14:creationId xmlns:p14="http://schemas.microsoft.com/office/powerpoint/2010/main" val="70128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23354A-E122-7096-0487-D5A709CD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779"/>
            <a:ext cx="12192000" cy="5871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8915F-D838-612F-E92C-34FD1DC9AC7F}"/>
              </a:ext>
            </a:extLst>
          </p:cNvPr>
          <p:cNvSpPr txBox="1"/>
          <p:nvPr/>
        </p:nvSpPr>
        <p:spPr>
          <a:xfrm>
            <a:off x="5115612" y="150829"/>
            <a:ext cx="196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Bahnschrift" panose="020B0502040204020203" pitchFamily="34" charset="0"/>
              </a:rPr>
              <a:t>Датасет</a:t>
            </a:r>
            <a:endParaRPr lang="ru-RU" sz="3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6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D5D2C-CF10-8C75-3D34-28D730F4F7AE}"/>
              </a:ext>
            </a:extLst>
          </p:cNvPr>
          <p:cNvSpPr txBox="1"/>
          <p:nvPr/>
        </p:nvSpPr>
        <p:spPr>
          <a:xfrm>
            <a:off x="405351" y="292231"/>
            <a:ext cx="895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Этап 1. Загрузка и подготовка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B600-C0C2-9B16-731E-D2A095DF686E}"/>
              </a:ext>
            </a:extLst>
          </p:cNvPr>
          <p:cNvSpPr txBox="1"/>
          <p:nvPr/>
        </p:nvSpPr>
        <p:spPr>
          <a:xfrm>
            <a:off x="405351" y="1187777"/>
            <a:ext cx="109633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Загрузка </a:t>
            </a:r>
            <a:r>
              <a:rPr lang="ru-RU" sz="2800" dirty="0" err="1">
                <a:latin typeface="Bahnschrift" panose="020B0502040204020203" pitchFamily="34" charset="0"/>
              </a:rPr>
              <a:t>датасета</a:t>
            </a:r>
            <a:endParaRPr lang="ru-RU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Деление на множество для обучения и для валидации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Замена цифр на наименования классов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Подсчет классов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Обработка текста (приведение всех слов в русской графике к нижнему регистру)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Создание </a:t>
            </a:r>
            <a:r>
              <a:rPr lang="en-US" sz="2800" dirty="0">
                <a:latin typeface="Bahnschrift" panose="020B0502040204020203" pitchFamily="34" charset="0"/>
              </a:rPr>
              <a:t>n-</a:t>
            </a:r>
            <a:r>
              <a:rPr lang="ru-RU" sz="2800" dirty="0">
                <a:latin typeface="Bahnschrift" panose="020B0502040204020203" pitchFamily="34" charset="0"/>
              </a:rPr>
              <a:t>граммов</a:t>
            </a:r>
          </a:p>
        </p:txBody>
      </p:sp>
    </p:spTree>
    <p:extLst>
      <p:ext uri="{BB962C8B-B14F-4D97-AF65-F5344CB8AC3E}">
        <p14:creationId xmlns:p14="http://schemas.microsoft.com/office/powerpoint/2010/main" val="110591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D5D2C-CF10-8C75-3D34-28D730F4F7AE}"/>
              </a:ext>
            </a:extLst>
          </p:cNvPr>
          <p:cNvSpPr txBox="1"/>
          <p:nvPr/>
        </p:nvSpPr>
        <p:spPr>
          <a:xfrm>
            <a:off x="405351" y="292231"/>
            <a:ext cx="1138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Этап 2. Кодирование данных и подготовка тренировочного и тестового множества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B600-C0C2-9B16-731E-D2A095DF686E}"/>
              </a:ext>
            </a:extLst>
          </p:cNvPr>
          <p:cNvSpPr txBox="1"/>
          <p:nvPr/>
        </p:nvSpPr>
        <p:spPr>
          <a:xfrm>
            <a:off x="405351" y="2090172"/>
            <a:ext cx="10963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Конкатенация столбцов в независимую переменную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Векторизация </a:t>
            </a:r>
            <a:r>
              <a:rPr lang="en-US" sz="2800" dirty="0">
                <a:latin typeface="Bahnschrift" panose="020B0502040204020203" pitchFamily="34" charset="0"/>
              </a:rPr>
              <a:t>X</a:t>
            </a:r>
            <a:r>
              <a:rPr lang="ru-RU" sz="2800" dirty="0">
                <a:latin typeface="Bahnschrift" panose="020B0502040204020203" pitchFamily="34" charset="0"/>
              </a:rPr>
              <a:t> переменной (</a:t>
            </a:r>
            <a:r>
              <a:rPr lang="en-US" sz="2800" dirty="0" err="1">
                <a:latin typeface="Bahnschrift" panose="020B0502040204020203" pitchFamily="34" charset="0"/>
              </a:rPr>
              <a:t>Tf</a:t>
            </a:r>
            <a:r>
              <a:rPr lang="ru-RU" sz="2800" dirty="0">
                <a:latin typeface="Bahnschrift" panose="020B0502040204020203" pitchFamily="34" charset="0"/>
              </a:rPr>
              <a:t>-</a:t>
            </a:r>
            <a:r>
              <a:rPr lang="en-US" sz="2800" dirty="0" err="1">
                <a:latin typeface="Bahnschrift" panose="020B0502040204020203" pitchFamily="34" charset="0"/>
              </a:rPr>
              <a:t>Idf</a:t>
            </a:r>
            <a:r>
              <a:rPr lang="ru-RU" sz="2800" dirty="0">
                <a:latin typeface="Bahnschrift" panose="020B0502040204020203" pitchFamily="34" charset="0"/>
              </a:rPr>
              <a:t>) и кодирование </a:t>
            </a:r>
            <a:r>
              <a:rPr lang="en-US" sz="2800" dirty="0">
                <a:latin typeface="Bahnschrift" panose="020B0502040204020203" pitchFamily="34" charset="0"/>
              </a:rPr>
              <a:t>y </a:t>
            </a:r>
            <a:r>
              <a:rPr lang="ru-RU" sz="2800" dirty="0">
                <a:latin typeface="Bahnschrift" panose="020B0502040204020203" pitchFamily="34" charset="0"/>
              </a:rPr>
              <a:t>переменной (</a:t>
            </a:r>
            <a:r>
              <a:rPr lang="en-US" sz="2800" dirty="0" err="1">
                <a:latin typeface="Bahnschrift" panose="020B0502040204020203" pitchFamily="34" charset="0"/>
              </a:rPr>
              <a:t>LabelEncoder</a:t>
            </a:r>
            <a:r>
              <a:rPr lang="en-US" sz="2800" dirty="0">
                <a:latin typeface="Bahnschrift" panose="020B0502040204020203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Bahnschrif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Bahnschrift" panose="020B0502040204020203" pitchFamily="34" charset="0"/>
              </a:rPr>
              <a:t>Разделение на тренировочное и тестовое подмножество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1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2ADBC-3E75-CC09-C45B-4402A44C370B}"/>
              </a:ext>
            </a:extLst>
          </p:cNvPr>
          <p:cNvSpPr txBox="1"/>
          <p:nvPr/>
        </p:nvSpPr>
        <p:spPr>
          <a:xfrm>
            <a:off x="5134466" y="169683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Модели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2A46C-20EC-9578-FC65-551BB2E55C14}"/>
              </a:ext>
            </a:extLst>
          </p:cNvPr>
          <p:cNvSpPr txBox="1"/>
          <p:nvPr/>
        </p:nvSpPr>
        <p:spPr>
          <a:xfrm>
            <a:off x="3546049" y="793042"/>
            <a:ext cx="5099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Bahnschrift" panose="020B0502040204020203" pitchFamily="34" charset="0"/>
              </a:rPr>
              <a:t>Логистическая регрессия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C38BF9-82A8-B6C1-29EE-DEE05E51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71" y="2085501"/>
            <a:ext cx="6045747" cy="26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6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2ADBC-3E75-CC09-C45B-4402A44C370B}"/>
              </a:ext>
            </a:extLst>
          </p:cNvPr>
          <p:cNvSpPr txBox="1"/>
          <p:nvPr/>
        </p:nvSpPr>
        <p:spPr>
          <a:xfrm>
            <a:off x="5134466" y="169683"/>
            <a:ext cx="1923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" panose="020B0502040204020203" pitchFamily="34" charset="0"/>
              </a:rPr>
              <a:t>Модели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2A46C-20EC-9578-FC65-551BB2E55C14}"/>
              </a:ext>
            </a:extLst>
          </p:cNvPr>
          <p:cNvSpPr txBox="1"/>
          <p:nvPr/>
        </p:nvSpPr>
        <p:spPr>
          <a:xfrm>
            <a:off x="3179190" y="816014"/>
            <a:ext cx="5833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latin typeface="Bahnschrift" panose="020B0502040204020203" pitchFamily="34" charset="0"/>
              </a:rPr>
              <a:t>Мультиномиальный</a:t>
            </a:r>
            <a:r>
              <a:rPr lang="ru-RU" sz="3200" dirty="0">
                <a:latin typeface="Bahnschrift" panose="020B0502040204020203" pitchFamily="34" charset="0"/>
              </a:rPr>
              <a:t> наивный байесовский классификатор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BCAE7E-C12B-D269-F6CB-4AF776E97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10" y="2233798"/>
            <a:ext cx="6025580" cy="261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62ADBC-3E75-CC09-C45B-4402A44C370B}"/>
              </a:ext>
            </a:extLst>
          </p:cNvPr>
          <p:cNvSpPr txBox="1"/>
          <p:nvPr/>
        </p:nvSpPr>
        <p:spPr>
          <a:xfrm>
            <a:off x="4108837" y="169683"/>
            <a:ext cx="397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Bahnschrift" panose="020B0502040204020203" pitchFamily="34" charset="0"/>
              </a:rPr>
              <a:t>Стекинг</a:t>
            </a:r>
            <a:r>
              <a:rPr lang="ru-RU" sz="3600" dirty="0">
                <a:latin typeface="Bahnschrift" panose="020B0502040204020203" pitchFamily="34" charset="0"/>
              </a:rPr>
              <a:t> моделей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2A46C-20EC-9578-FC65-551BB2E55C14}"/>
              </a:ext>
            </a:extLst>
          </p:cNvPr>
          <p:cNvSpPr txBox="1"/>
          <p:nvPr/>
        </p:nvSpPr>
        <p:spPr>
          <a:xfrm>
            <a:off x="2259289" y="816014"/>
            <a:ext cx="76734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>
                <a:latin typeface="Bahnschrift" panose="020B0502040204020203" pitchFamily="34" charset="0"/>
              </a:rPr>
              <a:t>Рандомный</a:t>
            </a:r>
            <a:r>
              <a:rPr lang="ru-RU" sz="3200" dirty="0">
                <a:latin typeface="Bahnschrift" panose="020B0502040204020203" pitchFamily="34" charset="0"/>
              </a:rPr>
              <a:t> лес + Градиентный </a:t>
            </a:r>
            <a:r>
              <a:rPr lang="ru-RU" sz="3200" dirty="0" err="1">
                <a:latin typeface="Bahnschrift" panose="020B0502040204020203" pitchFamily="34" charset="0"/>
              </a:rPr>
              <a:t>бустинг</a:t>
            </a:r>
            <a:r>
              <a:rPr lang="ru-RU" sz="3200" dirty="0">
                <a:latin typeface="Bahnschrift" panose="020B0502040204020203" pitchFamily="34" charset="0"/>
              </a:rPr>
              <a:t> </a:t>
            </a:r>
            <a:br>
              <a:rPr lang="ru-RU" sz="3200" dirty="0">
                <a:latin typeface="Bahnschrift" panose="020B0502040204020203" pitchFamily="34" charset="0"/>
              </a:rPr>
            </a:br>
            <a:r>
              <a:rPr lang="ru-RU" sz="3200" dirty="0">
                <a:latin typeface="Bahnschrift" panose="020B0502040204020203" pitchFamily="34" charset="0"/>
              </a:rPr>
              <a:t>+ Логистическая регрессия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2CC17C-CE2C-F757-CEF1-71A656A6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41" y="2539563"/>
            <a:ext cx="5846314" cy="238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889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285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Гич Ольга Николаевна</dc:creator>
  <cp:lastModifiedBy>Гич Ольга Николаевна</cp:lastModifiedBy>
  <cp:revision>5</cp:revision>
  <dcterms:created xsi:type="dcterms:W3CDTF">2024-07-20T05:33:09Z</dcterms:created>
  <dcterms:modified xsi:type="dcterms:W3CDTF">2024-07-20T06:15:03Z</dcterms:modified>
</cp:coreProperties>
</file>