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1"/>
  </p:notesMasterIdLst>
  <p:sldIdLst>
    <p:sldId id="256" r:id="rId3"/>
    <p:sldId id="294" r:id="rId4"/>
    <p:sldId id="277" r:id="rId5"/>
    <p:sldId id="280" r:id="rId6"/>
    <p:sldId id="295" r:id="rId7"/>
    <p:sldId id="268" r:id="rId8"/>
    <p:sldId id="296" r:id="rId9"/>
    <p:sldId id="297" r:id="rId10"/>
    <p:sldId id="298" r:id="rId11"/>
    <p:sldId id="299" r:id="rId12"/>
    <p:sldId id="301" r:id="rId13"/>
    <p:sldId id="300" r:id="rId14"/>
    <p:sldId id="283" r:id="rId15"/>
    <p:sldId id="282" r:id="rId16"/>
    <p:sldId id="259" r:id="rId17"/>
    <p:sldId id="264" r:id="rId18"/>
    <p:sldId id="281" r:id="rId19"/>
    <p:sldId id="292" r:id="rId20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oit Claise" initials="BC" lastIdx="13" clrIdx="0">
    <p:extLst>
      <p:ext uri="{19B8F6BF-5375-455C-9EA6-DF929625EA0E}">
        <p15:presenceInfo xmlns:p15="http://schemas.microsoft.com/office/powerpoint/2012/main" userId="S-1-5-21-147214757-305610072-1517763936-81776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72880" autoAdjust="0"/>
  </p:normalViewPr>
  <p:slideViewPr>
    <p:cSldViewPr snapToGrid="0">
      <p:cViewPr varScale="1">
        <p:scale>
          <a:sx n="75" d="100"/>
          <a:sy n="75" d="100"/>
        </p:scale>
        <p:origin x="84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505A2C7F-4533-4337-BE92-B20ACDF0E3B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8860ED9D-B7C4-4EC7-A672-10CA0624E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68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0ED9D-B7C4-4EC7-A672-10CA0624E7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7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0ED9D-B7C4-4EC7-A672-10CA0624E7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87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0ED9D-B7C4-4EC7-A672-10CA0624E7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79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0ED9D-B7C4-4EC7-A672-10CA0624E7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31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0ED9D-B7C4-4EC7-A672-10CA0624E7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51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0ED9D-B7C4-4EC7-A672-10CA0624E7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07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0ED9D-B7C4-4EC7-A672-10CA0624E7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21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1A87-4574-4D65-9F9A-B602AE752FA4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2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15AA-B5C6-4044-903E-47B8E32173D3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97B4-1AC6-4A7C-AC1D-EAFC1B81DA46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6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CE22-52E0-43E0-997A-E98A759C84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620F-1F08-4D9F-81C0-24AB6E64B9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4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CE22-52E0-43E0-997A-E98A759C84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620F-1F08-4D9F-81C0-24AB6E64B9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595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CE22-52E0-43E0-997A-E98A759C84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620F-1F08-4D9F-81C0-24AB6E64B9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513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CE22-52E0-43E0-997A-E98A759C84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620F-1F08-4D9F-81C0-24AB6E64B9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648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CE22-52E0-43E0-997A-E98A759C84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620F-1F08-4D9F-81C0-24AB6E64B9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171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CE22-52E0-43E0-997A-E98A759C84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620F-1F08-4D9F-81C0-24AB6E64B9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480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CE22-52E0-43E0-997A-E98A759C84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620F-1F08-4D9F-81C0-24AB6E64B9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5570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CE22-52E0-43E0-997A-E98A759C84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620F-1F08-4D9F-81C0-24AB6E64B9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54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FA86-00D7-4FB6-8EF3-CBC4C2C7923F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88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CE22-52E0-43E0-997A-E98A759C84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620F-1F08-4D9F-81C0-24AB6E64B9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578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CE22-52E0-43E0-997A-E98A759C84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620F-1F08-4D9F-81C0-24AB6E64B9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0734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CE22-52E0-43E0-997A-E98A759C84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620F-1F08-4D9F-81C0-24AB6E64B9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81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2728-0BAE-4AE4-A3D4-D6A16A59116F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6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0822-5E41-4F9A-BC9D-D415D637FDF3}" type="datetime1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3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49D2-3E58-415E-B7AA-117DF39C34EC}" type="datetime1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9F94-322B-4E21-9F2A-DCD10020559B}" type="datetime1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1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5388-31ED-4148-AA93-27B5A39A7B5B}" type="datetime1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4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0E7B-217F-4EBA-BB9E-9ADB7D120E27}" type="datetime1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5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3877-192C-4F6C-B0F6-04EE7DCF1A2D}" type="datetime1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1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E1589-CDA1-4CA4-983D-2B7CEB007891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A4D66-354B-4486-A5F9-50FB7654F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DCE22-52E0-43E0-997A-E98A759C847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7620F-1F08-4D9F-81C0-24AB6E64B9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15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lga.havel@huawei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ndavis@ciena.com" TargetMode="External"/><Relationship Id="rId3" Type="http://schemas.openxmlformats.org/officeDocument/2006/relationships/hyperlink" Target="mailto:oscar.gonzalezdedios@telefonica.com" TargetMode="External"/><Relationship Id="rId7" Type="http://schemas.openxmlformats.org/officeDocument/2006/relationships/hyperlink" Target="mailto:benoit.claise@huawei.com" TargetMode="External"/><Relationship Id="rId2" Type="http://schemas.openxmlformats.org/officeDocument/2006/relationships/hyperlink" Target="mailto:olga.havel@huawei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ohamed.boucadair@orange.com" TargetMode="External"/><Relationship Id="rId11" Type="http://schemas.openxmlformats.org/officeDocument/2006/relationships/hyperlink" Target="mailto:dceccare@cisco.com" TargetMode="External"/><Relationship Id="rId5" Type="http://schemas.openxmlformats.org/officeDocument/2006/relationships/hyperlink" Target="mailto:thomas.graf@swisscom.com" TargetMode="External"/><Relationship Id="rId10" Type="http://schemas.openxmlformats.org/officeDocument/2006/relationships/hyperlink" Target="mailto:victor.lopez@Nokia.com" TargetMode="External"/><Relationship Id="rId4" Type="http://schemas.openxmlformats.org/officeDocument/2006/relationships/hyperlink" Target="mailto:Ahmed.Elhassany@swisscom.com" TargetMode="External"/><Relationship Id="rId9" Type="http://schemas.openxmlformats.org/officeDocument/2006/relationships/hyperlink" Target="mailto:samier.barguil_giraldo@nokia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325121"/>
            <a:ext cx="7487919" cy="3220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b="1" i="1" dirty="0">
                <a:solidFill>
                  <a:schemeClr val="bg1"/>
                </a:solidFill>
              </a:rPr>
              <a:t>Modeling the Digital Map based on RFC8345: </a:t>
            </a:r>
            <a:br>
              <a:rPr lang="en-US" sz="4400" b="1" i="1" dirty="0">
                <a:solidFill>
                  <a:schemeClr val="bg1"/>
                </a:solidFill>
              </a:rPr>
            </a:br>
            <a:r>
              <a:rPr lang="en-US" sz="4400" b="1" i="1" dirty="0">
                <a:solidFill>
                  <a:schemeClr val="bg1"/>
                </a:solidFill>
              </a:rPr>
              <a:t>Sharing </a:t>
            </a:r>
            <a:r>
              <a:rPr lang="en-US" sz="4400" b="1" i="1" dirty="0" smtClean="0">
                <a:solidFill>
                  <a:schemeClr val="bg1"/>
                </a:solidFill>
              </a:rPr>
              <a:t>Experience</a:t>
            </a:r>
            <a:endParaRPr lang="en-US" sz="4400" b="1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1102" y="4513798"/>
            <a:ext cx="7030719" cy="1842552"/>
          </a:xfrm>
        </p:spPr>
        <p:txBody>
          <a:bodyPr>
            <a:normAutofit/>
          </a:bodyPr>
          <a:lstStyle/>
          <a:p>
            <a:r>
              <a:rPr lang="en-US" sz="3400" b="1" i="1" dirty="0" smtClean="0">
                <a:solidFill>
                  <a:schemeClr val="bg1"/>
                </a:solidFill>
                <a:hlinkClick r:id="rId2"/>
              </a:rPr>
              <a:t>IETF 118, Prague, 5 Dec 2023</a:t>
            </a:r>
          </a:p>
          <a:p>
            <a:endParaRPr lang="en-US" sz="3400" b="1" i="1" dirty="0" smtClean="0">
              <a:solidFill>
                <a:schemeClr val="bg1"/>
              </a:solidFill>
              <a:hlinkClick r:id="rId2"/>
            </a:endParaRPr>
          </a:p>
          <a:p>
            <a:r>
              <a:rPr lang="en-US" sz="3400" b="1" i="1" dirty="0" smtClean="0">
                <a:solidFill>
                  <a:schemeClr val="bg1"/>
                </a:solidFill>
                <a:hlinkClick r:id="rId2"/>
              </a:rPr>
              <a:t>olga.havel@huawei.com</a:t>
            </a:r>
            <a:endParaRPr lang="en-US" sz="3400" b="1" i="1" dirty="0">
              <a:solidFill>
                <a:schemeClr val="bg1"/>
              </a:solidFill>
            </a:endParaRPr>
          </a:p>
          <a:p>
            <a:endParaRPr lang="en-US" sz="3400" b="1" i="1" dirty="0">
              <a:solidFill>
                <a:schemeClr val="bg1"/>
              </a:solidFill>
            </a:endParaRPr>
          </a:p>
          <a:p>
            <a:endParaRPr lang="en-US" sz="3400" b="1" i="1" dirty="0">
              <a:solidFill>
                <a:schemeClr val="bg1"/>
              </a:solidFill>
            </a:endParaRPr>
          </a:p>
          <a:p>
            <a:endParaRPr lang="en-US" sz="3400" b="1" i="1" dirty="0">
              <a:solidFill>
                <a:schemeClr val="bg1"/>
              </a:solidFill>
            </a:endParaRPr>
          </a:p>
          <a:p>
            <a:endParaRPr lang="en-US" sz="3400" b="1" i="1" dirty="0">
              <a:solidFill>
                <a:schemeClr val="bg1"/>
              </a:solidFill>
            </a:endParaRPr>
          </a:p>
          <a:p>
            <a:endParaRPr lang="en-US" sz="3400" b="1" i="1" dirty="0">
              <a:solidFill>
                <a:schemeClr val="bg1"/>
              </a:solidFill>
            </a:endParaRPr>
          </a:p>
          <a:p>
            <a:endParaRPr lang="en-US" sz="3400" b="1" i="1" dirty="0">
              <a:solidFill>
                <a:schemeClr val="bg1"/>
              </a:solidFill>
            </a:endParaRPr>
          </a:p>
          <a:p>
            <a:endParaRPr lang="en-US" sz="3400" b="1" i="1" dirty="0">
              <a:solidFill>
                <a:schemeClr val="bg1"/>
              </a:solidFill>
            </a:endParaRPr>
          </a:p>
          <a:p>
            <a:endParaRPr lang="en-US" sz="3400" b="1" i="1" dirty="0">
              <a:solidFill>
                <a:schemeClr val="bg1"/>
              </a:solidFill>
            </a:endParaRPr>
          </a:p>
          <a:p>
            <a:endParaRPr lang="en-IE" sz="3400" b="1" i="1" dirty="0">
              <a:solidFill>
                <a:schemeClr val="bg1"/>
              </a:solidFill>
            </a:endParaRPr>
          </a:p>
          <a:p>
            <a:endParaRPr lang="en-IE" sz="2500" b="1" i="1" dirty="0">
              <a:solidFill>
                <a:schemeClr val="bg1"/>
              </a:solidFill>
            </a:endParaRPr>
          </a:p>
          <a:p>
            <a:endParaRPr lang="en-IE" sz="2500" b="1" i="1" dirty="0">
              <a:solidFill>
                <a:schemeClr val="bg1"/>
              </a:solidFill>
            </a:endParaRPr>
          </a:p>
          <a:p>
            <a:endParaRPr lang="en-IE" sz="3600" b="1" i="1" dirty="0">
              <a:solidFill>
                <a:schemeClr val="bg1"/>
              </a:solidFill>
            </a:endParaRPr>
          </a:p>
          <a:p>
            <a:endParaRPr lang="en-IE" sz="3600" b="1" i="1" dirty="0">
              <a:solidFill>
                <a:schemeClr val="bg1"/>
              </a:solidFill>
            </a:endParaRPr>
          </a:p>
          <a:p>
            <a:endParaRPr lang="en-US" sz="3600" b="1" i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0386BF-39D4-4610-A0F6-31D20DC7D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7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960" y="19240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IS-IS Topology requests – from a Customer LAB 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0506" y="4840352"/>
            <a:ext cx="1099226" cy="5447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72906" y="4992752"/>
            <a:ext cx="1099226" cy="5447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25306" y="5145152"/>
            <a:ext cx="1099226" cy="5447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7706" y="5297552"/>
            <a:ext cx="1099226" cy="5447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Router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11880" y="3426519"/>
            <a:ext cx="1665052" cy="5447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Controller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12" idx="2"/>
            <a:endCxn id="8" idx="0"/>
          </p:cNvCxnSpPr>
          <p:nvPr/>
        </p:nvCxnSpPr>
        <p:spPr>
          <a:xfrm flipH="1">
            <a:off x="1970119" y="3971267"/>
            <a:ext cx="174287" cy="869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2"/>
          </p:cNvCxnSpPr>
          <p:nvPr/>
        </p:nvCxnSpPr>
        <p:spPr>
          <a:xfrm flipH="1">
            <a:off x="2111170" y="3971267"/>
            <a:ext cx="33236" cy="1157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2"/>
            <a:endCxn id="10" idx="0"/>
          </p:cNvCxnSpPr>
          <p:nvPr/>
        </p:nvCxnSpPr>
        <p:spPr>
          <a:xfrm>
            <a:off x="2144406" y="3971267"/>
            <a:ext cx="130513" cy="1173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2"/>
            <a:endCxn id="11" idx="0"/>
          </p:cNvCxnSpPr>
          <p:nvPr/>
        </p:nvCxnSpPr>
        <p:spPr>
          <a:xfrm>
            <a:off x="2144406" y="3971267"/>
            <a:ext cx="282913" cy="1326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1021" y="4111189"/>
            <a:ext cx="250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RFC9130 </a:t>
            </a:r>
            <a:r>
              <a:rPr lang="en-US" sz="1400" dirty="0" err="1" smtClean="0"/>
              <a:t>ietf-isis</a:t>
            </a:r>
            <a:r>
              <a:rPr lang="en-US" sz="1400" dirty="0" smtClean="0"/>
              <a:t> </a:t>
            </a:r>
          </a:p>
          <a:p>
            <a:r>
              <a:rPr lang="en-US" sz="1400" dirty="0" err="1" smtClean="0"/>
              <a:t>openconfig-isis</a:t>
            </a:r>
            <a:endParaRPr lang="en-US" sz="1400" dirty="0" smtClean="0"/>
          </a:p>
        </p:txBody>
      </p:sp>
      <p:cxnSp>
        <p:nvCxnSpPr>
          <p:cNvPr id="18" name="Straight Connector 17"/>
          <p:cNvCxnSpPr>
            <a:endCxn id="12" idx="0"/>
          </p:cNvCxnSpPr>
          <p:nvPr/>
        </p:nvCxnSpPr>
        <p:spPr>
          <a:xfrm>
            <a:off x="2144406" y="2807270"/>
            <a:ext cx="0" cy="619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5960" y="1875794"/>
            <a:ext cx="2781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digital map modelling:</a:t>
            </a:r>
          </a:p>
          <a:p>
            <a:r>
              <a:rPr lang="en-US" sz="1400" dirty="0" smtClean="0"/>
              <a:t>draft-</a:t>
            </a:r>
            <a:r>
              <a:rPr lang="en-US" sz="1400" dirty="0" err="1" smtClean="0"/>
              <a:t>ogondio</a:t>
            </a:r>
            <a:r>
              <a:rPr lang="en-US" sz="1400" dirty="0" smtClean="0"/>
              <a:t>-opsawg-</a:t>
            </a:r>
            <a:r>
              <a:rPr lang="en-US" sz="1400" dirty="0" err="1" smtClean="0"/>
              <a:t>isis</a:t>
            </a:r>
            <a:r>
              <a:rPr lang="en-US" sz="1400" dirty="0" smtClean="0"/>
              <a:t>-topology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616960" y="1517968"/>
            <a:ext cx="0" cy="50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2976932" y="2399014"/>
            <a:ext cx="2316480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507736" y="1752683"/>
            <a:ext cx="2516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 1: No IS-IS Areas </a:t>
            </a:r>
          </a:p>
          <a:p>
            <a:r>
              <a:rPr lang="en-US" dirty="0" smtClean="0"/>
              <a:t>with RFC8345 limitations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019661" y="1752682"/>
            <a:ext cx="2837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 2: With IS-IS Areas</a:t>
            </a:r>
          </a:p>
          <a:p>
            <a:r>
              <a:rPr lang="en-US" dirty="0" smtClean="0"/>
              <a:t>without RFC8345 limitations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590" y="2660624"/>
            <a:ext cx="3645240" cy="370427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 rot="19444769">
            <a:off x="8298854" y="4493135"/>
            <a:ext cx="3840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We did it in our </a:t>
            </a:r>
            <a:r>
              <a:rPr lang="en-US" sz="3200" dirty="0" err="1" smtClean="0">
                <a:solidFill>
                  <a:srgbClr val="FF0000"/>
                </a:solidFill>
              </a:rPr>
              <a:t>PoC</a:t>
            </a:r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3200" dirty="0" smtClean="0">
                <a:solidFill>
                  <a:srgbClr val="FF0000"/>
                </a:solidFill>
              </a:rPr>
              <a:t>An operator LAB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276" y="3227083"/>
            <a:ext cx="3033807" cy="257894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 rot="19444769">
            <a:off x="4304379" y="4322112"/>
            <a:ext cx="3840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We did it in our </a:t>
            </a:r>
            <a:r>
              <a:rPr lang="en-US" sz="3200" dirty="0" err="1" smtClean="0">
                <a:solidFill>
                  <a:srgbClr val="FF0000"/>
                </a:solidFill>
              </a:rPr>
              <a:t>PoC</a:t>
            </a:r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3200" dirty="0" smtClean="0">
                <a:solidFill>
                  <a:srgbClr val="FF0000"/>
                </a:solidFill>
              </a:rPr>
              <a:t>An operator LAB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4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7" y="1073736"/>
            <a:ext cx="4087177" cy="210390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5337" y="10724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1" dirty="0" smtClean="0">
                <a:solidFill>
                  <a:srgbClr val="C00000"/>
                </a:solidFill>
              </a:rPr>
              <a:t>We started working on SRv6 Topology</a:t>
            </a:r>
            <a:endParaRPr lang="en-US" b="1" i="1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1310889"/>
            <a:ext cx="5410200" cy="45191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8720" y="5804413"/>
            <a:ext cx="2545080" cy="9204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3361" y="3241452"/>
            <a:ext cx="85953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identified </a:t>
            </a:r>
            <a:r>
              <a:rPr lang="en-US" dirty="0" smtClean="0"/>
              <a:t>the 2 layers: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SRv6 segment / SRv6 network topology:  SRv6 Network(s), SRv6 locators as nodes , source, static and dynamic SIDs as </a:t>
            </a:r>
            <a:r>
              <a:rPr lang="en-US" dirty="0" err="1" smtClean="0"/>
              <a:t>tps</a:t>
            </a:r>
            <a:r>
              <a:rPr lang="en-US" dirty="0" smtClean="0"/>
              <a:t>, segments and segment lists as links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SRv6 tunnel topology: policies / tunnels on top </a:t>
            </a:r>
            <a:r>
              <a:rPr lang="en-US" dirty="0" smtClean="0"/>
              <a:t>of segment lists, sharing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What next?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review </a:t>
            </a:r>
            <a:r>
              <a:rPr lang="en-US" dirty="0"/>
              <a:t>initial modelling in the </a:t>
            </a:r>
            <a:r>
              <a:rPr lang="en-US" dirty="0" err="1"/>
              <a:t>PoC</a:t>
            </a:r>
            <a:r>
              <a:rPr lang="en-US" dirty="0"/>
              <a:t> with </a:t>
            </a:r>
            <a:r>
              <a:rPr lang="en-US" dirty="0" smtClean="0"/>
              <a:t>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 we need multiple networks? Option 1 versus Option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discuss and finalize relations to services, BGP and IS-IS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we want to distinguish between static and </a:t>
            </a:r>
            <a:r>
              <a:rPr lang="en-US" dirty="0" smtClean="0"/>
              <a:t>dynamic SIDs (2 options)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 we need to add attributes to the RFC8345 relations (weights)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Research RFC 8345 versus RFC8795 approach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9444769">
            <a:off x="7870539" y="2097843"/>
            <a:ext cx="3840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We did it in our </a:t>
            </a:r>
            <a:r>
              <a:rPr lang="en-US" sz="3200" dirty="0" err="1" smtClean="0">
                <a:solidFill>
                  <a:srgbClr val="FF0000"/>
                </a:solidFill>
              </a:rPr>
              <a:t>PoC</a:t>
            </a:r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3200" dirty="0" smtClean="0">
                <a:solidFill>
                  <a:srgbClr val="FF0000"/>
                </a:solidFill>
              </a:rPr>
              <a:t>An operator LAB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56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2A67EA2B-A757-4432-AF8A-B1A7D61DD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291973"/>
            <a:ext cx="11076432" cy="13539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E" sz="3600" b="1" dirty="0">
                <a:solidFill>
                  <a:srgbClr val="C00000"/>
                </a:solidFill>
              </a:rPr>
              <a:t>What’s Next?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2269730-4699-48FC-9D54-95B6889C3CA5}"/>
              </a:ext>
            </a:extLst>
          </p:cNvPr>
          <p:cNvSpPr/>
          <p:nvPr/>
        </p:nvSpPr>
        <p:spPr>
          <a:xfrm>
            <a:off x="619124" y="1215866"/>
            <a:ext cx="112071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i="1" dirty="0" smtClean="0"/>
              <a:t>Do </a:t>
            </a:r>
            <a:r>
              <a:rPr lang="en-GB" sz="2000" i="1" dirty="0"/>
              <a:t>SRv6 topology the right way from the </a:t>
            </a:r>
            <a:r>
              <a:rPr lang="en-GB" sz="2000" i="1" dirty="0" smtClean="0"/>
              <a:t>beginning!! Dependency with routing – circular dependency?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i="1" dirty="0" smtClean="0"/>
              <a:t>How the different IGP domains topologies are linked together and with BGP</a:t>
            </a:r>
            <a:endParaRPr lang="en-GB" sz="20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/>
              <a:t>Continue </a:t>
            </a:r>
            <a:r>
              <a:rPr lang="en-GB" sz="2000" dirty="0"/>
              <a:t>our </a:t>
            </a:r>
            <a:r>
              <a:rPr lang="en-GB" sz="2000" dirty="0" smtClean="0"/>
              <a:t>Evaluation and </a:t>
            </a:r>
            <a:r>
              <a:rPr lang="en-GB" sz="2000" dirty="0" err="1" smtClean="0"/>
              <a:t>PoC</a:t>
            </a:r>
            <a:endParaRPr lang="en-GB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/>
              <a:t>Evaluate other IETF technology-specific </a:t>
            </a:r>
            <a:r>
              <a:rPr lang="en-GB" sz="2000" dirty="0"/>
              <a:t>augmentation, one by one </a:t>
            </a:r>
            <a:endParaRPr lang="en-GB" sz="20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/>
              <a:t>More operators and LABs</a:t>
            </a:r>
            <a:endParaRPr lang="en-GB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How to fulfil all the digital map requirements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How to connect to </a:t>
            </a:r>
            <a:r>
              <a:rPr lang="en-GB" sz="2000" dirty="0" smtClean="0"/>
              <a:t>the external </a:t>
            </a:r>
            <a:r>
              <a:rPr lang="en-GB" sz="2000" dirty="0"/>
              <a:t>world - other YANG modules, not only YANG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How to remove the identified </a:t>
            </a:r>
            <a:r>
              <a:rPr lang="en-GB" sz="2000" dirty="0" smtClean="0"/>
              <a:t>limitations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a typeface="微软雅黑" panose="020B0503020204020204" pitchFamily="34" charset="-122"/>
              </a:rPr>
              <a:t>Subset of RFC8345 improvements in draft-davis-opsawg-some-refinements-to-rfc8345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/>
              <a:t>More drafts for other improvements to come</a:t>
            </a:r>
            <a:endParaRPr lang="en-GB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/>
              <a:t>Define guidelines </a:t>
            </a:r>
            <a:r>
              <a:rPr lang="en-GB" sz="2000" dirty="0"/>
              <a:t>for how to augment for new technologies / </a:t>
            </a:r>
            <a:r>
              <a:rPr lang="en-GB" sz="2000" dirty="0" smtClean="0"/>
              <a:t>layers</a:t>
            </a:r>
            <a:endParaRPr lang="en-GB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Report observations on regular basis to the </a:t>
            </a:r>
            <a:r>
              <a:rPr lang="en-GB" sz="2000" dirty="0" smtClean="0"/>
              <a:t>IETF</a:t>
            </a:r>
            <a:endParaRPr lang="en-GB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09B4A9-8E7C-45B6-894E-1CF37F9A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079275-EB2F-4D1F-96F9-581BC131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565" y="30024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Comments ?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74D48B2-7F47-4176-AF49-36363135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4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85ADDB-F895-4FD1-81C9-23591F84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AC02A7-DEFA-44F7-8741-89FF0196C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4824381-C81F-4B39-ACA6-280C08DD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4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560" y="2121345"/>
            <a:ext cx="4080572" cy="298307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729" y="1465033"/>
            <a:ext cx="8726912" cy="4786187"/>
          </a:xfrm>
        </p:spPr>
        <p:txBody>
          <a:bodyPr>
            <a:normAutofit fontScale="92500"/>
          </a:bodyPr>
          <a:lstStyle/>
          <a:p>
            <a:r>
              <a:rPr lang="en-GB" sz="2400" dirty="0"/>
              <a:t>Digital Twin [draft-</a:t>
            </a:r>
            <a:r>
              <a:rPr lang="en-GB" sz="2400" dirty="0" err="1"/>
              <a:t>irtf</a:t>
            </a:r>
            <a:r>
              <a:rPr lang="en-GB" sz="2400" dirty="0"/>
              <a:t>-</a:t>
            </a:r>
            <a:r>
              <a:rPr lang="en-GB" sz="2400" dirty="0" err="1"/>
              <a:t>nmrg</a:t>
            </a:r>
            <a:r>
              <a:rPr lang="en-GB" sz="2400" dirty="0"/>
              <a:t>-network-digital-twin-arch]</a:t>
            </a:r>
          </a:p>
          <a:p>
            <a:pPr lvl="1"/>
            <a:r>
              <a:rPr lang="en-GB" sz="1600" dirty="0"/>
              <a:t>collects the topology data, KPI data, alarm data, incident data</a:t>
            </a:r>
          </a:p>
          <a:p>
            <a:pPr lvl="1"/>
            <a:r>
              <a:rPr lang="en-GB" sz="1600" dirty="0"/>
              <a:t>stores configuration data, traffic engineered data, planned data (what if), simulation and emulation data and behaviours</a:t>
            </a:r>
          </a:p>
          <a:p>
            <a:pPr lvl="1"/>
            <a:r>
              <a:rPr lang="en-GB" sz="1600" dirty="0"/>
              <a:t>has information about actions and behaviours at different layer that can be device specific, network-wide or per customer services</a:t>
            </a:r>
          </a:p>
          <a:p>
            <a:endParaRPr lang="en-GB" sz="2400" dirty="0"/>
          </a:p>
          <a:p>
            <a:r>
              <a:rPr lang="en-GB" sz="2400" dirty="0"/>
              <a:t>How to correlate all models and data in the Digital Twin? </a:t>
            </a:r>
          </a:p>
          <a:p>
            <a:pPr lvl="1"/>
            <a:r>
              <a:rPr lang="en-GB" sz="1800" dirty="0"/>
              <a:t>via topological entities at different layers (from physical to customer service)</a:t>
            </a:r>
          </a:p>
          <a:p>
            <a:endParaRPr lang="en-GB" sz="2400" dirty="0"/>
          </a:p>
          <a:p>
            <a:r>
              <a:rPr lang="en-GB" sz="2400" dirty="0"/>
              <a:t>Hence the Digital Map is the basis and prerequisite for the Digital Twin</a:t>
            </a:r>
          </a:p>
          <a:p>
            <a:pPr lvl="1"/>
            <a:r>
              <a:rPr lang="en-GB" sz="1800" dirty="0"/>
              <a:t>It provides a basic model and a virtual instance of the topological information in the network</a:t>
            </a:r>
          </a:p>
          <a:p>
            <a:pPr lvl="1"/>
            <a:r>
              <a:rPr lang="en-US" sz="1800" dirty="0"/>
              <a:t>correlates all Digital Twin data to topological entities at different layers in the layered twin network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74C2AFC1-452B-4857-89F5-CD20D2BACDCF}"/>
              </a:ext>
            </a:extLst>
          </p:cNvPr>
          <p:cNvSpPr txBox="1">
            <a:spLocks/>
          </p:cNvSpPr>
          <p:nvPr/>
        </p:nvSpPr>
        <p:spPr>
          <a:xfrm>
            <a:off x="512064" y="826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Why Digital Map?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1A46F186-780A-423A-B139-A76CF029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15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4993ED5-64A6-4D10-BEA1-DF2BA671388D}"/>
              </a:ext>
            </a:extLst>
          </p:cNvPr>
          <p:cNvSpPr/>
          <p:nvPr/>
        </p:nvSpPr>
        <p:spPr>
          <a:xfrm>
            <a:off x="5075434" y="344139"/>
            <a:ext cx="1952090" cy="57535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IETF:</a:t>
            </a:r>
          </a:p>
          <a:p>
            <a:pPr algn="ctr"/>
            <a:r>
              <a:rPr lang="en-US" dirty="0"/>
              <a:t>Network Topology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CB46EBA-6F52-4B6C-925A-8978D1C61471}"/>
              </a:ext>
            </a:extLst>
          </p:cNvPr>
          <p:cNvSpPr/>
          <p:nvPr/>
        </p:nvSpPr>
        <p:spPr>
          <a:xfrm>
            <a:off x="7786721" y="338957"/>
            <a:ext cx="1536017" cy="57535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IETF:</a:t>
            </a:r>
          </a:p>
          <a:p>
            <a:pPr algn="ctr"/>
            <a:r>
              <a:rPr lang="en-US" dirty="0"/>
              <a:t>Digital Map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E09B22B-F484-467F-82DD-8836AB8F38A5}"/>
              </a:ext>
            </a:extLst>
          </p:cNvPr>
          <p:cNvSpPr/>
          <p:nvPr/>
        </p:nvSpPr>
        <p:spPr>
          <a:xfrm>
            <a:off x="10066576" y="338956"/>
            <a:ext cx="1340995" cy="575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NMRG: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Digital Twin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3A7D9329-FAEA-40D7-97B3-2982671CA63D}"/>
              </a:ext>
            </a:extLst>
          </p:cNvPr>
          <p:cNvSpPr/>
          <p:nvPr/>
        </p:nvSpPr>
        <p:spPr>
          <a:xfrm>
            <a:off x="7042883" y="482795"/>
            <a:ext cx="759197" cy="28767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xmlns="" id="{EC39DCD1-E1D6-448D-B604-C3FF2063AA91}"/>
              </a:ext>
            </a:extLst>
          </p:cNvPr>
          <p:cNvSpPr/>
          <p:nvPr/>
        </p:nvSpPr>
        <p:spPr>
          <a:xfrm>
            <a:off x="9297358" y="519016"/>
            <a:ext cx="759197" cy="287676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88B67FEC-B9F5-4BD9-8DB6-1F95DEC460D0}"/>
              </a:ext>
            </a:extLst>
          </p:cNvPr>
          <p:cNvSpPr/>
          <p:nvPr/>
        </p:nvSpPr>
        <p:spPr>
          <a:xfrm>
            <a:off x="9469821" y="3858126"/>
            <a:ext cx="1345324" cy="13580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b="1" dirty="0"/>
              <a:t>Digital Map</a:t>
            </a:r>
          </a:p>
        </p:txBody>
      </p:sp>
    </p:spTree>
    <p:extLst>
      <p:ext uri="{BB962C8B-B14F-4D97-AF65-F5344CB8AC3E}">
        <p14:creationId xmlns:p14="http://schemas.microsoft.com/office/powerpoint/2010/main" val="3290915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826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What is Digital Map?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1346629"/>
            <a:ext cx="7492947" cy="5158445"/>
          </a:xfrm>
        </p:spPr>
        <p:txBody>
          <a:bodyPr>
            <a:noAutofit/>
          </a:bodyPr>
          <a:lstStyle/>
          <a:p>
            <a:r>
              <a:rPr lang="en-GB" sz="2000" u="sng" dirty="0"/>
              <a:t>Digital Map </a:t>
            </a:r>
            <a:r>
              <a:rPr lang="en-GB" sz="2000" dirty="0"/>
              <a:t>provides the </a:t>
            </a:r>
            <a:r>
              <a:rPr lang="en-GB" sz="2000" u="sng" dirty="0"/>
              <a:t>core</a:t>
            </a:r>
            <a:r>
              <a:rPr lang="en-GB" sz="2000" dirty="0"/>
              <a:t> </a:t>
            </a:r>
            <a:r>
              <a:rPr lang="en-GB" sz="2000" u="sng" dirty="0"/>
              <a:t>multi-layer</a:t>
            </a:r>
            <a:r>
              <a:rPr lang="en-GB" sz="2000" dirty="0"/>
              <a:t> </a:t>
            </a:r>
            <a:r>
              <a:rPr lang="en-GB" sz="2000" u="sng" dirty="0"/>
              <a:t>topology</a:t>
            </a:r>
            <a:r>
              <a:rPr lang="en-GB" sz="2000" dirty="0"/>
              <a:t> model of the digital twin that defines: </a:t>
            </a:r>
          </a:p>
          <a:p>
            <a:pPr lvl="1"/>
            <a:r>
              <a:rPr lang="en-GB" sz="1800" dirty="0"/>
              <a:t>the core topological entities</a:t>
            </a:r>
          </a:p>
          <a:p>
            <a:pPr lvl="1"/>
            <a:r>
              <a:rPr lang="en-GB" sz="1800" dirty="0"/>
              <a:t>their role in the network</a:t>
            </a:r>
          </a:p>
          <a:p>
            <a:pPr lvl="1"/>
            <a:r>
              <a:rPr lang="en-GB" sz="1800" dirty="0"/>
              <a:t>core properties that identify entities at different layers</a:t>
            </a:r>
          </a:p>
          <a:p>
            <a:pPr lvl="1"/>
            <a:r>
              <a:rPr lang="en-GB" sz="1800" dirty="0"/>
              <a:t>relationships between the entities, both inside each layer and between the layers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Digital Map model is a basic topological model that must link to other functional parts of the digital twin and connects them all: </a:t>
            </a:r>
          </a:p>
          <a:p>
            <a:pPr lvl="1"/>
            <a:r>
              <a:rPr lang="en-GB" sz="1600" dirty="0"/>
              <a:t>configuration, maintenance, assurance (KPIs, status, health, symptoms), traffic engineering, different behaviours and actions, simulation, emulation, mathematical abstractions, AI algorithms, etc </a:t>
            </a:r>
            <a:endParaRPr lang="en-IE" sz="1200" dirty="0"/>
          </a:p>
          <a:p>
            <a:endParaRPr lang="en-GB" sz="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011" y="1714823"/>
            <a:ext cx="3798406" cy="305896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8348077" y="5057092"/>
            <a:ext cx="3427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RFC8345 Network Topology Model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5B4F94-EE27-472F-AD24-D065C48F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39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2A67EA2B-A757-4432-AF8A-B1A7D61DD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28" y="291973"/>
            <a:ext cx="11076432" cy="1353947"/>
          </a:xfrm>
        </p:spPr>
        <p:txBody>
          <a:bodyPr>
            <a:normAutofit/>
          </a:bodyPr>
          <a:lstStyle/>
          <a:p>
            <a:r>
              <a:rPr lang="en-IE" b="1" dirty="0"/>
              <a:t>IVY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2269730-4699-48FC-9D54-95B6889C3CA5}"/>
              </a:ext>
            </a:extLst>
          </p:cNvPr>
          <p:cNvSpPr/>
          <p:nvPr/>
        </p:nvSpPr>
        <p:spPr>
          <a:xfrm>
            <a:off x="728662" y="1645920"/>
            <a:ext cx="10734676" cy="466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212529"/>
                </a:solidFill>
              </a:rPr>
              <a:t>The charter of the Network Inventory (IVY) IETF Working Group (WG) can be found at https://datatracker.ietf.org/doc/charter-ietf-ivy/.</a:t>
            </a:r>
            <a:r>
              <a:rPr lang="en-US" altLang="en-US" sz="2000" dirty="0"/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IVY effort focuses on the network inventory </a:t>
            </a:r>
            <a:r>
              <a:rPr lang="en-US" altLang="en-US" sz="2000" dirty="0">
                <a:solidFill>
                  <a:srgbClr val="212529"/>
                </a:solidFill>
                <a:latin typeface="var(--bs-font-monospace)"/>
              </a:rPr>
              <a:t>(as the charter says, "including a variety of information such as product name, vendor, product series, embedded software, and hardware/software versions").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Network Inventory is probably the first Use Case for the Digital Map, but there are many other use cases for Digital Map</a:t>
            </a:r>
            <a:endParaRPr lang="en-GB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Our Draft is Complementary to Network Inventory (IVY) IETF Working Group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212529"/>
                </a:solidFill>
              </a:rPr>
              <a:t>Our draft has a broader outlook covering all Digital Map use case requirements, and will correlate with the existing IETF models, e.g., topology, service attachment points (SAP), etc.</a:t>
            </a:r>
            <a:r>
              <a:rPr lang="en-US" altLang="en-US" sz="2000" dirty="0"/>
              <a:t> </a:t>
            </a:r>
            <a:endParaRPr lang="en-GB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09B4A9-8E7C-45B6-894E-1CF37F9A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17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1592221-E32C-4D17-A3F5-1CD6F2724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274E43AB-260E-4101-A5CF-15C88196C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368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4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Relationship with </a:t>
            </a:r>
            <a:r>
              <a:rPr lang="en-US" sz="3600" b="1" dirty="0" smtClean="0">
                <a:solidFill>
                  <a:srgbClr val="C00000"/>
                </a:solidFill>
              </a:rPr>
              <a:t>OPSAWG and IVY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441222" y="3212150"/>
            <a:ext cx="1702157" cy="100194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RFC8345</a:t>
            </a:r>
          </a:p>
          <a:p>
            <a:pPr algn="ctr"/>
            <a:r>
              <a:rPr lang="en-US" sz="1400" dirty="0" err="1" smtClean="0">
                <a:solidFill>
                  <a:srgbClr val="002060"/>
                </a:solidFill>
              </a:rPr>
              <a:t>ietf</a:t>
            </a:r>
            <a:r>
              <a:rPr lang="en-US" sz="1400" dirty="0" smtClean="0">
                <a:solidFill>
                  <a:srgbClr val="002060"/>
                </a:solidFill>
              </a:rPr>
              <a:t>-network</a:t>
            </a:r>
          </a:p>
          <a:p>
            <a:pPr algn="ctr"/>
            <a:r>
              <a:rPr lang="en-US" sz="1400" dirty="0" err="1" smtClean="0">
                <a:solidFill>
                  <a:srgbClr val="002060"/>
                </a:solidFill>
              </a:rPr>
              <a:t>ietf</a:t>
            </a:r>
            <a:r>
              <a:rPr lang="en-US" sz="1400" dirty="0" smtClean="0">
                <a:solidFill>
                  <a:srgbClr val="002060"/>
                </a:solidFill>
              </a:rPr>
              <a:t>-network-topology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098727" y="5643548"/>
            <a:ext cx="3052974" cy="100194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dirty="0">
                <a:solidFill>
                  <a:srgbClr val="002060"/>
                </a:solidFill>
              </a:rPr>
              <a:t>draft-</a:t>
            </a:r>
            <a:r>
              <a:rPr lang="en-US" altLang="en-US" sz="1400" dirty="0" err="1">
                <a:solidFill>
                  <a:srgbClr val="002060"/>
                </a:solidFill>
              </a:rPr>
              <a:t>wzwb</a:t>
            </a:r>
            <a:r>
              <a:rPr lang="en-US" altLang="en-US" sz="1400" dirty="0">
                <a:solidFill>
                  <a:srgbClr val="002060"/>
                </a:solidFill>
              </a:rPr>
              <a:t>-ivy-network-inventory-topology</a:t>
            </a:r>
          </a:p>
          <a:p>
            <a:pPr algn="ctr"/>
            <a:r>
              <a:rPr lang="en-US" altLang="en-US" sz="1400" dirty="0" err="1">
                <a:solidFill>
                  <a:srgbClr val="002060"/>
                </a:solidFill>
              </a:rPr>
              <a:t>ietf</a:t>
            </a:r>
            <a:r>
              <a:rPr lang="en-US" altLang="en-US" sz="1400" dirty="0">
                <a:solidFill>
                  <a:srgbClr val="002060"/>
                </a:solidFill>
              </a:rPr>
              <a:t>-network-inventory-topology</a:t>
            </a:r>
          </a:p>
          <a:p>
            <a:pPr algn="ctr"/>
            <a:endParaRPr lang="en-US" altLang="en-US" sz="1400" dirty="0">
              <a:solidFill>
                <a:srgbClr val="00206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150664" y="4394083"/>
            <a:ext cx="2662136" cy="100194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RFC8944</a:t>
            </a:r>
          </a:p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ietf-l2-topology</a:t>
            </a:r>
          </a:p>
        </p:txBody>
      </p:sp>
      <p:sp>
        <p:nvSpPr>
          <p:cNvPr id="11" name="Oval 10"/>
          <p:cNvSpPr/>
          <p:nvPr/>
        </p:nvSpPr>
        <p:spPr>
          <a:xfrm>
            <a:off x="8410835" y="2087440"/>
            <a:ext cx="3141746" cy="10019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1" algn="ctr"/>
            <a:r>
              <a:rPr lang="en-US" altLang="en-US" sz="1400" dirty="0" smtClean="0">
                <a:solidFill>
                  <a:srgbClr val="002060"/>
                </a:solidFill>
              </a:rPr>
              <a:t>draft-</a:t>
            </a:r>
            <a:r>
              <a:rPr lang="en-US" altLang="en-US" sz="1400" dirty="0" err="1" smtClean="0">
                <a:solidFill>
                  <a:srgbClr val="002060"/>
                </a:solidFill>
              </a:rPr>
              <a:t>ogondio</a:t>
            </a:r>
            <a:r>
              <a:rPr lang="en-US" altLang="en-US" sz="1400" dirty="0" smtClean="0">
                <a:solidFill>
                  <a:srgbClr val="002060"/>
                </a:solidFill>
              </a:rPr>
              <a:t>-opsawg-</a:t>
            </a:r>
            <a:r>
              <a:rPr lang="en-US" altLang="en-US" sz="1400" dirty="0" err="1" smtClean="0">
                <a:solidFill>
                  <a:srgbClr val="002060"/>
                </a:solidFill>
              </a:rPr>
              <a:t>ospf</a:t>
            </a:r>
            <a:r>
              <a:rPr lang="en-US" altLang="en-US" sz="1400" dirty="0" smtClean="0">
                <a:solidFill>
                  <a:srgbClr val="002060"/>
                </a:solidFill>
              </a:rPr>
              <a:t>-topology</a:t>
            </a:r>
            <a:endParaRPr lang="en-US" altLang="en-US" sz="1400" dirty="0">
              <a:solidFill>
                <a:srgbClr val="002060"/>
              </a:solidFill>
            </a:endParaRPr>
          </a:p>
          <a:p>
            <a:pPr lvl="1" algn="ctr"/>
            <a:r>
              <a:rPr lang="en-US" altLang="en-US" sz="1400" dirty="0" smtClean="0">
                <a:solidFill>
                  <a:srgbClr val="002060"/>
                </a:solidFill>
              </a:rPr>
              <a:t>ietf-l3-ospf-topology</a:t>
            </a:r>
          </a:p>
          <a:p>
            <a:pPr lvl="1"/>
            <a:endParaRPr lang="en-US" sz="1400" dirty="0">
              <a:solidFill>
                <a:srgbClr val="002060"/>
              </a:solidFill>
            </a:endParaRPr>
          </a:p>
        </p:txBody>
      </p:sp>
      <p:cxnSp>
        <p:nvCxnSpPr>
          <p:cNvPr id="14" name="Straight Arrow Connector 13"/>
          <p:cNvCxnSpPr>
            <a:stCxn id="4" idx="6"/>
            <a:endCxn id="10" idx="2"/>
          </p:cNvCxnSpPr>
          <p:nvPr/>
        </p:nvCxnSpPr>
        <p:spPr>
          <a:xfrm flipV="1">
            <a:off x="5143379" y="3358511"/>
            <a:ext cx="1157051" cy="354614"/>
          </a:xfrm>
          <a:prstGeom prst="straightConnector1">
            <a:avLst/>
          </a:prstGeom>
          <a:ln w="28575"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6" idx="2"/>
          </p:cNvCxnSpPr>
          <p:nvPr/>
        </p:nvCxnSpPr>
        <p:spPr>
          <a:xfrm>
            <a:off x="5143379" y="3713125"/>
            <a:ext cx="3007285" cy="1181933"/>
          </a:xfrm>
          <a:prstGeom prst="straightConnector1">
            <a:avLst/>
          </a:prstGeom>
          <a:ln w="28575"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  <a:endCxn id="5" idx="2"/>
          </p:cNvCxnSpPr>
          <p:nvPr/>
        </p:nvCxnSpPr>
        <p:spPr>
          <a:xfrm>
            <a:off x="5143379" y="3713125"/>
            <a:ext cx="2955348" cy="2431398"/>
          </a:xfrm>
          <a:prstGeom prst="straightConnector1">
            <a:avLst/>
          </a:prstGeom>
          <a:ln w="28575"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19890" y="3860312"/>
            <a:ext cx="802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augments</a:t>
            </a:r>
          </a:p>
        </p:txBody>
      </p:sp>
      <p:cxnSp>
        <p:nvCxnSpPr>
          <p:cNvPr id="23" name="Straight Arrow Connector 22"/>
          <p:cNvCxnSpPr>
            <a:stCxn id="10" idx="6"/>
            <a:endCxn id="11" idx="2"/>
          </p:cNvCxnSpPr>
          <p:nvPr/>
        </p:nvCxnSpPr>
        <p:spPr>
          <a:xfrm flipV="1">
            <a:off x="7987928" y="2588415"/>
            <a:ext cx="422907" cy="770096"/>
          </a:xfrm>
          <a:prstGeom prst="straightConnector1">
            <a:avLst/>
          </a:prstGeom>
          <a:ln w="28575"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6"/>
            <a:endCxn id="34" idx="2"/>
          </p:cNvCxnSpPr>
          <p:nvPr/>
        </p:nvCxnSpPr>
        <p:spPr>
          <a:xfrm>
            <a:off x="7987928" y="3358511"/>
            <a:ext cx="321814" cy="277826"/>
          </a:xfrm>
          <a:prstGeom prst="straightConnector1">
            <a:avLst/>
          </a:prstGeom>
          <a:ln w="28575"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309742" y="3135362"/>
            <a:ext cx="3097180" cy="100194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 algn="ctr"/>
            <a:r>
              <a:rPr lang="en-US" altLang="en-US" sz="1400" dirty="0">
                <a:solidFill>
                  <a:srgbClr val="002060"/>
                </a:solidFill>
              </a:rPr>
              <a:t>draft-</a:t>
            </a:r>
            <a:r>
              <a:rPr lang="en-US" altLang="en-US" sz="1400" dirty="0" err="1">
                <a:solidFill>
                  <a:srgbClr val="002060"/>
                </a:solidFill>
              </a:rPr>
              <a:t>ogondio</a:t>
            </a:r>
            <a:r>
              <a:rPr lang="en-US" altLang="en-US" sz="1400" dirty="0">
                <a:solidFill>
                  <a:srgbClr val="002060"/>
                </a:solidFill>
              </a:rPr>
              <a:t>-opsawg-</a:t>
            </a:r>
            <a:r>
              <a:rPr lang="en-US" altLang="en-US" sz="1400" dirty="0" err="1">
                <a:solidFill>
                  <a:srgbClr val="002060"/>
                </a:solidFill>
              </a:rPr>
              <a:t>ospf</a:t>
            </a:r>
            <a:r>
              <a:rPr lang="en-US" altLang="en-US" sz="1400" dirty="0">
                <a:solidFill>
                  <a:srgbClr val="002060"/>
                </a:solidFill>
              </a:rPr>
              <a:t>-topology</a:t>
            </a:r>
          </a:p>
          <a:p>
            <a:pPr lvl="1" algn="ctr"/>
            <a:r>
              <a:rPr lang="en-US" altLang="en-US" sz="1400" dirty="0">
                <a:solidFill>
                  <a:srgbClr val="002060"/>
                </a:solidFill>
              </a:rPr>
              <a:t>ietf-l3-isis-topology</a:t>
            </a:r>
          </a:p>
          <a:p>
            <a:pPr lvl="1" algn="ctr"/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73004" y="2763358"/>
            <a:ext cx="802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augments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4" idx="6"/>
          </p:cNvCxnSpPr>
          <p:nvPr/>
        </p:nvCxnSpPr>
        <p:spPr>
          <a:xfrm flipV="1">
            <a:off x="5143379" y="534201"/>
            <a:ext cx="1761303" cy="3178924"/>
          </a:xfrm>
          <a:prstGeom prst="straightConnector1">
            <a:avLst/>
          </a:prstGeom>
          <a:ln w="28575"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882520" y="2164236"/>
            <a:ext cx="1289408" cy="5787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.........</a:t>
            </a:r>
          </a:p>
        </p:txBody>
      </p:sp>
      <p:sp>
        <p:nvSpPr>
          <p:cNvPr id="44" name="Oval 43"/>
          <p:cNvSpPr/>
          <p:nvPr/>
        </p:nvSpPr>
        <p:spPr>
          <a:xfrm>
            <a:off x="6635941" y="6036837"/>
            <a:ext cx="1252027" cy="4822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.........</a:t>
            </a:r>
          </a:p>
        </p:txBody>
      </p:sp>
      <p:cxnSp>
        <p:nvCxnSpPr>
          <p:cNvPr id="45" name="Straight Arrow Connector 44"/>
          <p:cNvCxnSpPr>
            <a:stCxn id="4" idx="6"/>
            <a:endCxn id="44" idx="2"/>
          </p:cNvCxnSpPr>
          <p:nvPr/>
        </p:nvCxnSpPr>
        <p:spPr>
          <a:xfrm>
            <a:off x="5143379" y="3713125"/>
            <a:ext cx="1492562" cy="2564847"/>
          </a:xfrm>
          <a:prstGeom prst="straightConnector1">
            <a:avLst/>
          </a:prstGeom>
          <a:ln w="28575"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450496" y="5464612"/>
            <a:ext cx="5227982" cy="8208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450496" y="4162919"/>
            <a:ext cx="5539408" cy="5118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123706" y="5761039"/>
            <a:ext cx="1068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&amp; Virtual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1455757" y="4523847"/>
            <a:ext cx="106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1552581" y="3509707"/>
            <a:ext cx="53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L3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6530009" y="1935091"/>
            <a:ext cx="5735181" cy="876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702141" y="1374882"/>
            <a:ext cx="1416856" cy="5352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.........</a:t>
            </a:r>
          </a:p>
        </p:txBody>
      </p:sp>
      <p:cxnSp>
        <p:nvCxnSpPr>
          <p:cNvPr id="59" name="Straight Arrow Connector 58"/>
          <p:cNvCxnSpPr>
            <a:stCxn id="4" idx="6"/>
            <a:endCxn id="58" idx="3"/>
          </p:cNvCxnSpPr>
          <p:nvPr/>
        </p:nvCxnSpPr>
        <p:spPr>
          <a:xfrm flipV="1">
            <a:off x="5143379" y="1831769"/>
            <a:ext cx="1766256" cy="1881356"/>
          </a:xfrm>
          <a:prstGeom prst="straightConnector1">
            <a:avLst/>
          </a:prstGeom>
          <a:ln w="28575"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984376" y="1545385"/>
            <a:ext cx="2280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MPLS, Tunnels, SRv6 </a:t>
            </a:r>
            <a:endParaRPr lang="en-US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7464287" y="1410410"/>
            <a:ext cx="4714461" cy="9893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604834" y="1012628"/>
            <a:ext cx="307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L3 VPNs, L2 VPNs, EVPNs 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2247" y="1287741"/>
            <a:ext cx="3610300" cy="5412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draft-</a:t>
            </a:r>
            <a:r>
              <a:rPr lang="en-US" sz="1400" dirty="0" err="1" smtClean="0">
                <a:solidFill>
                  <a:srgbClr val="002060"/>
                </a:solidFill>
              </a:rPr>
              <a:t>havel</a:t>
            </a:r>
            <a:r>
              <a:rPr lang="en-US" sz="1400" dirty="0" smtClean="0">
                <a:solidFill>
                  <a:srgbClr val="002060"/>
                </a:solidFill>
              </a:rPr>
              <a:t>-opsawg-digital-map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6919526" y="958389"/>
            <a:ext cx="1416856" cy="5352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.........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5730" y="1819451"/>
            <a:ext cx="5029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evaluate all layers / drafts / RFCs via </a:t>
            </a:r>
            <a:r>
              <a:rPr lang="en-US" sz="1200" dirty="0" err="1" smtClean="0"/>
              <a:t>PoCs</a:t>
            </a:r>
            <a:r>
              <a:rPr lang="en-US" sz="1200" dirty="0" smtClean="0"/>
              <a:t> in different customer and vendor LABs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RFC8345 limitations identifications and candidate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work with other draft authors to close the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start new drafts for all limitations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Start new drafts for solutions for all digital map requirements</a:t>
            </a:r>
            <a:endParaRPr lang="en-US" sz="1200" dirty="0"/>
          </a:p>
        </p:txBody>
      </p:sp>
      <p:sp>
        <p:nvSpPr>
          <p:cNvPr id="104" name="Oval 103"/>
          <p:cNvSpPr/>
          <p:nvPr/>
        </p:nvSpPr>
        <p:spPr>
          <a:xfrm>
            <a:off x="22247" y="3412361"/>
            <a:ext cx="2908563" cy="5412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lvl="2"/>
            <a:r>
              <a:rPr lang="en-US" sz="1400" dirty="0">
                <a:solidFill>
                  <a:srgbClr val="002060"/>
                </a:solidFill>
              </a:rPr>
              <a:t>draft-davis-opsawg-some-refinements-to-rfc8345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89031" y="4062182"/>
            <a:ext cx="2230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proposal how to evolve RFC8345 to address subset of limitations</a:t>
            </a:r>
            <a:endParaRPr lang="en-US" sz="1200" dirty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7369864" y="1030112"/>
            <a:ext cx="4714461" cy="9893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8425838" y="628176"/>
            <a:ext cx="3978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 Service, Flows, Applications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4" idx="6"/>
            <a:endCxn id="43" idx="3"/>
          </p:cNvCxnSpPr>
          <p:nvPr/>
        </p:nvCxnSpPr>
        <p:spPr>
          <a:xfrm flipV="1">
            <a:off x="5143379" y="2658228"/>
            <a:ext cx="1927970" cy="1054897"/>
          </a:xfrm>
          <a:prstGeom prst="straightConnector1">
            <a:avLst/>
          </a:prstGeom>
          <a:ln w="28575"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300430" y="2857536"/>
            <a:ext cx="1687498" cy="100194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RFC8944</a:t>
            </a:r>
          </a:p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ietf-l3-unicast-topology</a:t>
            </a:r>
          </a:p>
        </p:txBody>
      </p:sp>
      <p:sp>
        <p:nvSpPr>
          <p:cNvPr id="122" name="Oval 121"/>
          <p:cNvSpPr/>
          <p:nvPr/>
        </p:nvSpPr>
        <p:spPr>
          <a:xfrm>
            <a:off x="6923029" y="635306"/>
            <a:ext cx="1416856" cy="5352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.........</a:t>
            </a:r>
          </a:p>
        </p:txBody>
      </p:sp>
      <p:cxnSp>
        <p:nvCxnSpPr>
          <p:cNvPr id="144" name="Straight Arrow Connector 143"/>
          <p:cNvCxnSpPr>
            <a:stCxn id="4" idx="2"/>
            <a:endCxn id="104" idx="6"/>
          </p:cNvCxnSpPr>
          <p:nvPr/>
        </p:nvCxnSpPr>
        <p:spPr>
          <a:xfrm flipH="1" flipV="1">
            <a:off x="2930810" y="3682992"/>
            <a:ext cx="510412" cy="30133"/>
          </a:xfrm>
          <a:prstGeom prst="straightConnector1">
            <a:avLst/>
          </a:prstGeom>
          <a:ln w="28575"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71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240" y="304165"/>
            <a:ext cx="10515600" cy="1325563"/>
          </a:xfrm>
        </p:spPr>
        <p:txBody>
          <a:bodyPr/>
          <a:lstStyle/>
          <a:p>
            <a:r>
              <a:rPr lang="en-US" dirty="0" smtClean="0"/>
              <a:t>Community (Authors and Contributors)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" y="2111058"/>
            <a:ext cx="6497320" cy="30424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draft-</a:t>
            </a:r>
            <a:r>
              <a:rPr lang="en-US" sz="1800" dirty="0" err="1" smtClean="0"/>
              <a:t>havel</a:t>
            </a:r>
            <a:r>
              <a:rPr lang="en-US" sz="1800" dirty="0" smtClean="0"/>
              <a:t>-opsawg-digital-map</a:t>
            </a:r>
            <a:endParaRPr lang="en-US" sz="1800" dirty="0" smtClean="0">
              <a:hlinkClick r:id="rId2"/>
            </a:endParaRPr>
          </a:p>
          <a:p>
            <a:r>
              <a:rPr lang="en-US" sz="1800" dirty="0"/>
              <a:t>Oscar Gonzalez de </a:t>
            </a:r>
            <a:r>
              <a:rPr lang="en-US" sz="1800" dirty="0" smtClean="0"/>
              <a:t>Dios </a:t>
            </a:r>
            <a:r>
              <a:rPr lang="es-ES" sz="1800" dirty="0" smtClean="0">
                <a:hlinkClick r:id="rId3"/>
              </a:rPr>
              <a:t>oscar.gonzalezdedios@telefonica.com</a:t>
            </a:r>
            <a:endParaRPr lang="es-ES" sz="1800" dirty="0" smtClean="0"/>
          </a:p>
          <a:p>
            <a:r>
              <a:rPr lang="es-ES" sz="1800" dirty="0" smtClean="0"/>
              <a:t>Ahmed </a:t>
            </a:r>
            <a:r>
              <a:rPr lang="es-ES" sz="1800" dirty="0" err="1" smtClean="0"/>
              <a:t>Elhassany</a:t>
            </a:r>
            <a:r>
              <a:rPr lang="es-ES" sz="1800" dirty="0"/>
              <a:t> </a:t>
            </a:r>
            <a:r>
              <a:rPr lang="en-US" sz="1800" dirty="0" smtClean="0">
                <a:hlinkClick r:id="rId4"/>
              </a:rPr>
              <a:t>Ahmed.Elhassany@swisscom.com</a:t>
            </a:r>
            <a:endParaRPr lang="en-US" sz="1800" dirty="0" smtClean="0"/>
          </a:p>
          <a:p>
            <a:r>
              <a:rPr lang="en-US" sz="1800" dirty="0" smtClean="0"/>
              <a:t>Thomas Graf</a:t>
            </a:r>
            <a:r>
              <a:rPr lang="en-US" sz="1800" dirty="0"/>
              <a:t> </a:t>
            </a:r>
            <a:r>
              <a:rPr lang="en-US" sz="1800" dirty="0" smtClean="0">
                <a:hlinkClick r:id="rId5"/>
              </a:rPr>
              <a:t>thomas.graf@swisscom.com</a:t>
            </a:r>
            <a:endParaRPr lang="en-US" sz="1800" dirty="0" smtClean="0"/>
          </a:p>
          <a:p>
            <a:r>
              <a:rPr lang="en-US" sz="1800" dirty="0" smtClean="0"/>
              <a:t>Mohamed </a:t>
            </a:r>
            <a:r>
              <a:rPr lang="en-US" sz="1800" dirty="0" err="1" smtClean="0"/>
              <a:t>Boucadair</a:t>
            </a:r>
            <a:r>
              <a:rPr lang="en-US" sz="1800" dirty="0"/>
              <a:t> </a:t>
            </a:r>
            <a:r>
              <a:rPr lang="en-US" sz="1800" dirty="0" smtClean="0">
                <a:hlinkClick r:id="rId6"/>
              </a:rPr>
              <a:t>mohamed.boucadair@orange.com</a:t>
            </a:r>
            <a:endParaRPr lang="en-US" sz="1800" dirty="0" smtClean="0"/>
          </a:p>
          <a:p>
            <a:r>
              <a:rPr lang="en-US" sz="1800" dirty="0" smtClean="0"/>
              <a:t>Olga Havel</a:t>
            </a:r>
            <a:r>
              <a:rPr lang="en-US" sz="1800" dirty="0"/>
              <a:t> </a:t>
            </a:r>
            <a:r>
              <a:rPr lang="en-US" sz="1800" dirty="0" smtClean="0">
                <a:hlinkClick r:id="rId2"/>
              </a:rPr>
              <a:t>olga.havel@huawei.com</a:t>
            </a:r>
            <a:endParaRPr lang="en-US" sz="1800" dirty="0" smtClean="0"/>
          </a:p>
          <a:p>
            <a:r>
              <a:rPr lang="en-US" sz="1800" dirty="0" smtClean="0"/>
              <a:t>Benoit Claise </a:t>
            </a:r>
            <a:r>
              <a:rPr lang="en-US" sz="1800" dirty="0" smtClean="0">
                <a:hlinkClick r:id="rId7"/>
              </a:rPr>
              <a:t>benoit.claise@huawei.com</a:t>
            </a:r>
            <a:endParaRPr lang="en-US" sz="1800" dirty="0" smtClean="0"/>
          </a:p>
          <a:p>
            <a:r>
              <a:rPr lang="en-US" sz="1800" dirty="0" smtClean="0"/>
              <a:t>Nigel Davis</a:t>
            </a:r>
            <a:r>
              <a:rPr lang="en-US" sz="1800" dirty="0"/>
              <a:t> </a:t>
            </a:r>
            <a:r>
              <a:rPr lang="en-US" sz="1800" dirty="0" smtClean="0">
                <a:hlinkClick r:id="rId8"/>
              </a:rPr>
              <a:t>ndavis@ciena.com</a:t>
            </a: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7000" y="5153511"/>
            <a:ext cx="4963160" cy="1704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ea typeface="微软雅黑" panose="020B0503020204020204" pitchFamily="34" charset="-122"/>
              </a:rPr>
              <a:t>draft-davis-opsawg-some-refinements-to-rfc8345</a:t>
            </a:r>
          </a:p>
          <a:p>
            <a:r>
              <a:rPr lang="en-US" sz="1800" dirty="0"/>
              <a:t>Nigel Davis </a:t>
            </a:r>
            <a:r>
              <a:rPr lang="en-US" sz="1800" dirty="0">
                <a:hlinkClick r:id="rId8"/>
              </a:rPr>
              <a:t>ndavis@ciena.com</a:t>
            </a:r>
            <a:endParaRPr lang="en-US" sz="1800" dirty="0"/>
          </a:p>
          <a:p>
            <a:r>
              <a:rPr lang="en-US" sz="1800" dirty="0"/>
              <a:t>Olga Havel </a:t>
            </a:r>
            <a:r>
              <a:rPr lang="en-US" sz="1800" dirty="0">
                <a:hlinkClick r:id="rId2"/>
              </a:rPr>
              <a:t>olga.havel@huawei.com</a:t>
            </a:r>
            <a:endParaRPr lang="en-US" sz="1800" dirty="0"/>
          </a:p>
          <a:p>
            <a:r>
              <a:rPr lang="en-US" sz="1800" dirty="0"/>
              <a:t>Benoit Claise </a:t>
            </a:r>
            <a:r>
              <a:rPr lang="en-US" sz="1800" dirty="0">
                <a:hlinkClick r:id="rId7"/>
              </a:rPr>
              <a:t>benoit.claise@huawei.com</a:t>
            </a:r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21400" y="2134236"/>
            <a:ext cx="6192520" cy="3019275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draft-</a:t>
            </a:r>
            <a:r>
              <a:rPr lang="en-US" sz="1800" dirty="0" err="1"/>
              <a:t>ogondio</a:t>
            </a:r>
            <a:r>
              <a:rPr lang="en-US" sz="1800" dirty="0"/>
              <a:t>-opsawg-</a:t>
            </a:r>
            <a:r>
              <a:rPr lang="en-US" sz="1800" dirty="0" err="1"/>
              <a:t>isis</a:t>
            </a:r>
            <a:r>
              <a:rPr lang="en-US" sz="1800" dirty="0"/>
              <a:t>-topology</a:t>
            </a:r>
          </a:p>
          <a:p>
            <a:r>
              <a:rPr lang="en-US" sz="1800" dirty="0"/>
              <a:t>Oscar Gonzalez de </a:t>
            </a:r>
            <a:r>
              <a:rPr lang="en-US" sz="1800" dirty="0" smtClean="0"/>
              <a:t>Dios </a:t>
            </a:r>
            <a:r>
              <a:rPr lang="es-ES" sz="1800" dirty="0" smtClean="0">
                <a:hlinkClick r:id="rId3"/>
              </a:rPr>
              <a:t>oscar.gonzalezdedios@telefonica.com</a:t>
            </a:r>
            <a:endParaRPr lang="en-US" sz="1800" dirty="0" smtClean="0"/>
          </a:p>
          <a:p>
            <a:r>
              <a:rPr lang="en-US" sz="1800" dirty="0" err="1"/>
              <a:t>Samier</a:t>
            </a:r>
            <a:r>
              <a:rPr lang="en-US" sz="1800" dirty="0"/>
              <a:t> </a:t>
            </a:r>
            <a:r>
              <a:rPr lang="en-US" sz="1800" dirty="0" err="1" smtClean="0"/>
              <a:t>Barguil</a:t>
            </a:r>
            <a:r>
              <a:rPr lang="en-US" sz="1800" dirty="0" smtClean="0"/>
              <a:t> </a:t>
            </a:r>
            <a:r>
              <a:rPr lang="en-US" sz="1800" dirty="0" err="1" smtClean="0"/>
              <a:t>Giraldo</a:t>
            </a:r>
            <a:r>
              <a:rPr lang="en-US" sz="1800" dirty="0" smtClean="0"/>
              <a:t> </a:t>
            </a:r>
            <a:r>
              <a:rPr lang="en-US" altLang="en-US" sz="1800" dirty="0" smtClean="0">
                <a:solidFill>
                  <a:srgbClr val="212529"/>
                </a:solidFill>
                <a:hlinkClick r:id="rId9"/>
              </a:rPr>
              <a:t>samier.barguil_giraldo@nokia.com</a:t>
            </a:r>
            <a:endParaRPr lang="en-US" altLang="en-US" sz="1800" dirty="0" smtClean="0">
              <a:solidFill>
                <a:srgbClr val="212529"/>
              </a:solidFill>
            </a:endParaRPr>
          </a:p>
          <a:p>
            <a:r>
              <a:rPr lang="en-US" sz="1800" dirty="0" smtClean="0">
                <a:solidFill>
                  <a:srgbClr val="212529"/>
                </a:solidFill>
              </a:rPr>
              <a:t>Victor Lopez </a:t>
            </a:r>
            <a:r>
              <a:rPr lang="en-US" sz="1800" dirty="0" smtClean="0">
                <a:solidFill>
                  <a:srgbClr val="212529"/>
                </a:solidFill>
                <a:hlinkClick r:id="rId10"/>
              </a:rPr>
              <a:t>victor.lopez@Nokia.com</a:t>
            </a:r>
            <a:endParaRPr lang="en-US" sz="1800" dirty="0" smtClean="0">
              <a:solidFill>
                <a:srgbClr val="212529"/>
              </a:solidFill>
            </a:endParaRPr>
          </a:p>
          <a:p>
            <a:r>
              <a:rPr lang="en-US" sz="1800" dirty="0" smtClean="0">
                <a:solidFill>
                  <a:srgbClr val="212529"/>
                </a:solidFill>
              </a:rPr>
              <a:t>Daniele Ceccarelli </a:t>
            </a:r>
            <a:r>
              <a:rPr lang="en-US" altLang="en-US" sz="1800" dirty="0" smtClean="0">
                <a:solidFill>
                  <a:srgbClr val="212529"/>
                </a:solidFill>
                <a:hlinkClick r:id="rId11"/>
              </a:rPr>
              <a:t>dceccare@cisco.com</a:t>
            </a:r>
            <a:endParaRPr lang="en-US" sz="1800" dirty="0" smtClean="0">
              <a:solidFill>
                <a:srgbClr val="212529"/>
              </a:solidFill>
            </a:endParaRPr>
          </a:p>
          <a:p>
            <a:r>
              <a:rPr lang="en-US" sz="1800" dirty="0" smtClean="0">
                <a:solidFill>
                  <a:srgbClr val="212529"/>
                </a:solidFill>
              </a:rPr>
              <a:t>Benoit Claise </a:t>
            </a:r>
            <a:r>
              <a:rPr lang="en-US" sz="1800" dirty="0" smtClean="0">
                <a:solidFill>
                  <a:srgbClr val="212529"/>
                </a:solidFill>
                <a:hlinkClick r:id="rId7"/>
              </a:rPr>
              <a:t>benoit.claise@huawei.com</a:t>
            </a:r>
            <a:endParaRPr lang="en-US" sz="1800" dirty="0" smtClean="0">
              <a:solidFill>
                <a:srgbClr val="212529"/>
              </a:solidFill>
            </a:endParaRPr>
          </a:p>
          <a:p>
            <a:r>
              <a:rPr lang="en-US" sz="1800" dirty="0" smtClean="0">
                <a:solidFill>
                  <a:srgbClr val="212529"/>
                </a:solidFill>
              </a:rPr>
              <a:t>Olga Havel </a:t>
            </a:r>
            <a:r>
              <a:rPr lang="en-US" sz="1800" dirty="0" smtClean="0">
                <a:solidFill>
                  <a:srgbClr val="212529"/>
                </a:solidFill>
                <a:hlinkClick r:id="rId2"/>
              </a:rPr>
              <a:t>olga.havel@huawei.com</a:t>
            </a:r>
            <a:endParaRPr lang="en-US" sz="1800" dirty="0" smtClean="0">
              <a:solidFill>
                <a:srgbClr val="212529"/>
              </a:solidFill>
            </a:endParaRPr>
          </a:p>
          <a:p>
            <a:r>
              <a:rPr lang="en-US" sz="1800" dirty="0" smtClean="0">
                <a:solidFill>
                  <a:srgbClr val="212529"/>
                </a:solidFill>
              </a:rPr>
              <a:t>Pablo </a:t>
            </a:r>
            <a:r>
              <a:rPr lang="en-US" sz="1800" dirty="0" err="1" smtClean="0">
                <a:solidFill>
                  <a:srgbClr val="212529"/>
                </a:solidFill>
              </a:rPr>
              <a:t>Pavon</a:t>
            </a:r>
            <a:r>
              <a:rPr lang="en-US" sz="1800" dirty="0" smtClean="0">
                <a:solidFill>
                  <a:srgbClr val="212529"/>
                </a:solidFill>
              </a:rPr>
              <a:t> pablo.pavon@upct.es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277769" y="1537871"/>
            <a:ext cx="3044551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Generic Digital Map drafts: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21400" y="1568649"/>
            <a:ext cx="2590902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sz="2000" dirty="0"/>
              <a:t>IGP Digital Map drafts: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121400" y="5211838"/>
            <a:ext cx="6192520" cy="1509638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draft-</a:t>
            </a:r>
            <a:r>
              <a:rPr lang="en-US" sz="1800" dirty="0" err="1" smtClean="0"/>
              <a:t>ogondio</a:t>
            </a:r>
            <a:r>
              <a:rPr lang="en-US" sz="1800" dirty="0" smtClean="0"/>
              <a:t>-opsawg-</a:t>
            </a:r>
            <a:r>
              <a:rPr lang="en-US" sz="1800" dirty="0" err="1" smtClean="0"/>
              <a:t>ospf</a:t>
            </a:r>
            <a:r>
              <a:rPr lang="en-US" sz="1800" dirty="0" smtClean="0"/>
              <a:t>-topology</a:t>
            </a:r>
            <a:endParaRPr lang="en-US" sz="1800" dirty="0"/>
          </a:p>
          <a:p>
            <a:r>
              <a:rPr lang="en-US" sz="1800" dirty="0"/>
              <a:t>Oscar Gonzalez de </a:t>
            </a:r>
            <a:r>
              <a:rPr lang="en-US" sz="1800" dirty="0" smtClean="0"/>
              <a:t>Dios </a:t>
            </a:r>
            <a:r>
              <a:rPr lang="es-ES" sz="1800" dirty="0" smtClean="0">
                <a:hlinkClick r:id="rId3"/>
              </a:rPr>
              <a:t>oscar.gonzalezdedios@telefonica.com</a:t>
            </a:r>
            <a:endParaRPr lang="en-US" sz="1800" dirty="0" smtClean="0"/>
          </a:p>
          <a:p>
            <a:r>
              <a:rPr lang="en-US" sz="1800" dirty="0" err="1"/>
              <a:t>Samier</a:t>
            </a:r>
            <a:r>
              <a:rPr lang="en-US" sz="1800" dirty="0"/>
              <a:t> </a:t>
            </a:r>
            <a:r>
              <a:rPr lang="en-US" sz="1800" dirty="0" err="1" smtClean="0"/>
              <a:t>Barguil</a:t>
            </a:r>
            <a:r>
              <a:rPr lang="en-US" sz="1800" dirty="0" smtClean="0"/>
              <a:t> </a:t>
            </a:r>
            <a:r>
              <a:rPr lang="en-US" sz="1800" dirty="0" err="1" smtClean="0"/>
              <a:t>Giraldo</a:t>
            </a:r>
            <a:r>
              <a:rPr lang="en-US" sz="1800" dirty="0" smtClean="0"/>
              <a:t> </a:t>
            </a:r>
            <a:r>
              <a:rPr lang="en-US" altLang="en-US" sz="1800" dirty="0" smtClean="0">
                <a:solidFill>
                  <a:srgbClr val="212529"/>
                </a:solidFill>
                <a:hlinkClick r:id="rId9"/>
              </a:rPr>
              <a:t>samier.barguil_giraldo@nokia.com</a:t>
            </a:r>
            <a:endParaRPr lang="en-US" altLang="en-US" sz="1800" dirty="0" smtClean="0">
              <a:solidFill>
                <a:srgbClr val="212529"/>
              </a:solidFill>
            </a:endParaRPr>
          </a:p>
          <a:p>
            <a:r>
              <a:rPr lang="en-US" sz="1800" dirty="0" smtClean="0">
                <a:solidFill>
                  <a:srgbClr val="212529"/>
                </a:solidFill>
              </a:rPr>
              <a:t>Victor Lopez </a:t>
            </a:r>
            <a:r>
              <a:rPr lang="en-US" sz="1800" dirty="0" smtClean="0">
                <a:solidFill>
                  <a:srgbClr val="212529"/>
                </a:solidFill>
                <a:hlinkClick r:id="rId10"/>
              </a:rPr>
              <a:t>victor.lopez@Nokia.com</a:t>
            </a:r>
            <a:endParaRPr lang="en-US" sz="1800" dirty="0" smtClean="0">
              <a:solidFill>
                <a:srgbClr val="2125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57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00598843\AppData\Roaming\eSpace_Desktop\UserData\b00598843\imagefiles\originalImgfiles\F32E67E2-66AE-4AAB-ADB5-8F15EAD881D1.png">
            <a:extLst>
              <a:ext uri="{FF2B5EF4-FFF2-40B4-BE49-F238E27FC236}">
                <a16:creationId xmlns:a16="http://schemas.microsoft.com/office/drawing/2014/main" xmlns="" id="{E70A2557-52EF-47E4-9ADE-62509CD7A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840" y="0"/>
            <a:ext cx="5049520" cy="261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0DB30FB-21B9-47AA-86EF-18D0FD4F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62CD0083-D924-4117-8A3A-F702364563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1755" y="1886049"/>
            <a:ext cx="5213525" cy="3962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Can the central RFC 8345 YANG module be a good basis to model a Digital Map?</a:t>
            </a:r>
          </a:p>
          <a:p>
            <a:pPr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How the different topology related IETF YANG modules fit (or not) together?</a:t>
            </a:r>
          </a:p>
          <a:p>
            <a:pPr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Modelling of digital map entities, relationships, and rules, how to build aggregated entities and </a:t>
            </a:r>
            <a:r>
              <a:rPr kumimoji="0" lang="en-US" altLang="en-US" sz="2000" i="1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relationships from device to</a:t>
            </a:r>
            <a:r>
              <a:rPr kumimoji="0" lang="en-US" altLang="en-US" sz="2000" i="1" u="none" strike="noStrike" cap="none" normalizeH="0" dirty="0" smtClean="0">
                <a:ln>
                  <a:noFill/>
                </a:ln>
                <a:solidFill>
                  <a:srgbClr val="212529"/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 network views</a:t>
            </a:r>
            <a:endParaRPr kumimoji="0" lang="en-US" altLang="en-US" sz="2000" i="1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365125"/>
            <a:ext cx="1092403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E" b="1" i="1" dirty="0" smtClean="0">
                <a:solidFill>
                  <a:srgbClr val="C00000"/>
                </a:solidFill>
              </a:rPr>
              <a:t>Objectives</a:t>
            </a:r>
            <a:endParaRPr lang="en-IE" b="1" i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91784" y="2720380"/>
            <a:ext cx="6198616" cy="40010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i="1" dirty="0">
                <a:solidFill>
                  <a:srgbClr val="212529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Does the base model support key requirements that emerge for a specific layer? </a:t>
            </a:r>
          </a:p>
          <a:p>
            <a:pPr marL="2286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i="1" dirty="0">
                <a:solidFill>
                  <a:srgbClr val="212529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Modelling multiple underlay/overlay layers from physical to customer service layer. To what extent it is easy to augment the base model to support new technologies? </a:t>
            </a:r>
          </a:p>
          <a:p>
            <a:pPr marL="228600" indent="-22860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i="1" dirty="0">
                <a:solidFill>
                  <a:srgbClr val="212529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Can the base model be augmented for any new layer and technologies? </a:t>
            </a:r>
          </a:p>
        </p:txBody>
      </p:sp>
    </p:spTree>
    <p:extLst>
      <p:ext uri="{BB962C8B-B14F-4D97-AF65-F5344CB8AC3E}">
        <p14:creationId xmlns:p14="http://schemas.microsoft.com/office/powerpoint/2010/main" val="217713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924560" y="1536948"/>
            <a:ext cx="3870960" cy="451706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5" y="158486"/>
            <a:ext cx="1163015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E" b="1" i="1" u="sng" dirty="0">
                <a:solidFill>
                  <a:srgbClr val="C00000"/>
                </a:solidFill>
              </a:rPr>
              <a:t>Core</a:t>
            </a:r>
            <a:r>
              <a:rPr lang="en-IE" b="1" i="1" dirty="0">
                <a:solidFill>
                  <a:srgbClr val="C00000"/>
                </a:solidFill>
              </a:rPr>
              <a:t> Digital Map Use Cases and </a:t>
            </a:r>
            <a:r>
              <a:rPr lang="en-IE" b="1" i="1" dirty="0" smtClean="0">
                <a:solidFill>
                  <a:srgbClr val="C00000"/>
                </a:solidFill>
              </a:rPr>
              <a:t>Requirements collected from Operators so far</a:t>
            </a:r>
            <a:endParaRPr lang="en-IE" b="1" i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368" y="1711416"/>
            <a:ext cx="3364019" cy="40405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E" sz="2000" b="1" i="1" dirty="0" smtClean="0">
                <a:solidFill>
                  <a:schemeClr val="bg1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Use Cases:</a:t>
            </a:r>
          </a:p>
          <a:p>
            <a:pPr>
              <a:lnSpc>
                <a:spcPct val="100000"/>
              </a:lnSpc>
            </a:pPr>
            <a:r>
              <a:rPr lang="en-IE" sz="1400" i="1" dirty="0" smtClean="0">
                <a:solidFill>
                  <a:schemeClr val="bg1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Network </a:t>
            </a:r>
            <a:r>
              <a:rPr lang="en-IE" sz="1400" i="1" dirty="0">
                <a:solidFill>
                  <a:schemeClr val="bg1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Inventory Queries</a:t>
            </a:r>
          </a:p>
          <a:p>
            <a:pPr>
              <a:lnSpc>
                <a:spcPct val="100000"/>
              </a:lnSpc>
            </a:pPr>
            <a:r>
              <a:rPr lang="en-IE" sz="1400" i="1" dirty="0">
                <a:solidFill>
                  <a:schemeClr val="bg1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Service Placement Feasibility Checks</a:t>
            </a:r>
          </a:p>
          <a:p>
            <a:pPr>
              <a:lnSpc>
                <a:spcPct val="100000"/>
              </a:lnSpc>
            </a:pPr>
            <a:r>
              <a:rPr lang="en-IE" sz="1400" i="1" dirty="0">
                <a:solidFill>
                  <a:schemeClr val="bg1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Service-&gt;Subservice-&gt;Resource</a:t>
            </a:r>
          </a:p>
          <a:p>
            <a:pPr>
              <a:lnSpc>
                <a:spcPct val="100000"/>
              </a:lnSpc>
            </a:pPr>
            <a:r>
              <a:rPr lang="en-IE" sz="1400" i="1" dirty="0">
                <a:solidFill>
                  <a:schemeClr val="bg1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Resource-&gt;Subservice-&gt;Service</a:t>
            </a:r>
          </a:p>
          <a:p>
            <a:pPr>
              <a:lnSpc>
                <a:spcPct val="100000"/>
              </a:lnSpc>
            </a:pPr>
            <a:r>
              <a:rPr lang="en-IE" sz="1400" i="1" dirty="0">
                <a:solidFill>
                  <a:schemeClr val="bg1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Intent / Service Assurance</a:t>
            </a:r>
          </a:p>
          <a:p>
            <a:pPr>
              <a:lnSpc>
                <a:spcPct val="100000"/>
              </a:lnSpc>
            </a:pPr>
            <a:r>
              <a:rPr lang="en-IE" sz="1400" i="1" dirty="0">
                <a:solidFill>
                  <a:schemeClr val="bg1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Service </a:t>
            </a:r>
            <a:r>
              <a:rPr lang="en-IE" sz="1400" i="1" dirty="0" smtClean="0">
                <a:solidFill>
                  <a:schemeClr val="bg1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E2E </a:t>
            </a:r>
            <a:r>
              <a:rPr lang="en-IE" sz="1400" i="1" dirty="0">
                <a:solidFill>
                  <a:schemeClr val="bg1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and Per-Link KPIs on the Digital Map (delay, jitter and loss)</a:t>
            </a:r>
          </a:p>
          <a:p>
            <a:pPr>
              <a:lnSpc>
                <a:spcPct val="100000"/>
              </a:lnSpc>
            </a:pPr>
            <a:r>
              <a:rPr lang="en-IE" sz="1400" i="1" dirty="0">
                <a:solidFill>
                  <a:schemeClr val="bg1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Capacity </a:t>
            </a:r>
            <a:r>
              <a:rPr lang="en-IE" sz="1400" i="1" dirty="0" smtClean="0">
                <a:solidFill>
                  <a:schemeClr val="bg1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Planning</a:t>
            </a:r>
          </a:p>
          <a:p>
            <a:pPr>
              <a:lnSpc>
                <a:spcPct val="100000"/>
              </a:lnSpc>
            </a:pPr>
            <a:r>
              <a:rPr lang="en-IE" sz="1400" i="1" dirty="0" smtClean="0">
                <a:solidFill>
                  <a:schemeClr val="bg1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Network Design</a:t>
            </a:r>
            <a:endParaRPr lang="en-IE" sz="1400" i="1" dirty="0">
              <a:solidFill>
                <a:schemeClr val="bg1"/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IE" sz="1400" i="1" dirty="0">
                <a:solidFill>
                  <a:schemeClr val="bg1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Simulations</a:t>
            </a:r>
          </a:p>
          <a:p>
            <a:pPr>
              <a:lnSpc>
                <a:spcPct val="100000"/>
              </a:lnSpc>
            </a:pPr>
            <a:r>
              <a:rPr lang="en-IE" sz="1400" i="1" dirty="0">
                <a:solidFill>
                  <a:schemeClr val="bg1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Closed Loop</a:t>
            </a:r>
          </a:p>
          <a:p>
            <a:pPr>
              <a:lnSpc>
                <a:spcPct val="100000"/>
              </a:lnSpc>
            </a:pPr>
            <a:endParaRPr lang="en-IE" sz="1400" i="1" dirty="0">
              <a:solidFill>
                <a:schemeClr val="bg1"/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en-IE" sz="1400" i="1" dirty="0">
              <a:solidFill>
                <a:schemeClr val="bg1"/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98FE1282-7775-4E69-948F-C5649CB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35A32BD-EBB8-42DF-9B42-2A050DA7BDDB}"/>
              </a:ext>
            </a:extLst>
          </p:cNvPr>
          <p:cNvSpPr txBox="1"/>
          <p:nvPr/>
        </p:nvSpPr>
        <p:spPr>
          <a:xfrm>
            <a:off x="107004" y="6227117"/>
            <a:ext cx="12084995" cy="513405"/>
          </a:xfrm>
          <a:prstGeom prst="rect">
            <a:avLst/>
          </a:prstGeom>
          <a:solidFill>
            <a:schemeClr val="bg1"/>
          </a:solidFill>
        </p:spPr>
        <p:txBody>
          <a:bodyPr wrap="square" tIns="36000" rIns="0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Different users may use different layers and have different requirements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449868" y="1548666"/>
            <a:ext cx="6122372" cy="465940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95843" y="1536949"/>
            <a:ext cx="54295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sz="2400" b="1" dirty="0" smtClean="0">
                <a:solidFill>
                  <a:schemeClr val="bg1"/>
                </a:solidFill>
              </a:rPr>
              <a:t>Requirements: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1600" dirty="0" smtClean="0">
                <a:solidFill>
                  <a:schemeClr val="bg1"/>
                </a:solidFill>
              </a:rPr>
              <a:t>Basic model with Network, Node, Link, Interface, Layers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1600" dirty="0" smtClean="0">
                <a:solidFill>
                  <a:schemeClr val="bg1"/>
                </a:solidFill>
              </a:rPr>
              <a:t>Layered from physical to customer service (intent)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1600" dirty="0" smtClean="0">
                <a:solidFill>
                  <a:schemeClr val="bg1"/>
                </a:solidFill>
              </a:rPr>
              <a:t>Open and programmable (read/write for what-if for DM)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1600" dirty="0" smtClean="0">
                <a:solidFill>
                  <a:schemeClr val="bg1"/>
                </a:solidFill>
              </a:rPr>
              <a:t>Standard based Digital Map model and API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1600" dirty="0" smtClean="0">
                <a:solidFill>
                  <a:schemeClr val="bg1"/>
                </a:solidFill>
              </a:rPr>
              <a:t>Cross-domain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1600" dirty="0" smtClean="0">
                <a:solidFill>
                  <a:schemeClr val="bg1"/>
                </a:solidFill>
              </a:rPr>
              <a:t>Semantics for layered network topologies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1600" dirty="0" smtClean="0">
                <a:solidFill>
                  <a:schemeClr val="bg1"/>
                </a:solidFill>
              </a:rPr>
              <a:t>Relationships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1600" dirty="0" smtClean="0">
                <a:solidFill>
                  <a:schemeClr val="bg1"/>
                </a:solidFill>
              </a:rPr>
              <a:t>Extensible with metadata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1600" dirty="0" smtClean="0">
                <a:solidFill>
                  <a:schemeClr val="bg1"/>
                </a:solidFill>
              </a:rPr>
              <a:t>Pluggable for specific </a:t>
            </a:r>
            <a:r>
              <a:rPr lang="en-IE" sz="1600" u="sng" dirty="0" smtClean="0">
                <a:solidFill>
                  <a:schemeClr val="bg1"/>
                </a:solidFill>
              </a:rPr>
              <a:t>functional modules </a:t>
            </a:r>
          </a:p>
          <a:p>
            <a:pPr lvl="1"/>
            <a:r>
              <a:rPr lang="en-IE" sz="1600" dirty="0" smtClean="0">
                <a:solidFill>
                  <a:schemeClr val="bg1"/>
                </a:solidFill>
              </a:rPr>
              <a:t>inventory, KPIs, ..</a:t>
            </a:r>
          </a:p>
          <a:p>
            <a:pPr lvl="1"/>
            <a:r>
              <a:rPr lang="en-IE" sz="1600" dirty="0" smtClean="0">
                <a:solidFill>
                  <a:schemeClr val="bg1"/>
                </a:solidFill>
              </a:rPr>
              <a:t>Note: not everything will be in YANG</a:t>
            </a:r>
          </a:p>
          <a:p>
            <a:pPr marL="457200" indent="-457200">
              <a:buFont typeface="+mj-lt"/>
              <a:buAutoNum type="arabicPeriod"/>
            </a:pPr>
            <a:r>
              <a:rPr lang="en-IE" sz="1600" dirty="0" smtClean="0">
                <a:solidFill>
                  <a:schemeClr val="bg1"/>
                </a:solidFill>
              </a:rPr>
              <a:t>Optimized for graph traversal</a:t>
            </a:r>
          </a:p>
          <a:p>
            <a:endParaRPr lang="en-I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02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EC8F44BF-2015-4C24-B9E1-0F2A3265A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08" y="1397556"/>
            <a:ext cx="11322996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Technologies implemented </a:t>
            </a:r>
            <a:r>
              <a:rPr lang="en-US" altLang="en-US" sz="1600" dirty="0" smtClean="0">
                <a:solidFill>
                  <a:srgbClr val="212529"/>
                </a:solidFill>
                <a:latin typeface="var(--bs-font-monospace)"/>
              </a:rPr>
              <a:t>in the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PoC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,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4 LABs,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2 operator LABs:</a:t>
            </a:r>
            <a:endParaRPr lang="en-US" altLang="en-US" sz="1600" dirty="0" smtClean="0">
              <a:solidFill>
                <a:srgbClr val="212529"/>
              </a:solidFill>
              <a:latin typeface="var(--bs-font-monospace)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212529"/>
                </a:solidFill>
                <a:latin typeface="var(--bs-font-monospace)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mplemented with 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RFC 8345 (with and without limitations + </a:t>
            </a: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var(--bs-font-monospace)"/>
              </a:rPr>
              <a:t>feedback)</a:t>
            </a: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1600" dirty="0" smtClean="0">
                <a:solidFill>
                  <a:srgbClr val="212529"/>
                </a:solidFill>
                <a:latin typeface="var(--bs-font-monospace)"/>
              </a:rPr>
              <a:t>Common </a:t>
            </a:r>
            <a:r>
              <a:rPr lang="en-US" altLang="en-US" sz="1600" dirty="0">
                <a:solidFill>
                  <a:srgbClr val="212529"/>
                </a:solidFill>
                <a:latin typeface="var(--bs-font-monospace)"/>
              </a:rPr>
              <a:t>Network Topology (aligned with </a:t>
            </a:r>
            <a:r>
              <a:rPr lang="en-US" altLang="en-US" sz="1600" dirty="0" smtClean="0">
                <a:solidFill>
                  <a:srgbClr val="212529"/>
                </a:solidFill>
                <a:latin typeface="var(--bs-font-monospace)"/>
              </a:rPr>
              <a:t>RFC8345)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var(--bs-font-monospace)"/>
            </a:endParaRP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Layer 2 Network Topology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(</a:t>
            </a:r>
            <a:r>
              <a:rPr lang="en-US" altLang="en-US" sz="1600" dirty="0" smtClean="0">
                <a:solidFill>
                  <a:srgbClr val="212529"/>
                </a:solidFill>
                <a:latin typeface="var(--bs-font-monospace)"/>
              </a:rPr>
              <a:t>aligned with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RFC8944)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var(--bs-font-monospace)"/>
            </a:endParaRP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Layer 3 Network Topology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(</a:t>
            </a:r>
            <a:r>
              <a:rPr lang="en-US" altLang="en-US" sz="1600" dirty="0" smtClean="0">
                <a:solidFill>
                  <a:srgbClr val="212529"/>
                </a:solidFill>
                <a:latin typeface="var(--bs-font-monospace)"/>
              </a:rPr>
              <a:t>aligned with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RFC8346)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var(--bs-font-monospace)"/>
            </a:endParaRP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OSPF routing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(aligned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with </a:t>
            </a:r>
            <a:r>
              <a:rPr lang="en-US" altLang="en-US" sz="1600" i="1" dirty="0" smtClean="0">
                <a:solidFill>
                  <a:srgbClr val="C00000"/>
                </a:solidFill>
                <a:latin typeface="var(--bs-font-monospace)"/>
              </a:rPr>
              <a:t>draft-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var(--bs-font-monospace)"/>
              </a:rPr>
              <a:t>ogondio-opsawg-ospf-topology-01</a:t>
            </a:r>
            <a:r>
              <a:rPr lang="en-US" altLang="en-US" sz="1600" dirty="0">
                <a:solidFill>
                  <a:srgbClr val="212529"/>
                </a:solidFill>
                <a:latin typeface="var(--bs-font-monospace)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var(--bs-font-monospace)"/>
            </a:endParaRP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IS-IS routing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(</a:t>
            </a:r>
            <a:r>
              <a:rPr kumimoji="0" lang="en-US" altLang="en-US" sz="1600" b="0" u="none" strike="noStrike" cap="none" normalizeH="0" baseline="0" dirty="0" smtClean="0">
                <a:ln>
                  <a:noFill/>
                </a:ln>
                <a:effectLst/>
                <a:latin typeface="var(--bs-font-monospace)"/>
              </a:rPr>
              <a:t>aligned with </a:t>
            </a:r>
            <a:r>
              <a:rPr lang="en-US" altLang="en-US" sz="1600" i="1" dirty="0" smtClean="0">
                <a:solidFill>
                  <a:srgbClr val="FF0000"/>
                </a:solidFill>
                <a:latin typeface="Inter"/>
              </a:rPr>
              <a:t>draft-ogondio-opsawg-isis-topology-01</a:t>
            </a:r>
            <a:r>
              <a:rPr lang="en-US" altLang="en-US" sz="1600" dirty="0" smtClean="0">
                <a:solidFill>
                  <a:srgbClr val="212529"/>
                </a:solidFill>
                <a:latin typeface="Inter"/>
              </a:rPr>
              <a:t>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1600" dirty="0" smtClean="0">
              <a:solidFill>
                <a:srgbClr val="212529"/>
              </a:solidFill>
              <a:latin typeface="Inter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Inter"/>
              </a:rPr>
              <a:t>Implemented with RFC 8345 (with and without limitations),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212529"/>
                </a:solidFill>
                <a:effectLst/>
                <a:latin typeface="Inter"/>
              </a:rPr>
              <a:t> custom augmentations for new network types and network, node, </a:t>
            </a:r>
            <a:r>
              <a:rPr kumimoji="0" lang="en-US" altLang="en-US" sz="1600" b="0" i="0" u="none" strike="noStrike" cap="none" normalizeH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Inter"/>
              </a:rPr>
              <a:t>tp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212529"/>
                </a:solidFill>
                <a:effectLst/>
                <a:latin typeface="Inter"/>
              </a:rPr>
              <a:t> and link properties, to align with any standards in the future </a:t>
            </a:r>
            <a:r>
              <a:rPr kumimoji="0" lang="en-US" altLang="en-US" sz="1600" b="0" i="0" u="none" strike="noStrike" cap="none" normalizeH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Inter"/>
              </a:rPr>
              <a:t>PoC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212529"/>
                </a:solidFill>
                <a:effectLst/>
                <a:latin typeface="Inter"/>
              </a:rPr>
              <a:t> versions: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var(--bs-font-monospace)"/>
            </a:endParaRP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BGP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routing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var(--bs-font-monospace)"/>
            </a:endParaRP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MPLS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LDP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 and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MPLS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TE Tunnels</a:t>
            </a: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SRv6 Tunnels</a:t>
            </a: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var(--bs-font-monospace)"/>
              </a:rPr>
              <a:t>L3VPN service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4993ED5-64A6-4D10-BEA1-DF2BA671388D}"/>
              </a:ext>
            </a:extLst>
          </p:cNvPr>
          <p:cNvSpPr/>
          <p:nvPr/>
        </p:nvSpPr>
        <p:spPr>
          <a:xfrm>
            <a:off x="4900336" y="5620851"/>
            <a:ext cx="1952090" cy="57535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IETF:</a:t>
            </a:r>
          </a:p>
          <a:p>
            <a:pPr algn="ctr"/>
            <a:r>
              <a:rPr lang="en-US" dirty="0"/>
              <a:t>Network Topology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CB46EBA-6F52-4B6C-925A-8978D1C61471}"/>
              </a:ext>
            </a:extLst>
          </p:cNvPr>
          <p:cNvSpPr/>
          <p:nvPr/>
        </p:nvSpPr>
        <p:spPr>
          <a:xfrm>
            <a:off x="7611623" y="5615669"/>
            <a:ext cx="1536017" cy="57535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IETF:</a:t>
            </a:r>
          </a:p>
          <a:p>
            <a:pPr algn="ctr"/>
            <a:r>
              <a:rPr lang="en-US" dirty="0"/>
              <a:t>Digital Map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E09B22B-F484-467F-82DD-8836AB8F38A5}"/>
              </a:ext>
            </a:extLst>
          </p:cNvPr>
          <p:cNvSpPr/>
          <p:nvPr/>
        </p:nvSpPr>
        <p:spPr>
          <a:xfrm>
            <a:off x="9891478" y="5615668"/>
            <a:ext cx="1340995" cy="575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NMRG: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Digital Twin</a:t>
            </a:r>
          </a:p>
        </p:txBody>
      </p:sp>
      <p:sp>
        <p:nvSpPr>
          <p:cNvPr id="10" name="Arrow: Right 14">
            <a:extLst>
              <a:ext uri="{FF2B5EF4-FFF2-40B4-BE49-F238E27FC236}">
                <a16:creationId xmlns:a16="http://schemas.microsoft.com/office/drawing/2014/main" xmlns="" id="{3A7D9329-FAEA-40D7-97B3-2982671CA63D}"/>
              </a:ext>
            </a:extLst>
          </p:cNvPr>
          <p:cNvSpPr/>
          <p:nvPr/>
        </p:nvSpPr>
        <p:spPr>
          <a:xfrm>
            <a:off x="6867785" y="5759507"/>
            <a:ext cx="759197" cy="28767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5">
            <a:extLst>
              <a:ext uri="{FF2B5EF4-FFF2-40B4-BE49-F238E27FC236}">
                <a16:creationId xmlns:a16="http://schemas.microsoft.com/office/drawing/2014/main" xmlns="" id="{EC39DCD1-E1D6-448D-B604-C3FF2063AA91}"/>
              </a:ext>
            </a:extLst>
          </p:cNvPr>
          <p:cNvSpPr/>
          <p:nvPr/>
        </p:nvSpPr>
        <p:spPr>
          <a:xfrm>
            <a:off x="9122260" y="5795728"/>
            <a:ext cx="759197" cy="287676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582" y="333258"/>
            <a:ext cx="4776516" cy="2409942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201127"/>
            <a:ext cx="563354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What we implemented and evaluated</a:t>
            </a:r>
          </a:p>
        </p:txBody>
      </p:sp>
    </p:spTree>
    <p:extLst>
      <p:ext uri="{BB962C8B-B14F-4D97-AF65-F5344CB8AC3E}">
        <p14:creationId xmlns:p14="http://schemas.microsoft.com/office/powerpoint/2010/main" val="374007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66742"/>
            <a:ext cx="1151694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E" b="1" i="1" dirty="0">
                <a:solidFill>
                  <a:srgbClr val="C00000"/>
                </a:solidFill>
              </a:rPr>
              <a:t>RFC 8345 Limitations for Digital Map </a:t>
            </a:r>
            <a:r>
              <a:rPr lang="en-IE" b="1" i="1" dirty="0" smtClean="0">
                <a:solidFill>
                  <a:srgbClr val="C00000"/>
                </a:solidFill>
              </a:rPr>
              <a:t>Modelling?</a:t>
            </a:r>
            <a:endParaRPr lang="en-IE" b="1" i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283" y="1281848"/>
            <a:ext cx="11842443" cy="55913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1900" dirty="0"/>
              <a:t>Bidirectional links</a:t>
            </a:r>
            <a:endParaRPr lang="en-US" sz="1900" dirty="0"/>
          </a:p>
          <a:p>
            <a:pPr>
              <a:lnSpc>
                <a:spcPct val="100000"/>
              </a:lnSpc>
            </a:pPr>
            <a:r>
              <a:rPr lang="en-GB" sz="1900" dirty="0"/>
              <a:t>Multi-point connectivity (hub and spoke, full mesh, complex)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800" dirty="0" smtClean="0"/>
          </a:p>
          <a:p>
            <a:pPr>
              <a:lnSpc>
                <a:spcPct val="100000"/>
              </a:lnSpc>
            </a:pPr>
            <a:r>
              <a:rPr lang="en-GB" sz="1900" dirty="0" smtClean="0"/>
              <a:t>Links </a:t>
            </a:r>
            <a:r>
              <a:rPr lang="en-GB" sz="1900" dirty="0"/>
              <a:t>between </a:t>
            </a:r>
            <a:r>
              <a:rPr lang="en-GB" sz="1900" dirty="0" smtClean="0"/>
              <a:t>domains/networks</a:t>
            </a:r>
          </a:p>
          <a:p>
            <a:pPr>
              <a:lnSpc>
                <a:spcPct val="100000"/>
              </a:lnSpc>
            </a:pPr>
            <a:r>
              <a:rPr lang="en-GB" sz="1900" dirty="0" smtClean="0"/>
              <a:t>Networks part of other networks</a:t>
            </a:r>
          </a:p>
          <a:p>
            <a:pPr>
              <a:lnSpc>
                <a:spcPct val="100000"/>
              </a:lnSpc>
            </a:pPr>
            <a:r>
              <a:rPr lang="en-GB" sz="1900" dirty="0" smtClean="0"/>
              <a:t>Nodes, TPs and Links in multiple networks</a:t>
            </a:r>
            <a:endParaRPr lang="en-US" sz="1900" dirty="0"/>
          </a:p>
          <a:p>
            <a:pPr>
              <a:lnSpc>
                <a:spcPct val="100000"/>
              </a:lnSpc>
            </a:pPr>
            <a:endParaRPr lang="en-GB" sz="1900" dirty="0" smtClean="0"/>
          </a:p>
          <a:p>
            <a:pPr>
              <a:lnSpc>
                <a:spcPct val="100000"/>
              </a:lnSpc>
            </a:pPr>
            <a:r>
              <a:rPr lang="en-GB" sz="1900" dirty="0" smtClean="0"/>
              <a:t>We </a:t>
            </a:r>
            <a:r>
              <a:rPr lang="en-GB" sz="1900" dirty="0"/>
              <a:t>need additional supporting relationships </a:t>
            </a:r>
            <a:r>
              <a:rPr lang="en-US" sz="1900" dirty="0"/>
              <a:t>(</a:t>
            </a:r>
            <a:r>
              <a:rPr lang="en-GB" sz="1900" dirty="0"/>
              <a:t>TP-&gt;Node</a:t>
            </a:r>
            <a:r>
              <a:rPr lang="en-US" sz="1900" dirty="0"/>
              <a:t>, </a:t>
            </a:r>
            <a:r>
              <a:rPr lang="en-GB" sz="1900" dirty="0"/>
              <a:t>Node-&gt;Network)</a:t>
            </a:r>
            <a:endParaRPr lang="en-US" sz="1900" dirty="0"/>
          </a:p>
          <a:p>
            <a:pPr>
              <a:lnSpc>
                <a:spcPct val="100000"/>
              </a:lnSpc>
            </a:pPr>
            <a:r>
              <a:rPr lang="en-GB" sz="1900" dirty="0"/>
              <a:t>Relationship Properties</a:t>
            </a:r>
            <a:r>
              <a:rPr lang="en-US" sz="1900" dirty="0"/>
              <a:t> </a:t>
            </a:r>
          </a:p>
          <a:p>
            <a:pPr>
              <a:lnSpc>
                <a:spcPct val="100000"/>
              </a:lnSpc>
            </a:pPr>
            <a:r>
              <a:rPr lang="en-GB" sz="1900" dirty="0"/>
              <a:t>Termination Point Roles</a:t>
            </a:r>
          </a:p>
          <a:p>
            <a:pPr>
              <a:lnSpc>
                <a:spcPct val="100000"/>
              </a:lnSpc>
            </a:pPr>
            <a:r>
              <a:rPr lang="en-GB" sz="1900" dirty="0"/>
              <a:t>Layers / Sublayers</a:t>
            </a:r>
          </a:p>
          <a:p>
            <a:pPr>
              <a:lnSpc>
                <a:spcPct val="100000"/>
              </a:lnSpc>
            </a:pPr>
            <a:r>
              <a:rPr lang="en-GB" sz="1900" dirty="0"/>
              <a:t>Tunnels and Paths. Further analysis for RFC8345 versus RFC8795</a:t>
            </a:r>
          </a:p>
          <a:p>
            <a:pPr>
              <a:lnSpc>
                <a:spcPct val="100000"/>
              </a:lnSpc>
            </a:pPr>
            <a:r>
              <a:rPr lang="en-GB" sz="1900" dirty="0"/>
              <a:t>Supporting or underlay. Further analysis for RFC8345 versus RFC8795</a:t>
            </a:r>
          </a:p>
          <a:p>
            <a:pPr lvl="1">
              <a:lnSpc>
                <a:spcPct val="100000"/>
              </a:lnSpc>
            </a:pPr>
            <a:endParaRPr lang="en-US" sz="1900" dirty="0"/>
          </a:p>
          <a:p>
            <a:pPr>
              <a:lnSpc>
                <a:spcPct val="100000"/>
              </a:lnSpc>
            </a:pPr>
            <a:endParaRPr lang="en-IE" sz="1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F3F9FEA-94C3-47F8-B9F0-654586D9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4D66-354B-4486-A5F9-50FB7654F544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5283" y="2393005"/>
            <a:ext cx="5756683" cy="13322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5282" y="1209425"/>
            <a:ext cx="6480328" cy="92521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21386560">
            <a:off x="6583313" y="1508161"/>
            <a:ext cx="612843" cy="35019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358174" y="1036929"/>
            <a:ext cx="488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Proposed solutions in:</a:t>
            </a:r>
          </a:p>
          <a:p>
            <a:pPr marL="0" lvl="2"/>
            <a:r>
              <a:rPr lang="en-US" i="1" dirty="0" smtClean="0">
                <a:solidFill>
                  <a:srgbClr val="0070C0"/>
                </a:solidFill>
              </a:rPr>
              <a:t>draft-davis-opsawg-some-refinements-to-rfc8345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25610" y="2524965"/>
            <a:ext cx="4881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Implemented the IS-IS and OSPF using the drafts:</a:t>
            </a:r>
          </a:p>
          <a:p>
            <a:r>
              <a:rPr lang="en-US" altLang="en-US" i="1" dirty="0" smtClean="0">
                <a:solidFill>
                  <a:srgbClr val="C00000"/>
                </a:solidFill>
                <a:latin typeface="var(--bs-font-monospace)"/>
              </a:rPr>
              <a:t>draft-</a:t>
            </a:r>
            <a:r>
              <a:rPr lang="en-US" altLang="en-US" i="1" dirty="0" err="1" smtClean="0">
                <a:solidFill>
                  <a:srgbClr val="C00000"/>
                </a:solidFill>
                <a:latin typeface="var(--bs-font-monospace)"/>
              </a:rPr>
              <a:t>ogondio</a:t>
            </a:r>
            <a:r>
              <a:rPr lang="en-US" altLang="en-US" i="1" dirty="0" smtClean="0">
                <a:solidFill>
                  <a:srgbClr val="C00000"/>
                </a:solidFill>
                <a:latin typeface="var(--bs-font-monospace)"/>
              </a:rPr>
              <a:t>-opsawg-</a:t>
            </a:r>
            <a:r>
              <a:rPr lang="en-US" altLang="en-US" i="1" dirty="0" err="1" smtClean="0">
                <a:solidFill>
                  <a:srgbClr val="C00000"/>
                </a:solidFill>
                <a:latin typeface="var(--bs-font-monospace)"/>
              </a:rPr>
              <a:t>isis</a:t>
            </a:r>
            <a:r>
              <a:rPr lang="en-US" altLang="en-US" i="1" dirty="0" smtClean="0">
                <a:solidFill>
                  <a:srgbClr val="C00000"/>
                </a:solidFill>
                <a:latin typeface="var(--bs-font-monospace)"/>
              </a:rPr>
              <a:t>-topology</a:t>
            </a:r>
            <a:endParaRPr lang="en-US" dirty="0"/>
          </a:p>
          <a:p>
            <a:r>
              <a:rPr lang="en-US" altLang="en-US" i="1" dirty="0">
                <a:solidFill>
                  <a:srgbClr val="C00000"/>
                </a:solidFill>
                <a:latin typeface="var(--bs-font-monospace)"/>
              </a:rPr>
              <a:t>draft-</a:t>
            </a:r>
            <a:r>
              <a:rPr lang="en-US" altLang="en-US" i="1" dirty="0" err="1">
                <a:solidFill>
                  <a:srgbClr val="C00000"/>
                </a:solidFill>
                <a:latin typeface="var(--bs-font-monospace)"/>
              </a:rPr>
              <a:t>ogondio</a:t>
            </a:r>
            <a:r>
              <a:rPr lang="en-US" altLang="en-US" i="1" dirty="0">
                <a:solidFill>
                  <a:srgbClr val="C00000"/>
                </a:solidFill>
                <a:latin typeface="var(--bs-font-monospace)"/>
              </a:rPr>
              <a:t>-opsawg-</a:t>
            </a:r>
            <a:r>
              <a:rPr lang="en-US" altLang="en-US" i="1" dirty="0" err="1">
                <a:solidFill>
                  <a:srgbClr val="C00000"/>
                </a:solidFill>
                <a:latin typeface="var(--bs-font-monospace)"/>
              </a:rPr>
              <a:t>ospf</a:t>
            </a:r>
            <a:r>
              <a:rPr lang="en-US" altLang="en-US" i="1" dirty="0">
                <a:solidFill>
                  <a:srgbClr val="C00000"/>
                </a:solidFill>
                <a:latin typeface="var(--bs-font-monospace)"/>
              </a:rPr>
              <a:t>-topology</a:t>
            </a:r>
            <a:endParaRPr lang="en-US" dirty="0"/>
          </a:p>
          <a:p>
            <a:r>
              <a:rPr lang="en-US" dirty="0" smtClean="0"/>
              <a:t> Identified the limitations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10595681">
            <a:off x="5860082" y="3017237"/>
            <a:ext cx="612843" cy="35019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714628">
            <a:off x="8120711" y="4435306"/>
            <a:ext cx="3627376" cy="156966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4800" i="1" u="sng" dirty="0" smtClean="0">
                <a:solidFill>
                  <a:schemeClr val="bg1"/>
                </a:solidFill>
              </a:rPr>
              <a:t>YOUR FEEDBACK?</a:t>
            </a:r>
            <a:endParaRPr lang="en-US" sz="4800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70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21" y="18284"/>
            <a:ext cx="10515600" cy="727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How to model IS-IS and OSPF the right way?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867" y="697219"/>
            <a:ext cx="3871663" cy="308347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746235"/>
            <a:ext cx="7899867" cy="6227381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RFC 8345 does not model links between different networks</a:t>
            </a:r>
          </a:p>
          <a:p>
            <a:pPr lvl="1"/>
            <a:r>
              <a:rPr lang="en-US" sz="1800" b="1" i="1" u="sng" dirty="0" smtClean="0">
                <a:solidFill>
                  <a:srgbClr val="C00000"/>
                </a:solidFill>
              </a:rPr>
              <a:t>Why is it a problem for IS-IS Digital Map?</a:t>
            </a:r>
          </a:p>
          <a:p>
            <a:pPr lvl="2"/>
            <a:r>
              <a:rPr lang="en-US" sz="1600" dirty="0" smtClean="0"/>
              <a:t>we cannot model IS-IS areas as topological entities without extending RFC 8345</a:t>
            </a:r>
          </a:p>
          <a:p>
            <a:pPr lvl="1"/>
            <a:r>
              <a:rPr lang="en-US" sz="1800" b="1" i="1" u="sng" dirty="0" smtClean="0">
                <a:solidFill>
                  <a:srgbClr val="0070C0"/>
                </a:solidFill>
              </a:rPr>
              <a:t>What about OSPF?</a:t>
            </a:r>
          </a:p>
          <a:p>
            <a:pPr lvl="2"/>
            <a:r>
              <a:rPr lang="en-US" sz="1600" dirty="0" smtClean="0"/>
              <a:t>This is </a:t>
            </a:r>
            <a:r>
              <a:rPr lang="en-US" sz="1600" b="1" dirty="0" smtClean="0"/>
              <a:t>NOT</a:t>
            </a:r>
            <a:r>
              <a:rPr lang="en-US" sz="1600" dirty="0" smtClean="0"/>
              <a:t> the problem for OSPF as the links belong to one area only, nodes can belong to multiple areas</a:t>
            </a:r>
          </a:p>
          <a:p>
            <a:r>
              <a:rPr lang="en-US" sz="2000" b="1" dirty="0" smtClean="0"/>
              <a:t>RFC 8345 does not allow networks to be part of other networks</a:t>
            </a:r>
          </a:p>
          <a:p>
            <a:pPr lvl="1"/>
            <a:r>
              <a:rPr lang="en-US" sz="1800" b="1" i="1" u="sng" dirty="0" smtClean="0">
                <a:solidFill>
                  <a:srgbClr val="C00000"/>
                </a:solidFill>
              </a:rPr>
              <a:t>Why is it a problem for IS-IS Digital Map?</a:t>
            </a:r>
          </a:p>
          <a:p>
            <a:pPr lvl="2"/>
            <a:r>
              <a:rPr lang="en-US" sz="1600" dirty="0" smtClean="0"/>
              <a:t>we cannot model AS with multiple IS-IS areas through containment or part-of relationship</a:t>
            </a:r>
          </a:p>
          <a:p>
            <a:pPr lvl="1"/>
            <a:r>
              <a:rPr lang="en-US" sz="1800" b="1" i="1" u="sng" dirty="0" smtClean="0">
                <a:solidFill>
                  <a:srgbClr val="0070C0"/>
                </a:solidFill>
              </a:rPr>
              <a:t>What about OSPF?</a:t>
            </a:r>
            <a:endParaRPr lang="en-US" sz="1800" b="1" i="1" u="sng" dirty="0">
              <a:solidFill>
                <a:srgbClr val="0070C0"/>
              </a:solidFill>
            </a:endParaRPr>
          </a:p>
          <a:p>
            <a:pPr lvl="2"/>
            <a:r>
              <a:rPr lang="en-US" sz="1600" dirty="0" smtClean="0"/>
              <a:t>This </a:t>
            </a:r>
            <a:r>
              <a:rPr lang="en-US" sz="1600" dirty="0"/>
              <a:t>is a</a:t>
            </a:r>
            <a:r>
              <a:rPr lang="en-US" sz="1600" dirty="0" smtClean="0"/>
              <a:t> </a:t>
            </a:r>
            <a:r>
              <a:rPr lang="en-US" sz="1600" dirty="0"/>
              <a:t>problem for OSPF Digital Map as </a:t>
            </a:r>
            <a:r>
              <a:rPr lang="en-US" sz="1600" dirty="0" smtClean="0"/>
              <a:t>well (AS with multiple OSPF Areas) </a:t>
            </a:r>
          </a:p>
          <a:p>
            <a:r>
              <a:rPr lang="en-US" sz="2000" b="1" dirty="0" smtClean="0"/>
              <a:t>RFC 8345 does not allow nodes to belong to multiple networks</a:t>
            </a:r>
          </a:p>
          <a:p>
            <a:pPr lvl="1"/>
            <a:r>
              <a:rPr lang="en-US" sz="1800" b="1" i="1" u="sng" dirty="0">
                <a:solidFill>
                  <a:srgbClr val="C00000"/>
                </a:solidFill>
              </a:rPr>
              <a:t>W</a:t>
            </a:r>
            <a:r>
              <a:rPr lang="en-US" sz="1800" b="1" i="1" u="sng" dirty="0" smtClean="0">
                <a:solidFill>
                  <a:srgbClr val="C00000"/>
                </a:solidFill>
              </a:rPr>
              <a:t>hy is it a problem for IS-IS Digital Map?</a:t>
            </a:r>
          </a:p>
          <a:p>
            <a:pPr lvl="2"/>
            <a:r>
              <a:rPr lang="en-US" sz="1600" dirty="0" smtClean="0"/>
              <a:t>if a routing process and interfaces can belong to multiple area, we need to enable the same nodes and interfaces to be parts of multiple networks. </a:t>
            </a:r>
          </a:p>
          <a:p>
            <a:pPr lvl="1"/>
            <a:r>
              <a:rPr lang="en-US" sz="1800" b="1" i="1" u="sng" dirty="0" smtClean="0">
                <a:solidFill>
                  <a:srgbClr val="0070C0"/>
                </a:solidFill>
              </a:rPr>
              <a:t>What about OSPF?</a:t>
            </a:r>
          </a:p>
          <a:p>
            <a:pPr lvl="2"/>
            <a:r>
              <a:rPr lang="en-US" sz="1600" dirty="0" smtClean="0"/>
              <a:t>This </a:t>
            </a:r>
            <a:r>
              <a:rPr lang="en-US" sz="1600" dirty="0"/>
              <a:t>is a problem for OSPF Digital Map as </a:t>
            </a:r>
            <a:r>
              <a:rPr lang="en-US" sz="1600" dirty="0" smtClean="0"/>
              <a:t>well, OSPF nodes can belong to multiple areas, although interfaces must belong to 1 area only</a:t>
            </a:r>
          </a:p>
          <a:p>
            <a:pPr lvl="1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075" y="3679935"/>
            <a:ext cx="2555245" cy="308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1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290" y="22387"/>
            <a:ext cx="1168435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Modelling IS-IS Areas (with RFC 8345 limitations)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227" y="995854"/>
            <a:ext cx="3871663" cy="30834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0510" y="1216737"/>
            <a:ext cx="5647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IS-IS Domain is network, IS-IS Areas info in attributes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40" y="1505606"/>
            <a:ext cx="5193109" cy="51474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52090" y="4079326"/>
            <a:ext cx="6289040" cy="285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IS-IS processes grouped in the IS-IS area via the specific IS-IS attribute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applications would need to understand the meaning of the specific IS-IS attributes in order to understand IS-IS topology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does not represent the topology of the IS-IS Domain via entities - relationships</a:t>
            </a:r>
          </a:p>
        </p:txBody>
      </p:sp>
    </p:spTree>
    <p:extLst>
      <p:ext uri="{BB962C8B-B14F-4D97-AF65-F5344CB8AC3E}">
        <p14:creationId xmlns:p14="http://schemas.microsoft.com/office/powerpoint/2010/main" val="424152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290" y="22387"/>
            <a:ext cx="1198915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Modelling IS-IS Areas (without RFC8345 limitations)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240" y="965406"/>
            <a:ext cx="3459304" cy="27550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30" y="1347950"/>
            <a:ext cx="6565534" cy="53918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4290" y="1588218"/>
            <a:ext cx="212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IS-IS Area is Network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87055" y="3783334"/>
            <a:ext cx="549638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aligned with the real topology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allows drill down from the AS-&gt;Areas-&gt;Processes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scale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aligned with the IS-IS topology model and the IS-IS network view in the manuals and training material, IS-IS area entity exists in </a:t>
            </a:r>
            <a:r>
              <a:rPr lang="en-US" sz="1600" smtClean="0"/>
              <a:t>the model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8056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5891</TotalTime>
  <Words>1726</Words>
  <Application>Microsoft Office PowerPoint</Application>
  <PresentationFormat>Widescreen</PresentationFormat>
  <Paragraphs>280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微软雅黑</vt:lpstr>
      <vt:lpstr>Arial</vt:lpstr>
      <vt:lpstr>Calibri</vt:lpstr>
      <vt:lpstr>Calibri Light</vt:lpstr>
      <vt:lpstr>Inter</vt:lpstr>
      <vt:lpstr>Microsoft Tai Le</vt:lpstr>
      <vt:lpstr>var(--bs-font-monospace)</vt:lpstr>
      <vt:lpstr>Wingdings</vt:lpstr>
      <vt:lpstr>Office Theme</vt:lpstr>
      <vt:lpstr>2_Office Theme</vt:lpstr>
      <vt:lpstr>Modeling the Digital Map based on RFC8345:  Sharing Experience</vt:lpstr>
      <vt:lpstr>Community (Authors and Contributors)</vt:lpstr>
      <vt:lpstr>Objectives</vt:lpstr>
      <vt:lpstr>Core Digital Map Use Cases and Requirements collected from Operators so far</vt:lpstr>
      <vt:lpstr>What we implemented and evaluated</vt:lpstr>
      <vt:lpstr>RFC 8345 Limitations for Digital Map Modelling?</vt:lpstr>
      <vt:lpstr>How to model IS-IS and OSPF the right way?</vt:lpstr>
      <vt:lpstr>Modelling IS-IS Areas (with RFC 8345 limitations)</vt:lpstr>
      <vt:lpstr>Modelling IS-IS Areas (without RFC8345 limitations)</vt:lpstr>
      <vt:lpstr>IS-IS Topology requests – from a Customer LAB </vt:lpstr>
      <vt:lpstr>We started working on SRv6 Topology</vt:lpstr>
      <vt:lpstr>What’s Next?</vt:lpstr>
      <vt:lpstr>Comments ? Questions?</vt:lpstr>
      <vt:lpstr>Help Slides</vt:lpstr>
      <vt:lpstr>PowerPoint Presentation</vt:lpstr>
      <vt:lpstr>What is Digital Map?</vt:lpstr>
      <vt:lpstr>IVY</vt:lpstr>
      <vt:lpstr>Relationship with OPSAWG and IVY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Draft-ietf-supa-generic-policy-data-model-02</dc:title>
  <dc:creator>Joel Halpern</dc:creator>
  <cp:lastModifiedBy>Olga Havel</cp:lastModifiedBy>
  <cp:revision>261</cp:revision>
  <cp:lastPrinted>2023-03-25T12:26:02Z</cp:lastPrinted>
  <dcterms:created xsi:type="dcterms:W3CDTF">2016-11-11T00:21:20Z</dcterms:created>
  <dcterms:modified xsi:type="dcterms:W3CDTF">2023-11-07T22:47:36Z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(2)PRhCtlGpmxsBrD3dejmkSYByUgFru0I8tH2Mg7BriUs1+gBOdIOeMnYcw1v+Qja39AjTnJW9
IyFnVTBehvwOfEqZ+4uJ5XF/3sff4bZJ7Fb2bhL4M5IIwjn/PxHLUzKGc7tup94xrahv50ke
LtCN2xB1+bBS30N8Io7RW5JT+3GmiQmBGTFHlAmW7Q21RjvTGTtCkLyN+xp9vslsKNBi9Xik
3Gg0zr8MJ4mGxTvgqB</vt:lpwstr>
  </property>
  <property fmtid="{D5CDD505-2E9C-101B-9397-08002B2CF9AE}" pid="3" name="_2015_ms_pID_7253431">
    <vt:lpwstr>TR8TmWRfffDSd1ylgGIP9LMl0noW5VXha1Wl0hW/YSiKn/ZjabeWZQ
LqGLewW+7kmYT5JnjpnG+tjgHUdEJuhuxAgIG2bILOpmHQhZEM6FGBM2h0lg3I3+nMzJ3cnJ
tnw8n5HhzOfvEhgV0rjO0B6aqhJeRMeSEHdAbEA0kmMiNxBxsFAhI6n6PzmI5ZCwDE+GemUZ
/Tm7utE04P96rwr7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1689969243</vt:lpwstr>
  </property>
</Properties>
</file>