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67" r:id="rId2"/>
    <p:sldId id="481" r:id="rId3"/>
    <p:sldId id="487" r:id="rId4"/>
    <p:sldId id="482" r:id="rId5"/>
    <p:sldId id="480" r:id="rId6"/>
    <p:sldId id="491" r:id="rId7"/>
    <p:sldId id="488" r:id="rId8"/>
    <p:sldId id="48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4660"/>
  </p:normalViewPr>
  <p:slideViewPr>
    <p:cSldViewPr>
      <p:cViewPr>
        <p:scale>
          <a:sx n="50" d="100"/>
          <a:sy n="50" d="100"/>
        </p:scale>
        <p:origin x="195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  <p:sp>
        <p:nvSpPr>
          <p:cNvPr id="5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‹Nº›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gbw-opsawg-vpn-common-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606169"/>
            <a:ext cx="8636496" cy="1814720"/>
          </a:xfrm>
        </p:spPr>
        <p:txBody>
          <a:bodyPr>
            <a:noAutofit/>
          </a:bodyPr>
          <a:lstStyle/>
          <a:p>
            <a:r>
              <a:rPr lang="en-US" dirty="0"/>
              <a:t>Topology Modeling experience at Telefonica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360" y="2512701"/>
            <a:ext cx="7362056" cy="1689793"/>
          </a:xfrm>
        </p:spPr>
        <p:txBody>
          <a:bodyPr>
            <a:normAutofit/>
          </a:bodyPr>
          <a:lstStyle/>
          <a:p>
            <a:r>
              <a:rPr lang="en-US" sz="2400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Expericences</a:t>
            </a:r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from the </a:t>
            </a:r>
            <a:r>
              <a:rPr lang="en-US" sz="2400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iFusion</a:t>
            </a:r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585460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Side Meeting on digital map</a:t>
            </a:r>
            <a:br>
              <a:rPr lang="en-GB" sz="2800" dirty="0"/>
            </a:br>
            <a:r>
              <a:rPr lang="en-GB" dirty="0"/>
              <a:t>8</a:t>
            </a:r>
            <a:r>
              <a:rPr lang="en-GB" baseline="30000" dirty="0"/>
              <a:t>th</a:t>
            </a:r>
            <a:r>
              <a:rPr lang="en-GB" dirty="0"/>
              <a:t> November 2023, Prague IETF#118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39388" y="3721989"/>
            <a:ext cx="6618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O. Gonzalez de Dios</a:t>
            </a:r>
            <a:r>
              <a:rPr lang="en-GB" dirty="0"/>
              <a:t> (</a:t>
            </a:r>
            <a:r>
              <a:rPr lang="en-GB" b="1" dirty="0"/>
              <a:t>Telefonica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C4C84-8F95-374C-B8AE-44C5B9C8B977}"/>
              </a:ext>
            </a:extLst>
          </p:cNvPr>
          <p:cNvSpPr/>
          <p:nvPr/>
        </p:nvSpPr>
        <p:spPr>
          <a:xfrm>
            <a:off x="604911" y="1382286"/>
            <a:ext cx="82155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</a:t>
            </a:r>
            <a:r>
              <a:rPr lang="en-US" dirty="0" err="1"/>
              <a:t>iFusion</a:t>
            </a:r>
            <a:r>
              <a:rPr lang="en-US" dirty="0"/>
              <a:t>: offer a yang-based representation of Telefonica networks, based on layers, complemented by a live inventory view, a collection of the most common Telefonica services and streaming telemetry.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Consumers: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Planning tool performing capacity planning, what if scenario…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Visualization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Service orchestrator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Inventory (where conciliation vs planned network is done)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Multiple OSS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Premises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Use IETF Yang models as the modelling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Design and implement use case by use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7468D-92BB-924D-B4DA-CA2CBF7C0582}"/>
              </a:ext>
            </a:extLst>
          </p:cNvPr>
          <p:cNvSpPr/>
          <p:nvPr/>
        </p:nvSpPr>
        <p:spPr>
          <a:xfrm>
            <a:off x="611560" y="548680"/>
            <a:ext cx="5876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What do we want to achieve?</a:t>
            </a:r>
          </a:p>
        </p:txBody>
      </p:sp>
    </p:spTree>
    <p:extLst>
      <p:ext uri="{BB962C8B-B14F-4D97-AF65-F5344CB8AC3E}">
        <p14:creationId xmlns:p14="http://schemas.microsoft.com/office/powerpoint/2010/main" val="36915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C4C84-8F95-374C-B8AE-44C5B9C8B977}"/>
              </a:ext>
            </a:extLst>
          </p:cNvPr>
          <p:cNvSpPr/>
          <p:nvPr/>
        </p:nvSpPr>
        <p:spPr>
          <a:xfrm>
            <a:off x="1745141" y="1321670"/>
            <a:ext cx="8215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Yang models are interconnected, allowing to navigate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7468D-92BB-924D-B4DA-CA2CBF7C0582}"/>
              </a:ext>
            </a:extLst>
          </p:cNvPr>
          <p:cNvSpPr/>
          <p:nvPr/>
        </p:nvSpPr>
        <p:spPr>
          <a:xfrm>
            <a:off x="611560" y="548680"/>
            <a:ext cx="5313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Overall view of the models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BE32864C-DAC1-69D6-10AF-316B7D4E9C66}"/>
              </a:ext>
            </a:extLst>
          </p:cNvPr>
          <p:cNvSpPr/>
          <p:nvPr/>
        </p:nvSpPr>
        <p:spPr>
          <a:xfrm>
            <a:off x="481215" y="1866761"/>
            <a:ext cx="2527852" cy="646043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Base topology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591B4A2-47AD-A9BC-2066-503C99D81280}"/>
              </a:ext>
            </a:extLst>
          </p:cNvPr>
          <p:cNvSpPr/>
          <p:nvPr/>
        </p:nvSpPr>
        <p:spPr>
          <a:xfrm>
            <a:off x="3898360" y="1953860"/>
            <a:ext cx="1510864" cy="646043"/>
          </a:xfrm>
          <a:prstGeom prst="roundRect">
            <a:avLst/>
          </a:prstGeom>
          <a:solidFill>
            <a:srgbClr val="003245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INVENTORY MODEL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B99C694-9E19-5B3A-7000-9ECF26951085}"/>
              </a:ext>
            </a:extLst>
          </p:cNvPr>
          <p:cNvSpPr/>
          <p:nvPr/>
        </p:nvSpPr>
        <p:spPr>
          <a:xfrm>
            <a:off x="68882" y="2977685"/>
            <a:ext cx="945215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L2 Topology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6BB903A-28D6-9DD9-E196-D22E15DFB0DC}"/>
              </a:ext>
            </a:extLst>
          </p:cNvPr>
          <p:cNvSpPr/>
          <p:nvPr/>
        </p:nvSpPr>
        <p:spPr>
          <a:xfrm>
            <a:off x="1422388" y="2977684"/>
            <a:ext cx="945215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L3 Topology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C786D98D-74F7-5302-0C07-369A16971009}"/>
              </a:ext>
            </a:extLst>
          </p:cNvPr>
          <p:cNvSpPr/>
          <p:nvPr/>
        </p:nvSpPr>
        <p:spPr>
          <a:xfrm>
            <a:off x="930857" y="3899163"/>
            <a:ext cx="945215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IS-IS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Topology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2C84C92F-DF39-7DBC-57B1-C1A99D094699}"/>
              </a:ext>
            </a:extLst>
          </p:cNvPr>
          <p:cNvSpPr/>
          <p:nvPr/>
        </p:nvSpPr>
        <p:spPr>
          <a:xfrm>
            <a:off x="2247104" y="5624068"/>
            <a:ext cx="945215" cy="646043"/>
          </a:xfrm>
          <a:prstGeom prst="roundRect">
            <a:avLst/>
          </a:prstGeom>
          <a:solidFill>
            <a:srgbClr val="00FF98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L3NM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(L3 VPNs)</a:t>
            </a:r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FC350516-3A58-4620-98A7-9C1AC66B7359}"/>
              </a:ext>
            </a:extLst>
          </p:cNvPr>
          <p:cNvSpPr/>
          <p:nvPr/>
        </p:nvSpPr>
        <p:spPr>
          <a:xfrm>
            <a:off x="3332248" y="5624066"/>
            <a:ext cx="945215" cy="646043"/>
          </a:xfrm>
          <a:prstGeom prst="roundRect">
            <a:avLst/>
          </a:prstGeom>
          <a:solidFill>
            <a:srgbClr val="00FF98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L2NM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(PW, L2 VNPs..)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F6AB4F19-A0EF-0F20-15D6-BC0F08A915C6}"/>
              </a:ext>
            </a:extLst>
          </p:cNvPr>
          <p:cNvSpPr/>
          <p:nvPr/>
        </p:nvSpPr>
        <p:spPr>
          <a:xfrm>
            <a:off x="4321383" y="5624066"/>
            <a:ext cx="945215" cy="646043"/>
          </a:xfrm>
          <a:prstGeom prst="roundRect">
            <a:avLst/>
          </a:prstGeom>
          <a:solidFill>
            <a:srgbClr val="00FF98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 Mapping</a:t>
            </a:r>
          </a:p>
        </p:txBody>
      </p:sp>
      <p:cxnSp>
        <p:nvCxnSpPr>
          <p:cNvPr id="20" name="Elbow Connector 18">
            <a:extLst>
              <a:ext uri="{FF2B5EF4-FFF2-40B4-BE49-F238E27FC236}">
                <a16:creationId xmlns:a16="http://schemas.microsoft.com/office/drawing/2014/main" id="{92915FDE-207F-3F30-5779-56B32EC2C4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910876" y="2143419"/>
            <a:ext cx="464881" cy="120365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sp>
        <p:nvSpPr>
          <p:cNvPr id="21" name="Rounded Rectangle 19">
            <a:extLst>
              <a:ext uri="{FF2B5EF4-FFF2-40B4-BE49-F238E27FC236}">
                <a16:creationId xmlns:a16="http://schemas.microsoft.com/office/drawing/2014/main" id="{26D15519-AC97-60DD-3E5B-7A50E3272082}"/>
              </a:ext>
            </a:extLst>
          </p:cNvPr>
          <p:cNvSpPr/>
          <p:nvPr/>
        </p:nvSpPr>
        <p:spPr>
          <a:xfrm>
            <a:off x="3386468" y="4204282"/>
            <a:ext cx="1729063" cy="646043"/>
          </a:xfrm>
          <a:prstGeom prst="roundRect">
            <a:avLst/>
          </a:prstGeom>
          <a:solidFill>
            <a:srgbClr val="00FF9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Services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cxnSp>
        <p:nvCxnSpPr>
          <p:cNvPr id="23" name="Elbow Connector 21">
            <a:extLst>
              <a:ext uri="{FF2B5EF4-FFF2-40B4-BE49-F238E27FC236}">
                <a16:creationId xmlns:a16="http://schemas.microsoft.com/office/drawing/2014/main" id="{9C51E6DD-E8E9-722C-B457-7E94A062DB57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5400000">
            <a:off x="3098485" y="4471552"/>
            <a:ext cx="773743" cy="1531288"/>
          </a:xfrm>
          <a:prstGeom prst="bentConnector3">
            <a:avLst/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cxnSp>
        <p:nvCxnSpPr>
          <p:cNvPr id="24" name="Elbow Connector 22">
            <a:extLst>
              <a:ext uri="{FF2B5EF4-FFF2-40B4-BE49-F238E27FC236}">
                <a16:creationId xmlns:a16="http://schemas.microsoft.com/office/drawing/2014/main" id="{7F0DE65F-CB9E-180D-8211-A6860C1FCD3E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rot="5400000">
            <a:off x="3641058" y="5014123"/>
            <a:ext cx="773741" cy="446144"/>
          </a:xfrm>
          <a:prstGeom prst="bentConnector3">
            <a:avLst/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9CE0BB92-AF68-9B97-5B90-2C6538F39D0B}"/>
              </a:ext>
            </a:extLst>
          </p:cNvPr>
          <p:cNvSpPr/>
          <p:nvPr/>
        </p:nvSpPr>
        <p:spPr>
          <a:xfrm>
            <a:off x="5458603" y="4175360"/>
            <a:ext cx="945215" cy="646043"/>
          </a:xfrm>
          <a:prstGeom prst="roundRect">
            <a:avLst/>
          </a:prstGeom>
          <a:solidFill>
            <a:srgbClr val="FF7B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</a:t>
            </a: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BB1985B-02BF-BC14-6906-870E84503C3B}"/>
              </a:ext>
            </a:extLst>
          </p:cNvPr>
          <p:cNvSpPr/>
          <p:nvPr/>
        </p:nvSpPr>
        <p:spPr>
          <a:xfrm>
            <a:off x="5458603" y="5635813"/>
            <a:ext cx="945215" cy="646043"/>
          </a:xfrm>
          <a:prstGeom prst="roundRect">
            <a:avLst/>
          </a:prstGeom>
          <a:solidFill>
            <a:srgbClr val="FF7B00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 Tunnel</a:t>
            </a:r>
          </a:p>
        </p:txBody>
      </p: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A0EE2424-8A0D-B3D5-F342-8C744121CE3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931211" y="4821403"/>
            <a:ext cx="0" cy="814410"/>
          </a:xfrm>
          <a:prstGeom prst="straightConnector1">
            <a:avLst/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cxnSp>
        <p:nvCxnSpPr>
          <p:cNvPr id="29" name="Elbow Connector 27">
            <a:extLst>
              <a:ext uri="{FF2B5EF4-FFF2-40B4-BE49-F238E27FC236}">
                <a16:creationId xmlns:a16="http://schemas.microsoft.com/office/drawing/2014/main" id="{E2739162-913E-EEF2-1D45-C3A890693126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4961270" y="4654124"/>
            <a:ext cx="802663" cy="1137220"/>
          </a:xfrm>
          <a:prstGeom prst="bentConnector3">
            <a:avLst/>
          </a:prstGeom>
          <a:noFill/>
          <a:ln w="9525" cap="flat" cmpd="sng" algn="ctr">
            <a:solidFill>
              <a:srgbClr val="003245"/>
            </a:solidFill>
            <a:prstDash val="dash"/>
            <a:tailEnd type="triangle"/>
          </a:ln>
          <a:effectLst/>
        </p:spPr>
      </p:cxnSp>
      <p:pic>
        <p:nvPicPr>
          <p:cNvPr id="30" name="Picture 9">
            <a:extLst>
              <a:ext uri="{FF2B5EF4-FFF2-40B4-BE49-F238E27FC236}">
                <a16:creationId xmlns:a16="http://schemas.microsoft.com/office/drawing/2014/main" id="{83CF496E-D6EE-ABFD-2F82-9805A6C337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7642" y="1112583"/>
            <a:ext cx="639033" cy="337095"/>
          </a:xfrm>
          <a:prstGeom prst="rect">
            <a:avLst/>
          </a:prstGeom>
        </p:spPr>
      </p:pic>
      <p:cxnSp>
        <p:nvCxnSpPr>
          <p:cNvPr id="31" name="Elbow Connector 29">
            <a:extLst>
              <a:ext uri="{FF2B5EF4-FFF2-40B4-BE49-F238E27FC236}">
                <a16:creationId xmlns:a16="http://schemas.microsoft.com/office/drawing/2014/main" id="{48BE55C9-86A4-C713-A770-1D588B543F17}"/>
              </a:ext>
            </a:extLst>
          </p:cNvPr>
          <p:cNvCxnSpPr>
            <a:cxnSpLocks/>
            <a:stCxn id="16" idx="2"/>
            <a:endCxn id="18" idx="2"/>
          </p:cNvCxnSpPr>
          <p:nvPr/>
        </p:nvCxnSpPr>
        <p:spPr>
          <a:xfrm rot="5400000" flipH="1" flipV="1">
            <a:off x="3756850" y="5232970"/>
            <a:ext cx="2" cy="2074279"/>
          </a:xfrm>
          <a:prstGeom prst="bentConnector3">
            <a:avLst>
              <a:gd name="adj1" fmla="val -11430000000"/>
            </a:avLst>
          </a:prstGeom>
          <a:noFill/>
          <a:ln w="9525" cap="flat" cmpd="sng" algn="ctr">
            <a:solidFill>
              <a:srgbClr val="003245"/>
            </a:solidFill>
            <a:prstDash val="dash"/>
            <a:tailEnd type="triangle"/>
          </a:ln>
          <a:effectLst/>
        </p:spPr>
      </p:cxnSp>
      <p:cxnSp>
        <p:nvCxnSpPr>
          <p:cNvPr id="32" name="Elbow Connector 30">
            <a:extLst>
              <a:ext uri="{FF2B5EF4-FFF2-40B4-BE49-F238E27FC236}">
                <a16:creationId xmlns:a16="http://schemas.microsoft.com/office/drawing/2014/main" id="{2172EE7E-93C1-092F-4CCC-BD3DE709C484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6200000" flipH="1">
            <a:off x="4299423" y="5775541"/>
            <a:ext cx="12700" cy="989135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003245"/>
            </a:solidFill>
            <a:prstDash val="dash"/>
            <a:tailEnd type="triangle"/>
          </a:ln>
          <a:effectLst/>
        </p:spPr>
      </p:cxnSp>
      <p:sp>
        <p:nvSpPr>
          <p:cNvPr id="33" name="TextBox 31">
            <a:extLst>
              <a:ext uri="{FF2B5EF4-FFF2-40B4-BE49-F238E27FC236}">
                <a16:creationId xmlns:a16="http://schemas.microsoft.com/office/drawing/2014/main" id="{3871994D-A1BC-81E1-6D28-11820C044269}"/>
              </a:ext>
            </a:extLst>
          </p:cNvPr>
          <p:cNvSpPr txBox="1"/>
          <p:nvPr/>
        </p:nvSpPr>
        <p:spPr bwMode="auto">
          <a:xfrm>
            <a:off x="9528461" y="4183207"/>
            <a:ext cx="898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defTabSz="914363"/>
            <a:r>
              <a:rPr lang="en-US" sz="1200" i="1" dirty="0">
                <a:solidFill>
                  <a:srgbClr val="003245"/>
                </a:solidFill>
                <a:cs typeface="Calibri" pitchFamily="34" charset="0"/>
              </a:rPr>
              <a:t>&lt;augment&gt;</a:t>
            </a:r>
          </a:p>
        </p:txBody>
      </p:sp>
      <p:pic>
        <p:nvPicPr>
          <p:cNvPr id="34" name="Picture 2" descr="http://www.openconfig.net/img/oc-masthead.png">
            <a:extLst>
              <a:ext uri="{FF2B5EF4-FFF2-40B4-BE49-F238E27FC236}">
                <a16:creationId xmlns:a16="http://schemas.microsoft.com/office/drawing/2014/main" id="{3A0B4E5B-99DA-0AA1-3553-482796949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642" y="1560058"/>
            <a:ext cx="868960" cy="19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18">
            <a:extLst>
              <a:ext uri="{FF2B5EF4-FFF2-40B4-BE49-F238E27FC236}">
                <a16:creationId xmlns:a16="http://schemas.microsoft.com/office/drawing/2014/main" id="{35B098C1-3ACB-19BB-0BE2-4C4FA7A23B62}"/>
              </a:ext>
            </a:extLst>
          </p:cNvPr>
          <p:cNvSpPr/>
          <p:nvPr/>
        </p:nvSpPr>
        <p:spPr>
          <a:xfrm>
            <a:off x="9422881" y="1869046"/>
            <a:ext cx="2527852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TRAFFIC ENGINEERING AND PATH COMPUTATION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14120072-1F3B-B412-9BD6-175B8CCE513F}"/>
              </a:ext>
            </a:extLst>
          </p:cNvPr>
          <p:cNvSpPr/>
          <p:nvPr/>
        </p:nvSpPr>
        <p:spPr>
          <a:xfrm>
            <a:off x="2800644" y="2969401"/>
            <a:ext cx="945215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 Topology</a:t>
            </a:r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D7FBA0CF-4562-2C2F-F2DD-8C9F8BC63D3F}"/>
              </a:ext>
            </a:extLst>
          </p:cNvPr>
          <p:cNvSpPr/>
          <p:nvPr/>
        </p:nvSpPr>
        <p:spPr>
          <a:xfrm>
            <a:off x="2138460" y="3899162"/>
            <a:ext cx="945215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OSPF </a:t>
            </a:r>
            <a:r>
              <a:rPr lang="en-US" sz="1200" kern="0" dirty="0" err="1">
                <a:solidFill>
                  <a:srgbClr val="FFFFFF"/>
                </a:solidFill>
                <a:latin typeface="Calibri"/>
              </a:rPr>
              <a:t>opology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Elbow Connector 18">
            <a:extLst>
              <a:ext uri="{FF2B5EF4-FFF2-40B4-BE49-F238E27FC236}">
                <a16:creationId xmlns:a16="http://schemas.microsoft.com/office/drawing/2014/main" id="{A54CBAD1-D36D-0D0C-A7E8-614C27F1471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894995" y="2463370"/>
            <a:ext cx="1378257" cy="506031"/>
          </a:xfrm>
          <a:prstGeom prst="bentConnector2">
            <a:avLst/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cxnSp>
        <p:nvCxnSpPr>
          <p:cNvPr id="61" name="Elbow Connector 18">
            <a:extLst>
              <a:ext uri="{FF2B5EF4-FFF2-40B4-BE49-F238E27FC236}">
                <a16:creationId xmlns:a16="http://schemas.microsoft.com/office/drawing/2014/main" id="{B3EDA287-9FE3-CBEC-DAC3-0EB4A5FC90B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662558" y="2745245"/>
            <a:ext cx="464878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cxnSp>
        <p:nvCxnSpPr>
          <p:cNvPr id="64" name="Elbow Connector 18">
            <a:extLst>
              <a:ext uri="{FF2B5EF4-FFF2-40B4-BE49-F238E27FC236}">
                <a16:creationId xmlns:a16="http://schemas.microsoft.com/office/drawing/2014/main" id="{FEC1E5ED-D59E-9A6F-263D-E7ADDBF300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1511513" y="3515680"/>
            <a:ext cx="275436" cy="49153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cxnSp>
        <p:nvCxnSpPr>
          <p:cNvPr id="68" name="Elbow Connector 18">
            <a:extLst>
              <a:ext uri="{FF2B5EF4-FFF2-40B4-BE49-F238E27FC236}">
                <a16:creationId xmlns:a16="http://schemas.microsoft.com/office/drawing/2014/main" id="{D3B42B9C-2FC7-4B1E-8F82-F117CF3155E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19535" y="3562211"/>
            <a:ext cx="491533" cy="336951"/>
          </a:xfrm>
          <a:prstGeom prst="bentConnector2">
            <a:avLst/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sp>
        <p:nvSpPr>
          <p:cNvPr id="71" name="Rounded Rectangle 42">
            <a:extLst>
              <a:ext uri="{FF2B5EF4-FFF2-40B4-BE49-F238E27FC236}">
                <a16:creationId xmlns:a16="http://schemas.microsoft.com/office/drawing/2014/main" id="{E2D8B7DE-910E-C2A5-FB5B-EF96DDFDA177}"/>
              </a:ext>
            </a:extLst>
          </p:cNvPr>
          <p:cNvSpPr/>
          <p:nvPr/>
        </p:nvSpPr>
        <p:spPr>
          <a:xfrm>
            <a:off x="3935435" y="2969401"/>
            <a:ext cx="945215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HW Inventory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ounded Rectangle 42">
            <a:extLst>
              <a:ext uri="{FF2B5EF4-FFF2-40B4-BE49-F238E27FC236}">
                <a16:creationId xmlns:a16="http://schemas.microsoft.com/office/drawing/2014/main" id="{E661F1D0-F9AD-CCC6-79BD-2C456A93B922}"/>
              </a:ext>
            </a:extLst>
          </p:cNvPr>
          <p:cNvSpPr/>
          <p:nvPr/>
        </p:nvSpPr>
        <p:spPr>
          <a:xfrm>
            <a:off x="5155028" y="2940478"/>
            <a:ext cx="945215" cy="646043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logical Inventory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Elbow Connector 18">
            <a:extLst>
              <a:ext uri="{FF2B5EF4-FFF2-40B4-BE49-F238E27FC236}">
                <a16:creationId xmlns:a16="http://schemas.microsoft.com/office/drawing/2014/main" id="{A896D497-37BD-FE22-F85B-7882AE4A331E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 rot="5400000">
            <a:off x="4346169" y="2661778"/>
            <a:ext cx="369498" cy="24574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cxnSp>
        <p:nvCxnSpPr>
          <p:cNvPr id="93" name="Elbow Connector 18">
            <a:extLst>
              <a:ext uri="{FF2B5EF4-FFF2-40B4-BE49-F238E27FC236}">
                <a16:creationId xmlns:a16="http://schemas.microsoft.com/office/drawing/2014/main" id="{7AFB1866-67CD-583D-29EE-013ADA80690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750976" y="2599903"/>
            <a:ext cx="876660" cy="340575"/>
          </a:xfrm>
          <a:prstGeom prst="bentConnector2">
            <a:avLst/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sp>
        <p:nvSpPr>
          <p:cNvPr id="104" name="Rounded Rectangle 14">
            <a:extLst>
              <a:ext uri="{FF2B5EF4-FFF2-40B4-BE49-F238E27FC236}">
                <a16:creationId xmlns:a16="http://schemas.microsoft.com/office/drawing/2014/main" id="{03BD9647-1A7C-7E3A-FB10-33C882F47609}"/>
              </a:ext>
            </a:extLst>
          </p:cNvPr>
          <p:cNvSpPr/>
          <p:nvPr/>
        </p:nvSpPr>
        <p:spPr>
          <a:xfrm>
            <a:off x="1100390" y="5617715"/>
            <a:ext cx="945215" cy="646043"/>
          </a:xfrm>
          <a:prstGeom prst="roundRect">
            <a:avLst/>
          </a:prstGeom>
          <a:solidFill>
            <a:srgbClr val="00FF98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Peering Service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Elbow Connector 21">
            <a:extLst>
              <a:ext uri="{FF2B5EF4-FFF2-40B4-BE49-F238E27FC236}">
                <a16:creationId xmlns:a16="http://schemas.microsoft.com/office/drawing/2014/main" id="{ABFA588C-2B73-4C1D-9BC8-4AD98DD8360E}"/>
              </a:ext>
            </a:extLst>
          </p:cNvPr>
          <p:cNvCxnSpPr>
            <a:cxnSpLocks/>
            <a:endCxn id="104" idx="0"/>
          </p:cNvCxnSpPr>
          <p:nvPr/>
        </p:nvCxnSpPr>
        <p:spPr>
          <a:xfrm rot="10800000" flipV="1">
            <a:off x="1572999" y="4828923"/>
            <a:ext cx="2704465" cy="788792"/>
          </a:xfrm>
          <a:prstGeom prst="bentConnector2">
            <a:avLst/>
          </a:prstGeom>
          <a:noFill/>
          <a:ln w="9525" cap="flat" cmpd="sng" algn="ctr">
            <a:solidFill>
              <a:srgbClr val="003245"/>
            </a:solidFill>
            <a:prstDash val="solid"/>
            <a:tailEnd type="triangle"/>
          </a:ln>
          <a:effectLst/>
        </p:spPr>
      </p:cxnSp>
      <p:sp>
        <p:nvSpPr>
          <p:cNvPr id="115" name="Rounded Rectangle 23">
            <a:extLst>
              <a:ext uri="{FF2B5EF4-FFF2-40B4-BE49-F238E27FC236}">
                <a16:creationId xmlns:a16="http://schemas.microsoft.com/office/drawing/2014/main" id="{DC9B2E9E-8220-A58D-43C9-326A1CA4C212}"/>
              </a:ext>
            </a:extLst>
          </p:cNvPr>
          <p:cNvSpPr/>
          <p:nvPr/>
        </p:nvSpPr>
        <p:spPr>
          <a:xfrm>
            <a:off x="6851874" y="5635812"/>
            <a:ext cx="945215" cy="646043"/>
          </a:xfrm>
          <a:prstGeom prst="roundRect">
            <a:avLst/>
          </a:prstGeom>
          <a:solidFill>
            <a:srgbClr val="FF7B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</a:t>
            </a:r>
          </a:p>
        </p:txBody>
      </p:sp>
      <p:sp>
        <p:nvSpPr>
          <p:cNvPr id="116" name="Rounded Rectangle 23">
            <a:extLst>
              <a:ext uri="{FF2B5EF4-FFF2-40B4-BE49-F238E27FC236}">
                <a16:creationId xmlns:a16="http://schemas.microsoft.com/office/drawing/2014/main" id="{5015384E-65D3-4F83-DB68-1D4B0AA58AA6}"/>
              </a:ext>
            </a:extLst>
          </p:cNvPr>
          <p:cNvSpPr/>
          <p:nvPr/>
        </p:nvSpPr>
        <p:spPr>
          <a:xfrm>
            <a:off x="7873102" y="5635812"/>
            <a:ext cx="945215" cy="646043"/>
          </a:xfrm>
          <a:prstGeom prst="roundRect">
            <a:avLst/>
          </a:prstGeom>
          <a:solidFill>
            <a:srgbClr val="FF7B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Routing policies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ounded Rectangle 23">
            <a:extLst>
              <a:ext uri="{FF2B5EF4-FFF2-40B4-BE49-F238E27FC236}">
                <a16:creationId xmlns:a16="http://schemas.microsoft.com/office/drawing/2014/main" id="{4292CDEE-4C24-98EA-EC2F-F5ED188479B5}"/>
              </a:ext>
            </a:extLst>
          </p:cNvPr>
          <p:cNvSpPr/>
          <p:nvPr/>
        </p:nvSpPr>
        <p:spPr>
          <a:xfrm>
            <a:off x="6925733" y="4190512"/>
            <a:ext cx="1894739" cy="646043"/>
          </a:xfrm>
          <a:prstGeom prst="roundRect">
            <a:avLst/>
          </a:prstGeom>
          <a:solidFill>
            <a:srgbClr val="FF7B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Infrastructure base services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29">
            <a:extLst>
              <a:ext uri="{FF2B5EF4-FFF2-40B4-BE49-F238E27FC236}">
                <a16:creationId xmlns:a16="http://schemas.microsoft.com/office/drawing/2014/main" id="{72C7AE47-6D17-D2F5-043F-1CA626D1E405}"/>
              </a:ext>
            </a:extLst>
          </p:cNvPr>
          <p:cNvCxnSpPr>
            <a:cxnSpLocks/>
            <a:stCxn id="16" idx="2"/>
            <a:endCxn id="115" idx="2"/>
          </p:cNvCxnSpPr>
          <p:nvPr/>
        </p:nvCxnSpPr>
        <p:spPr>
          <a:xfrm rot="16200000" flipH="1">
            <a:off x="5016225" y="3973598"/>
            <a:ext cx="11744" cy="4604770"/>
          </a:xfrm>
          <a:prstGeom prst="bentConnector3">
            <a:avLst>
              <a:gd name="adj1" fmla="val 2046526"/>
            </a:avLst>
          </a:prstGeom>
          <a:noFill/>
          <a:ln w="9525" cap="flat" cmpd="sng" algn="ctr">
            <a:solidFill>
              <a:srgbClr val="003245"/>
            </a:solidFill>
            <a:prstDash val="dash"/>
            <a:tailEnd type="triangle"/>
          </a:ln>
          <a:effectLst/>
        </p:spPr>
      </p:cxnSp>
      <p:cxnSp>
        <p:nvCxnSpPr>
          <p:cNvPr id="123" name="Elbow Connector 29">
            <a:extLst>
              <a:ext uri="{FF2B5EF4-FFF2-40B4-BE49-F238E27FC236}">
                <a16:creationId xmlns:a16="http://schemas.microsoft.com/office/drawing/2014/main" id="{EE96757C-8198-A8BC-BCAC-E6AB87873A97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2483768" y="6281853"/>
            <a:ext cx="5861942" cy="2"/>
          </a:xfrm>
          <a:prstGeom prst="bentConnector4">
            <a:avLst>
              <a:gd name="adj1" fmla="val 45969"/>
              <a:gd name="adj2" fmla="val 11430100000"/>
            </a:avLst>
          </a:prstGeom>
          <a:noFill/>
          <a:ln w="9525" cap="flat" cmpd="sng" algn="ctr">
            <a:solidFill>
              <a:srgbClr val="003245"/>
            </a:solidFill>
            <a:prstDash val="dash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843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87468D-92BB-924D-B4DA-CA2CBF7C0582}"/>
              </a:ext>
            </a:extLst>
          </p:cNvPr>
          <p:cNvSpPr/>
          <p:nvPr/>
        </p:nvSpPr>
        <p:spPr>
          <a:xfrm>
            <a:off x="611560" y="548680"/>
            <a:ext cx="5443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Topology for planning Use case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A1D26-A9D5-BC46-9C2E-6BE86DF1EF1C}"/>
              </a:ext>
            </a:extLst>
          </p:cNvPr>
          <p:cNvSpPr/>
          <p:nvPr/>
        </p:nvSpPr>
        <p:spPr>
          <a:xfrm>
            <a:off x="579615" y="1412776"/>
            <a:ext cx="793417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This use case aims at providing the Layer 3 IGP topology information to Network Planning and Visualization tools in a structured manner via NBI of the IP/MPLS SDN Controller using standard IETF representation.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Network scenario: IP/MPLS network in which every router participates in one or more IGP processes.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scope is: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Networks with only IS-IS for some OBs (current and target scenario)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Networks with mixed IS-IS and OSPF domains.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Some routers participate in two or more domains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Legacy design inter-AS links are being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This use case does not consider nodes or links that do not participate in an IGP (e.g. access nodes, CE nodes,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270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s-ES" sz="3600" b="1" dirty="0" err="1"/>
              <a:t>Design</a:t>
            </a:r>
            <a:r>
              <a:rPr lang="es-ES" sz="3600" b="1" dirty="0"/>
              <a:t> </a:t>
            </a:r>
            <a:r>
              <a:rPr lang="es-ES" sz="3600" b="1" dirty="0" err="1"/>
              <a:t>principles</a:t>
            </a:r>
            <a:endParaRPr lang="en-US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3395"/>
            <a:ext cx="8229600" cy="3291749"/>
          </a:xfrm>
        </p:spPr>
        <p:txBody>
          <a:bodyPr>
            <a:normAutofit/>
          </a:bodyPr>
          <a:lstStyle/>
          <a:p>
            <a:r>
              <a:rPr lang="en-US" sz="1800" dirty="0"/>
              <a:t>Based on current RFC 8345 premises</a:t>
            </a:r>
          </a:p>
          <a:p>
            <a:r>
              <a:rPr lang="en-US" sz="1800" dirty="0"/>
              <a:t>One base layer 3 network </a:t>
            </a:r>
          </a:p>
          <a:p>
            <a:r>
              <a:rPr lang="en-US" sz="1800" dirty="0"/>
              <a:t>One network per domain</a:t>
            </a:r>
          </a:p>
          <a:p>
            <a:r>
              <a:rPr lang="en-US" sz="1800" dirty="0"/>
              <a:t>Networks interconnected via supporting node</a:t>
            </a:r>
          </a:p>
          <a:p>
            <a:r>
              <a:rPr lang="en-US" sz="1800" dirty="0"/>
              <a:t>One base layer 2 network with L2 links and LAGS</a:t>
            </a:r>
          </a:p>
          <a:p>
            <a:r>
              <a:rPr lang="en-US" sz="1800" dirty="0"/>
              <a:t>Limitations:</a:t>
            </a:r>
          </a:p>
          <a:p>
            <a:pPr lvl="1"/>
            <a:r>
              <a:rPr lang="en-US" sz="1400" dirty="0"/>
              <a:t>No inter-domain links</a:t>
            </a:r>
          </a:p>
          <a:p>
            <a:pPr lvl="1"/>
            <a:r>
              <a:rPr lang="en-US" sz="1400" dirty="0"/>
              <a:t>No relationships between networks</a:t>
            </a:r>
          </a:p>
          <a:p>
            <a:pPr lvl="1"/>
            <a:r>
              <a:rPr lang="en-US" sz="1400" dirty="0" err="1"/>
              <a:t>Te</a:t>
            </a:r>
            <a:r>
              <a:rPr lang="en-US" sz="1400" dirty="0"/>
              <a:t> tunnels that become adjacencies in the IGP (circular dependencies between layers)</a:t>
            </a:r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05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EEFAF-4EC8-6169-A1BD-FBF4D0C3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id="{25AF805D-4B93-03CA-994D-964E7010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7018593" cy="41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s-ES" sz="3600" b="1" dirty="0"/>
              <a:t>Base </a:t>
            </a:r>
            <a:r>
              <a:rPr lang="es-ES" sz="3600" b="1" dirty="0" err="1"/>
              <a:t>Layer</a:t>
            </a:r>
            <a:r>
              <a:rPr lang="es-ES" sz="3600" b="1" dirty="0"/>
              <a:t> 3 </a:t>
            </a:r>
            <a:r>
              <a:rPr lang="es-ES" sz="3600" b="1" dirty="0" err="1"/>
              <a:t>network</a:t>
            </a:r>
            <a:endParaRPr lang="en-US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3395"/>
            <a:ext cx="8686800" cy="501994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Base layer 3 network</a:t>
            </a:r>
          </a:p>
          <a:p>
            <a:pPr lvl="1"/>
            <a:r>
              <a:rPr lang="en-US" sz="1400" dirty="0"/>
              <a:t>This network instance will contain all the IP nodes and all the IP interfaces in the network (as termination points inside the nodes). </a:t>
            </a:r>
          </a:p>
          <a:p>
            <a:pPr lvl="1"/>
            <a:r>
              <a:rPr lang="en-US" sz="1400" dirty="0"/>
              <a:t>This network will not contain links.</a:t>
            </a:r>
            <a:endParaRPr lang="en-US" sz="1800" dirty="0"/>
          </a:p>
          <a:p>
            <a:pPr lvl="1"/>
            <a:r>
              <a:rPr lang="en-US" sz="1400" dirty="0"/>
              <a:t>The network-types property include ietf-l3-unicast-topology:l3-unicast-topology, and NOT include any IGP related type like ietf-l3-isis-topology:isis-topology. This is the form to distinguish the base layer 3 topology from the IGP topologies.</a:t>
            </a:r>
          </a:p>
          <a:p>
            <a:pPr lvl="1"/>
            <a:r>
              <a:rPr lang="en-US" sz="1800" dirty="0"/>
              <a:t>The supporting-network property is used to link to the lower layer topology (flat physical topology with the layer 2 links, including LAGs)</a:t>
            </a:r>
          </a:p>
          <a:p>
            <a:r>
              <a:rPr lang="en-US" sz="1800" dirty="0"/>
              <a:t>Base layer 3 network: nodes</a:t>
            </a:r>
          </a:p>
          <a:p>
            <a:pPr lvl="1"/>
            <a:r>
              <a:rPr lang="en-US" sz="1400" dirty="0"/>
              <a:t>Each IP/MPLS router (speaking layer 3) in the network that is part of at least one IGP MUST be part of this network</a:t>
            </a:r>
          </a:p>
          <a:p>
            <a:pPr lvl="1"/>
            <a:r>
              <a:rPr lang="en-US" sz="1400" dirty="0"/>
              <a:t>(node-id) Unique node-id. No hard requirement, but, to </a:t>
            </a:r>
            <a:r>
              <a:rPr lang="en-US" sz="1400" dirty="0" err="1"/>
              <a:t>facilate</a:t>
            </a:r>
            <a:r>
              <a:rPr lang="en-US" sz="1400" dirty="0"/>
              <a:t> visualization, the ne-id used in the controller and inventory is used to refer to the node.</a:t>
            </a:r>
          </a:p>
          <a:p>
            <a:pPr lvl="1"/>
            <a:r>
              <a:rPr lang="en-US" sz="1400" dirty="0"/>
              <a:t>(l3-node-attributes.name) Name: The configured name in the device.</a:t>
            </a:r>
          </a:p>
          <a:p>
            <a:pPr lvl="1"/>
            <a:r>
              <a:rPr lang="en-US" sz="1400" dirty="0"/>
              <a:t>(l3-node-attributes.router-id): Router-id as configured in the device (and </a:t>
            </a:r>
            <a:r>
              <a:rPr lang="en-US" sz="1400" dirty="0" err="1"/>
              <a:t>adverstised</a:t>
            </a:r>
            <a:r>
              <a:rPr lang="en-US" sz="1400" dirty="0"/>
              <a:t> by BGP-LS).</a:t>
            </a:r>
          </a:p>
          <a:p>
            <a:pPr lvl="1"/>
            <a:r>
              <a:rPr lang="en-US" sz="1400" dirty="0"/>
              <a:t>List of termination points: the IP interfaces that have a link in at least one IGP. </a:t>
            </a:r>
            <a:r>
              <a:rPr lang="en-US" sz="1400" dirty="0" err="1"/>
              <a:t>Othe</a:t>
            </a:r>
            <a:r>
              <a:rPr lang="en-US" sz="1400" dirty="0"/>
              <a:t> links were not yet modeled. </a:t>
            </a:r>
          </a:p>
          <a:p>
            <a:pPr lvl="1"/>
            <a:r>
              <a:rPr lang="en-US" sz="1400" dirty="0"/>
              <a:t>Termination point ID (</a:t>
            </a:r>
            <a:r>
              <a:rPr lang="en-US" sz="1400" dirty="0" err="1"/>
              <a:t>tp</a:t>
            </a:r>
            <a:r>
              <a:rPr lang="en-US" sz="1400" dirty="0"/>
              <a:t>-id). It is the name of the interface/</a:t>
            </a:r>
            <a:r>
              <a:rPr lang="en-US" sz="1400" dirty="0" err="1"/>
              <a:t>subinterface</a:t>
            </a:r>
            <a:r>
              <a:rPr lang="en-US" sz="1400" dirty="0"/>
              <a:t> configured. </a:t>
            </a:r>
          </a:p>
          <a:p>
            <a:pPr lvl="1"/>
            <a:r>
              <a:rPr lang="en-US" sz="1400" dirty="0"/>
              <a:t>Supporting termination point (supporting-termination-point). A layer 3 termination point refers to a logical concept, configured in the routers, and typically with an assigned IP address (but in unnumbered IP interfaces). The supporting termination point MUST be the termination point in the layer-2 network (e.g. a hardware Ethernet port). </a:t>
            </a:r>
          </a:p>
          <a:p>
            <a:pPr lvl="1"/>
            <a:r>
              <a:rPr lang="en-US" sz="1400" dirty="0"/>
              <a:t>IP address (</a:t>
            </a:r>
            <a:r>
              <a:rPr lang="en-US" sz="1400" dirty="0" err="1"/>
              <a:t>ip</a:t>
            </a:r>
            <a:r>
              <a:rPr lang="en-US" sz="1400" dirty="0"/>
              <a:t>-address). Each layer3 termination point can have one IP address (normal case), or none (unnumbered interfaces). </a:t>
            </a:r>
          </a:p>
        </p:txBody>
      </p:sp>
    </p:spTree>
    <p:extLst>
      <p:ext uri="{BB962C8B-B14F-4D97-AF65-F5344CB8AC3E}">
        <p14:creationId xmlns:p14="http://schemas.microsoft.com/office/powerpoint/2010/main" val="136473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s-ES" sz="3600" b="1" dirty="0"/>
              <a:t>IGP </a:t>
            </a:r>
            <a:r>
              <a:rPr lang="es-ES" sz="3600" b="1" dirty="0" err="1"/>
              <a:t>network</a:t>
            </a:r>
            <a:endParaRPr lang="en-US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3395"/>
            <a:ext cx="8229600" cy="514996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An IGP domain in </a:t>
            </a:r>
            <a:r>
              <a:rPr lang="en-US" sz="2400" dirty="0" err="1"/>
              <a:t>iFusion</a:t>
            </a:r>
            <a:r>
              <a:rPr lang="en-US" sz="2400" dirty="0"/>
              <a:t> is defined as the collection of nodes and links that participate in the same IGP process.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 nodes and links that are announced with the same combination of AS number / Instance ID belong to the same domain. </a:t>
            </a:r>
          </a:p>
          <a:p>
            <a:pPr lvl="1"/>
            <a:r>
              <a:rPr lang="en-US" sz="2000" dirty="0"/>
              <a:t>If a node and/or layer termination point present in the base layer 3 topology, participates in more than one IGP it will be present in multiple IGP domain networks.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ietf</a:t>
            </a:r>
            <a:r>
              <a:rPr lang="en-US" sz="2400" dirty="0"/>
              <a:t>-network instance includes as network-types property:</a:t>
            </a:r>
          </a:p>
          <a:p>
            <a:pPr lvl="1"/>
            <a:r>
              <a:rPr lang="en-US" sz="2000" dirty="0"/>
              <a:t>l3t:l3-unicast-topology (IP packets are routable)</a:t>
            </a:r>
          </a:p>
          <a:p>
            <a:pPr lvl="1"/>
            <a:r>
              <a:rPr lang="en-US" sz="2000" dirty="0"/>
              <a:t>In ISIS case, </a:t>
            </a:r>
            <a:r>
              <a:rPr lang="en-US" sz="2000" dirty="0" err="1"/>
              <a:t>isisnt:isis-topology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In OSPF case, </a:t>
            </a:r>
            <a:r>
              <a:rPr lang="en-US" sz="2000" dirty="0" err="1"/>
              <a:t>ospfnt:ospf-topology</a:t>
            </a:r>
            <a:endParaRPr lang="en-US" sz="2000" dirty="0"/>
          </a:p>
          <a:p>
            <a:pPr lvl="1"/>
            <a:r>
              <a:rPr lang="en-US" sz="2000" dirty="0"/>
              <a:t>To include the bandwidth, delay information and color, </a:t>
            </a:r>
            <a:r>
              <a:rPr lang="en-US" sz="2000" dirty="0" err="1"/>
              <a:t>tet:te-topology</a:t>
            </a:r>
            <a:endParaRPr lang="en-US" sz="2000" dirty="0"/>
          </a:p>
          <a:p>
            <a:pPr lvl="1"/>
            <a:r>
              <a:rPr lang="en-US" sz="2000" dirty="0"/>
              <a:t>To include delay and </a:t>
            </a:r>
            <a:r>
              <a:rPr lang="en-US" sz="2000" dirty="0" err="1"/>
              <a:t>bandwdith</a:t>
            </a:r>
            <a:r>
              <a:rPr lang="en-US" sz="2000" dirty="0"/>
              <a:t> performance measurements , </a:t>
            </a:r>
            <a:r>
              <a:rPr lang="en-US" sz="2000" dirty="0" err="1"/>
              <a:t>tet-pkt:te-packet</a:t>
            </a:r>
            <a:r>
              <a:rPr lang="en-US" sz="2000" dirty="0"/>
              <a:t> under the previous property</a:t>
            </a:r>
          </a:p>
          <a:p>
            <a:r>
              <a:rPr lang="en-US" sz="2400" dirty="0"/>
              <a:t>Nodes are links are included</a:t>
            </a:r>
          </a:p>
          <a:p>
            <a:r>
              <a:rPr lang="en-US" sz="2400" dirty="0"/>
              <a:t>Links contain IGP specific information AND Traffic engineering related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1489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17455</TotalTime>
  <Words>854</Words>
  <Application>Microsoft Office PowerPoint</Application>
  <PresentationFormat>Presentación en pantalla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Topology Modeling experience at Telefonica </vt:lpstr>
      <vt:lpstr>Presentación de PowerPoint</vt:lpstr>
      <vt:lpstr>Presentación de PowerPoint</vt:lpstr>
      <vt:lpstr>Presentación de PowerPoint</vt:lpstr>
      <vt:lpstr>Design principles</vt:lpstr>
      <vt:lpstr>Sample network to model</vt:lpstr>
      <vt:lpstr>Base Layer 3 network</vt:lpstr>
      <vt:lpstr>IGP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Common</dc:title>
  <dc:creator>BOUCADAIR Mohamed IMT/OLN</dc:creator>
  <cp:lastModifiedBy>Oscar González de Dios</cp:lastModifiedBy>
  <cp:revision>870</cp:revision>
  <dcterms:created xsi:type="dcterms:W3CDTF">2016-11-23T08:01:43Z</dcterms:created>
  <dcterms:modified xsi:type="dcterms:W3CDTF">2023-11-07T12:33:16Z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2021-11-04T13:21:39Z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ed62abea-39f3-4312-ad49-acc1c7faef45</vt:lpwstr>
  </property>
  <property fmtid="{D5CDD505-2E9C-101B-9397-08002B2CF9AE}" pid="8" name="MSIP_Label_07222825-62ea-40f3-96b5-5375c07996e2_ContentBits">
    <vt:lpwstr>0</vt:lpwstr>
  </property>
</Properties>
</file>