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70" r:id="rId3"/>
    <p:sldId id="269" r:id="rId4"/>
    <p:sldId id="267" r:id="rId5"/>
    <p:sldId id="268" r:id="rId6"/>
    <p:sldId id="261" r:id="rId7"/>
  </p:sldIdLst>
  <p:sldSz cx="7812088" cy="1457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00"/>
    <a:srgbClr val="FFA300"/>
    <a:srgbClr val="FF9500"/>
    <a:srgbClr val="FF9900"/>
    <a:srgbClr val="E6E6E6"/>
    <a:srgbClr val="C8C9D9"/>
    <a:srgbClr val="2C327C"/>
    <a:srgbClr val="FB9D19"/>
    <a:srgbClr val="F7A531"/>
    <a:srgbClr val="F3A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4" autoAdjust="0"/>
    <p:restoredTop sz="94660"/>
  </p:normalViewPr>
  <p:slideViewPr>
    <p:cSldViewPr snapToGrid="0">
      <p:cViewPr varScale="1">
        <p:scale>
          <a:sx n="31" d="100"/>
          <a:sy n="31" d="100"/>
        </p:scale>
        <p:origin x="28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907" y="2386060"/>
            <a:ext cx="6640275" cy="5075861"/>
          </a:xfrm>
        </p:spPr>
        <p:txBody>
          <a:bodyPr anchor="b"/>
          <a:lstStyle>
            <a:lvl1pPr algn="ctr">
              <a:defRPr sz="5126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511" y="7657666"/>
            <a:ext cx="5859066" cy="3520027"/>
          </a:xfrm>
        </p:spPr>
        <p:txBody>
          <a:bodyPr/>
          <a:lstStyle>
            <a:lvl1pPr marL="0" indent="0" algn="ctr">
              <a:buNone/>
              <a:defRPr sz="2050"/>
            </a:lvl1pPr>
            <a:lvl2pPr marL="390586" indent="0" algn="ctr">
              <a:buNone/>
              <a:defRPr sz="1709"/>
            </a:lvl2pPr>
            <a:lvl3pPr marL="781172" indent="0" algn="ctr">
              <a:buNone/>
              <a:defRPr sz="1538"/>
            </a:lvl3pPr>
            <a:lvl4pPr marL="1171758" indent="0" algn="ctr">
              <a:buNone/>
              <a:defRPr sz="1367"/>
            </a:lvl4pPr>
            <a:lvl5pPr marL="1562344" indent="0" algn="ctr">
              <a:buNone/>
              <a:defRPr sz="1367"/>
            </a:lvl5pPr>
            <a:lvl6pPr marL="1952930" indent="0" algn="ctr">
              <a:buNone/>
              <a:defRPr sz="1367"/>
            </a:lvl6pPr>
            <a:lvl7pPr marL="2343516" indent="0" algn="ctr">
              <a:buNone/>
              <a:defRPr sz="1367"/>
            </a:lvl7pPr>
            <a:lvl8pPr marL="2734102" indent="0" algn="ctr">
              <a:buNone/>
              <a:defRPr sz="1367"/>
            </a:lvl8pPr>
            <a:lvl9pPr marL="3124688" indent="0" algn="ctr">
              <a:buNone/>
              <a:defRPr sz="1367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05C0-739C-47B2-A89F-463126B646D7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61C0-3F6C-4526-B535-7EAED4554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8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05C0-739C-47B2-A89F-463126B646D7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61C0-3F6C-4526-B535-7EAED4554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68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90526" y="776229"/>
            <a:ext cx="1684481" cy="123555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7082" y="776229"/>
            <a:ext cx="4955793" cy="123555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05C0-739C-47B2-A89F-463126B646D7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61C0-3F6C-4526-B535-7EAED4554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8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05C0-739C-47B2-A89F-463126B646D7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61C0-3F6C-4526-B535-7EAED4554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83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013" y="3634779"/>
            <a:ext cx="6737926" cy="6064708"/>
          </a:xfrm>
        </p:spPr>
        <p:txBody>
          <a:bodyPr anchor="b"/>
          <a:lstStyle>
            <a:lvl1pPr>
              <a:defRPr sz="5126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013" y="9756862"/>
            <a:ext cx="6737926" cy="3189286"/>
          </a:xfrm>
        </p:spPr>
        <p:txBody>
          <a:bodyPr/>
          <a:lstStyle>
            <a:lvl1pPr marL="0" indent="0">
              <a:buNone/>
              <a:defRPr sz="2050">
                <a:solidFill>
                  <a:schemeClr val="tx1"/>
                </a:solidFill>
              </a:defRPr>
            </a:lvl1pPr>
            <a:lvl2pPr marL="390586" indent="0">
              <a:buNone/>
              <a:defRPr sz="1709">
                <a:solidFill>
                  <a:schemeClr val="tx1">
                    <a:tint val="75000"/>
                  </a:schemeClr>
                </a:solidFill>
              </a:defRPr>
            </a:lvl2pPr>
            <a:lvl3pPr marL="781172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3pPr>
            <a:lvl4pPr marL="1171758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4pPr>
            <a:lvl5pPr marL="1562344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5pPr>
            <a:lvl6pPr marL="1952930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6pPr>
            <a:lvl7pPr marL="2343516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7pPr>
            <a:lvl8pPr marL="2734102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8pPr>
            <a:lvl9pPr marL="3124688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05C0-739C-47B2-A89F-463126B646D7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61C0-3F6C-4526-B535-7EAED4554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54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081" y="3881144"/>
            <a:ext cx="3320137" cy="9250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4870" y="3881144"/>
            <a:ext cx="3320137" cy="9250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05C0-739C-47B2-A89F-463126B646D7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61C0-3F6C-4526-B535-7EAED4554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63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9" y="776232"/>
            <a:ext cx="6737926" cy="281804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99" y="3574028"/>
            <a:ext cx="3304879" cy="1751576"/>
          </a:xfrm>
        </p:spPr>
        <p:txBody>
          <a:bodyPr anchor="b"/>
          <a:lstStyle>
            <a:lvl1pPr marL="0" indent="0">
              <a:buNone/>
              <a:defRPr sz="2050" b="1"/>
            </a:lvl1pPr>
            <a:lvl2pPr marL="390586" indent="0">
              <a:buNone/>
              <a:defRPr sz="1709" b="1"/>
            </a:lvl2pPr>
            <a:lvl3pPr marL="781172" indent="0">
              <a:buNone/>
              <a:defRPr sz="1538" b="1"/>
            </a:lvl3pPr>
            <a:lvl4pPr marL="1171758" indent="0">
              <a:buNone/>
              <a:defRPr sz="1367" b="1"/>
            </a:lvl4pPr>
            <a:lvl5pPr marL="1562344" indent="0">
              <a:buNone/>
              <a:defRPr sz="1367" b="1"/>
            </a:lvl5pPr>
            <a:lvl6pPr marL="1952930" indent="0">
              <a:buNone/>
              <a:defRPr sz="1367" b="1"/>
            </a:lvl6pPr>
            <a:lvl7pPr marL="2343516" indent="0">
              <a:buNone/>
              <a:defRPr sz="1367" b="1"/>
            </a:lvl7pPr>
            <a:lvl8pPr marL="2734102" indent="0">
              <a:buNone/>
              <a:defRPr sz="1367" b="1"/>
            </a:lvl8pPr>
            <a:lvl9pPr marL="3124688" indent="0">
              <a:buNone/>
              <a:defRPr sz="136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099" y="5325604"/>
            <a:ext cx="3304879" cy="783316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870" y="3574028"/>
            <a:ext cx="3321155" cy="1751576"/>
          </a:xfrm>
        </p:spPr>
        <p:txBody>
          <a:bodyPr anchor="b"/>
          <a:lstStyle>
            <a:lvl1pPr marL="0" indent="0">
              <a:buNone/>
              <a:defRPr sz="2050" b="1"/>
            </a:lvl1pPr>
            <a:lvl2pPr marL="390586" indent="0">
              <a:buNone/>
              <a:defRPr sz="1709" b="1"/>
            </a:lvl2pPr>
            <a:lvl3pPr marL="781172" indent="0">
              <a:buNone/>
              <a:defRPr sz="1538" b="1"/>
            </a:lvl3pPr>
            <a:lvl4pPr marL="1171758" indent="0">
              <a:buNone/>
              <a:defRPr sz="1367" b="1"/>
            </a:lvl4pPr>
            <a:lvl5pPr marL="1562344" indent="0">
              <a:buNone/>
              <a:defRPr sz="1367" b="1"/>
            </a:lvl5pPr>
            <a:lvl6pPr marL="1952930" indent="0">
              <a:buNone/>
              <a:defRPr sz="1367" b="1"/>
            </a:lvl6pPr>
            <a:lvl7pPr marL="2343516" indent="0">
              <a:buNone/>
              <a:defRPr sz="1367" b="1"/>
            </a:lvl7pPr>
            <a:lvl8pPr marL="2734102" indent="0">
              <a:buNone/>
              <a:defRPr sz="1367" b="1"/>
            </a:lvl8pPr>
            <a:lvl9pPr marL="3124688" indent="0">
              <a:buNone/>
              <a:defRPr sz="136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54870" y="5325604"/>
            <a:ext cx="3321155" cy="783316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05C0-739C-47B2-A89F-463126B646D7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61C0-3F6C-4526-B535-7EAED4554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04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05C0-739C-47B2-A89F-463126B646D7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61C0-3F6C-4526-B535-7EAED4554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5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05C0-739C-47B2-A89F-463126B646D7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61C0-3F6C-4526-B535-7EAED4554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34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8" y="971973"/>
            <a:ext cx="2519602" cy="3401907"/>
          </a:xfrm>
        </p:spPr>
        <p:txBody>
          <a:bodyPr anchor="b"/>
          <a:lstStyle>
            <a:lvl1pPr>
              <a:defRPr sz="2734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155" y="2099195"/>
            <a:ext cx="3954870" cy="10360966"/>
          </a:xfrm>
        </p:spPr>
        <p:txBody>
          <a:bodyPr/>
          <a:lstStyle>
            <a:lvl1pPr>
              <a:defRPr sz="2734"/>
            </a:lvl1pPr>
            <a:lvl2pPr>
              <a:defRPr sz="2392"/>
            </a:lvl2pPr>
            <a:lvl3pPr>
              <a:defRPr sz="2050"/>
            </a:lvl3pPr>
            <a:lvl4pPr>
              <a:defRPr sz="1709"/>
            </a:lvl4pPr>
            <a:lvl5pPr>
              <a:defRPr sz="1709"/>
            </a:lvl5pPr>
            <a:lvl6pPr>
              <a:defRPr sz="1709"/>
            </a:lvl6pPr>
            <a:lvl7pPr>
              <a:defRPr sz="1709"/>
            </a:lvl7pPr>
            <a:lvl8pPr>
              <a:defRPr sz="1709"/>
            </a:lvl8pPr>
            <a:lvl9pPr>
              <a:defRPr sz="170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098" y="4373880"/>
            <a:ext cx="2519602" cy="8103154"/>
          </a:xfrm>
        </p:spPr>
        <p:txBody>
          <a:bodyPr/>
          <a:lstStyle>
            <a:lvl1pPr marL="0" indent="0">
              <a:buNone/>
              <a:defRPr sz="1367"/>
            </a:lvl1pPr>
            <a:lvl2pPr marL="390586" indent="0">
              <a:buNone/>
              <a:defRPr sz="1196"/>
            </a:lvl2pPr>
            <a:lvl3pPr marL="781172" indent="0">
              <a:buNone/>
              <a:defRPr sz="1025"/>
            </a:lvl3pPr>
            <a:lvl4pPr marL="1171758" indent="0">
              <a:buNone/>
              <a:defRPr sz="854"/>
            </a:lvl4pPr>
            <a:lvl5pPr marL="1562344" indent="0">
              <a:buNone/>
              <a:defRPr sz="854"/>
            </a:lvl5pPr>
            <a:lvl6pPr marL="1952930" indent="0">
              <a:buNone/>
              <a:defRPr sz="854"/>
            </a:lvl6pPr>
            <a:lvl7pPr marL="2343516" indent="0">
              <a:buNone/>
              <a:defRPr sz="854"/>
            </a:lvl7pPr>
            <a:lvl8pPr marL="2734102" indent="0">
              <a:buNone/>
              <a:defRPr sz="854"/>
            </a:lvl8pPr>
            <a:lvl9pPr marL="3124688" indent="0">
              <a:buNone/>
              <a:defRPr sz="8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05C0-739C-47B2-A89F-463126B646D7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61C0-3F6C-4526-B535-7EAED4554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82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8" y="971973"/>
            <a:ext cx="2519602" cy="3401907"/>
          </a:xfrm>
        </p:spPr>
        <p:txBody>
          <a:bodyPr anchor="b"/>
          <a:lstStyle>
            <a:lvl1pPr>
              <a:defRPr sz="2734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21155" y="2099195"/>
            <a:ext cx="3954870" cy="10360966"/>
          </a:xfrm>
        </p:spPr>
        <p:txBody>
          <a:bodyPr anchor="t"/>
          <a:lstStyle>
            <a:lvl1pPr marL="0" indent="0">
              <a:buNone/>
              <a:defRPr sz="2734"/>
            </a:lvl1pPr>
            <a:lvl2pPr marL="390586" indent="0">
              <a:buNone/>
              <a:defRPr sz="2392"/>
            </a:lvl2pPr>
            <a:lvl3pPr marL="781172" indent="0">
              <a:buNone/>
              <a:defRPr sz="2050"/>
            </a:lvl3pPr>
            <a:lvl4pPr marL="1171758" indent="0">
              <a:buNone/>
              <a:defRPr sz="1709"/>
            </a:lvl4pPr>
            <a:lvl5pPr marL="1562344" indent="0">
              <a:buNone/>
              <a:defRPr sz="1709"/>
            </a:lvl5pPr>
            <a:lvl6pPr marL="1952930" indent="0">
              <a:buNone/>
              <a:defRPr sz="1709"/>
            </a:lvl6pPr>
            <a:lvl7pPr marL="2343516" indent="0">
              <a:buNone/>
              <a:defRPr sz="1709"/>
            </a:lvl7pPr>
            <a:lvl8pPr marL="2734102" indent="0">
              <a:buNone/>
              <a:defRPr sz="1709"/>
            </a:lvl8pPr>
            <a:lvl9pPr marL="3124688" indent="0">
              <a:buNone/>
              <a:defRPr sz="1709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098" y="4373880"/>
            <a:ext cx="2519602" cy="8103154"/>
          </a:xfrm>
        </p:spPr>
        <p:txBody>
          <a:bodyPr/>
          <a:lstStyle>
            <a:lvl1pPr marL="0" indent="0">
              <a:buNone/>
              <a:defRPr sz="1367"/>
            </a:lvl1pPr>
            <a:lvl2pPr marL="390586" indent="0">
              <a:buNone/>
              <a:defRPr sz="1196"/>
            </a:lvl2pPr>
            <a:lvl3pPr marL="781172" indent="0">
              <a:buNone/>
              <a:defRPr sz="1025"/>
            </a:lvl3pPr>
            <a:lvl4pPr marL="1171758" indent="0">
              <a:buNone/>
              <a:defRPr sz="854"/>
            </a:lvl4pPr>
            <a:lvl5pPr marL="1562344" indent="0">
              <a:buNone/>
              <a:defRPr sz="854"/>
            </a:lvl5pPr>
            <a:lvl6pPr marL="1952930" indent="0">
              <a:buNone/>
              <a:defRPr sz="854"/>
            </a:lvl6pPr>
            <a:lvl7pPr marL="2343516" indent="0">
              <a:buNone/>
              <a:defRPr sz="854"/>
            </a:lvl7pPr>
            <a:lvl8pPr marL="2734102" indent="0">
              <a:buNone/>
              <a:defRPr sz="854"/>
            </a:lvl8pPr>
            <a:lvl9pPr marL="3124688" indent="0">
              <a:buNone/>
              <a:defRPr sz="8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05C0-739C-47B2-A89F-463126B646D7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61C0-3F6C-4526-B535-7EAED4554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51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7081" y="776232"/>
            <a:ext cx="6737926" cy="2818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081" y="3881144"/>
            <a:ext cx="6737926" cy="9250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081" y="13513132"/>
            <a:ext cx="1757720" cy="776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05C0-739C-47B2-A89F-463126B646D7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754" y="13513132"/>
            <a:ext cx="2636580" cy="776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7287" y="13513132"/>
            <a:ext cx="1757720" cy="776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61C0-3F6C-4526-B535-7EAED4554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45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81172" rtl="0" eaLnBrk="1" latinLnBrk="0" hangingPunct="1">
        <a:lnSpc>
          <a:spcPct val="90000"/>
        </a:lnSpc>
        <a:spcBef>
          <a:spcPct val="0"/>
        </a:spcBef>
        <a:buNone/>
        <a:defRPr sz="37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293" indent="-195293" algn="l" defTabSz="781172" rtl="0" eaLnBrk="1" latinLnBrk="0" hangingPunct="1">
        <a:lnSpc>
          <a:spcPct val="90000"/>
        </a:lnSpc>
        <a:spcBef>
          <a:spcPts val="85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1pPr>
      <a:lvl2pPr marL="585879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2050" kern="1200">
          <a:solidFill>
            <a:schemeClr val="tx1"/>
          </a:solidFill>
          <a:latin typeface="+mn-lt"/>
          <a:ea typeface="+mn-ea"/>
          <a:cs typeface="+mn-cs"/>
        </a:defRPr>
      </a:lvl2pPr>
      <a:lvl3pPr marL="976465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709" kern="1200">
          <a:solidFill>
            <a:schemeClr val="tx1"/>
          </a:solidFill>
          <a:latin typeface="+mn-lt"/>
          <a:ea typeface="+mn-ea"/>
          <a:cs typeface="+mn-cs"/>
        </a:defRPr>
      </a:lvl3pPr>
      <a:lvl4pPr marL="1367051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4pPr>
      <a:lvl5pPr marL="1757637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5pPr>
      <a:lvl6pPr marL="2148223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6pPr>
      <a:lvl7pPr marL="2538809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7pPr>
      <a:lvl8pPr marL="2929395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8pPr>
      <a:lvl9pPr marL="3319981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1pPr>
      <a:lvl2pPr marL="390586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2pPr>
      <a:lvl3pPr marL="781172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3pPr>
      <a:lvl4pPr marL="1171758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4pPr>
      <a:lvl5pPr marL="1562344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5pPr>
      <a:lvl6pPr marL="1952930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6pPr>
      <a:lvl7pPr marL="2343516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7pPr>
      <a:lvl8pPr marL="2734102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8pPr>
      <a:lvl9pPr marL="3124688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jpeg"/><Relationship Id="rId5" Type="http://schemas.openxmlformats.org/officeDocument/2006/relationships/image" Target="../media/image4.wmf"/><Relationship Id="rId15" Type="http://schemas.openxmlformats.org/officeDocument/2006/relationships/image" Target="../media/image11.jpg"/><Relationship Id="rId10" Type="http://schemas.microsoft.com/office/2007/relationships/hdphoto" Target="../media/hdphoto2.wdp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jpeg"/><Relationship Id="rId5" Type="http://schemas.openxmlformats.org/officeDocument/2006/relationships/image" Target="../media/image4.wmf"/><Relationship Id="rId10" Type="http://schemas.microsoft.com/office/2007/relationships/hdphoto" Target="../media/hdphoto2.wdp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jpeg"/><Relationship Id="rId5" Type="http://schemas.openxmlformats.org/officeDocument/2006/relationships/image" Target="../media/image4.wmf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jpeg"/><Relationship Id="rId5" Type="http://schemas.openxmlformats.org/officeDocument/2006/relationships/image" Target="../media/image4.wmf"/><Relationship Id="rId10" Type="http://schemas.microsoft.com/office/2007/relationships/hdphoto" Target="../media/hdphoto2.wdp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Прямоугольник 98"/>
          <p:cNvSpPr/>
          <p:nvPr/>
        </p:nvSpPr>
        <p:spPr>
          <a:xfrm flipH="1">
            <a:off x="9045666" y="1045973"/>
            <a:ext cx="7931986" cy="480766"/>
          </a:xfrm>
          <a:prstGeom prst="rect">
            <a:avLst/>
          </a:prstGeom>
          <a:solidFill>
            <a:srgbClr val="FF95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-497965" y="-4106010"/>
            <a:ext cx="7812088" cy="19796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09270" y="7081604"/>
            <a:ext cx="3628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Ежеквартальные встречи </a:t>
            </a:r>
            <a:r>
              <a:rPr lang="ru-RU" sz="1600" dirty="0"/>
              <a:t>"Тайные знания ДИТ", где мы рассказываем о деятельности нашего </a:t>
            </a:r>
            <a:r>
              <a:rPr lang="ru-RU" sz="1600" dirty="0" smtClean="0"/>
              <a:t>Департамента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86175" y="8978791"/>
            <a:ext cx="5951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Страница </a:t>
            </a:r>
            <a:r>
              <a:rPr lang="ru-RU" sz="1600" dirty="0"/>
              <a:t>департамента в </a:t>
            </a:r>
            <a:r>
              <a:rPr lang="en-US" sz="1600" dirty="0" smtClean="0"/>
              <a:t>Conflu</a:t>
            </a:r>
            <a:r>
              <a:rPr lang="en-US" sz="1600" dirty="0"/>
              <a:t>e</a:t>
            </a:r>
            <a:r>
              <a:rPr lang="en-US" sz="1600" dirty="0" smtClean="0"/>
              <a:t>nce</a:t>
            </a:r>
            <a:endParaRPr lang="ru-RU" sz="1600" dirty="0"/>
          </a:p>
        </p:txBody>
      </p:sp>
      <p:pic>
        <p:nvPicPr>
          <p:cNvPr id="22" name="Рисунок 3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9" t="-2286" b="-5524"/>
          <a:stretch>
            <a:fillRect/>
          </a:stretch>
        </p:blipFill>
        <p:spPr bwMode="auto">
          <a:xfrm>
            <a:off x="4323353" y="6821037"/>
            <a:ext cx="2589975" cy="22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Группа 36"/>
          <p:cNvGrpSpPr/>
          <p:nvPr/>
        </p:nvGrpSpPr>
        <p:grpSpPr>
          <a:xfrm>
            <a:off x="-219218" y="9751622"/>
            <a:ext cx="7310934" cy="5575946"/>
            <a:chOff x="-9925395" y="14127407"/>
            <a:chExt cx="7310934" cy="5575946"/>
          </a:xfrm>
        </p:grpSpPr>
        <p:sp>
          <p:nvSpPr>
            <p:cNvPr id="11" name="TextBox 10"/>
            <p:cNvSpPr txBox="1"/>
            <p:nvPr/>
          </p:nvSpPr>
          <p:spPr>
            <a:xfrm>
              <a:off x="-7856860" y="16767993"/>
              <a:ext cx="1425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Жизнь в ДИТ</a:t>
              </a:r>
              <a:endParaRPr lang="ru-RU" sz="1600" dirty="0"/>
            </a:p>
          </p:txBody>
        </p:sp>
        <p:pic>
          <p:nvPicPr>
            <p:cNvPr id="2054" name="Рисунок 1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61622" y="16630504"/>
              <a:ext cx="558800" cy="55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mir-platform.ru/img/background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925395" y="14127407"/>
              <a:ext cx="7310934" cy="5575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Группа 12"/>
            <p:cNvGrpSpPr/>
            <p:nvPr/>
          </p:nvGrpSpPr>
          <p:grpSpPr>
            <a:xfrm>
              <a:off x="-9635037" y="14744218"/>
              <a:ext cx="3203482" cy="1452078"/>
              <a:chOff x="10178469" y="4261840"/>
              <a:chExt cx="2504808" cy="1917881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10431043" y="4261840"/>
                <a:ext cx="2016594" cy="1098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 29"/>
              <p:cNvSpPr/>
              <p:nvPr/>
            </p:nvSpPr>
            <p:spPr>
              <a:xfrm>
                <a:off x="10287822" y="4339465"/>
                <a:ext cx="2286102" cy="1572124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10178469" y="4429686"/>
                <a:ext cx="2504808" cy="1750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-9637724" y="14887217"/>
              <a:ext cx="3207094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/>
                <a:t>Корпоративный </a:t>
              </a:r>
              <a:r>
                <a:rPr lang="ru-RU" b="1" dirty="0" smtClean="0"/>
                <a:t>портал</a:t>
              </a:r>
              <a:endParaRPr lang="ru-RU" dirty="0"/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sz="1600" dirty="0"/>
                <a:t>Полезная информация, свежие новости, корпоративные скидки, запись на </a:t>
              </a:r>
              <a:r>
                <a:rPr lang="ru-RU" sz="1600" dirty="0" smtClean="0"/>
                <a:t>обучение</a:t>
              </a:r>
              <a:endParaRPr lang="ru-RU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7322568" y="14145233"/>
              <a:ext cx="28866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600" b="1" dirty="0" smtClean="0">
                  <a:solidFill>
                    <a:schemeClr val="bg1"/>
                  </a:solidFill>
                </a:rPr>
                <a:t>Ученье – свет!</a:t>
              </a:r>
              <a:endParaRPr lang="ru-RU" sz="2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5" name="Группа 64"/>
            <p:cNvGrpSpPr/>
            <p:nvPr/>
          </p:nvGrpSpPr>
          <p:grpSpPr>
            <a:xfrm>
              <a:off x="-6120270" y="14744218"/>
              <a:ext cx="3203482" cy="1452078"/>
              <a:chOff x="10178469" y="4261840"/>
              <a:chExt cx="2504808" cy="1917881"/>
            </a:xfrm>
          </p:grpSpPr>
          <p:sp>
            <p:nvSpPr>
              <p:cNvPr id="66" name="Прямоугольник 65"/>
              <p:cNvSpPr/>
              <p:nvPr/>
            </p:nvSpPr>
            <p:spPr>
              <a:xfrm>
                <a:off x="10431043" y="4261840"/>
                <a:ext cx="2016594" cy="1098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" name="Прямоугольник 66"/>
              <p:cNvSpPr/>
              <p:nvPr/>
            </p:nvSpPr>
            <p:spPr>
              <a:xfrm>
                <a:off x="10287822" y="4339465"/>
                <a:ext cx="2286102" cy="1572124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Прямоугольник 67"/>
              <p:cNvSpPr/>
              <p:nvPr/>
            </p:nvSpPr>
            <p:spPr>
              <a:xfrm>
                <a:off x="10178469" y="4429686"/>
                <a:ext cx="2504808" cy="1750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-6104421" y="14922521"/>
              <a:ext cx="32070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/>
                <a:t>Электронная библиотека</a:t>
              </a:r>
              <a:endParaRPr lang="ru-RU" dirty="0"/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sz="1600" dirty="0"/>
                <a:t>Много книг любой </a:t>
              </a:r>
              <a:r>
                <a:rPr lang="ru-RU" sz="1600" dirty="0" smtClean="0"/>
                <a:t>тематики</a:t>
              </a:r>
              <a:endParaRPr lang="ru-RU" sz="1600" dirty="0"/>
            </a:p>
          </p:txBody>
        </p:sp>
        <p:grpSp>
          <p:nvGrpSpPr>
            <p:cNvPr id="70" name="Группа 69"/>
            <p:cNvGrpSpPr/>
            <p:nvPr/>
          </p:nvGrpSpPr>
          <p:grpSpPr>
            <a:xfrm>
              <a:off x="-9635037" y="16344077"/>
              <a:ext cx="3203482" cy="1452078"/>
              <a:chOff x="10178469" y="4261840"/>
              <a:chExt cx="2504808" cy="1917881"/>
            </a:xfrm>
          </p:grpSpPr>
          <p:sp>
            <p:nvSpPr>
              <p:cNvPr id="71" name="Прямоугольник 70"/>
              <p:cNvSpPr/>
              <p:nvPr/>
            </p:nvSpPr>
            <p:spPr>
              <a:xfrm>
                <a:off x="10431043" y="4261840"/>
                <a:ext cx="2016594" cy="1098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" name="Прямоугольник 71"/>
              <p:cNvSpPr/>
              <p:nvPr/>
            </p:nvSpPr>
            <p:spPr>
              <a:xfrm>
                <a:off x="10287822" y="4339465"/>
                <a:ext cx="2286102" cy="1572124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" name="Прямоугольник 72"/>
              <p:cNvSpPr/>
              <p:nvPr/>
            </p:nvSpPr>
            <p:spPr>
              <a:xfrm>
                <a:off x="10178469" y="4429686"/>
                <a:ext cx="2504808" cy="1750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-9637724" y="16487076"/>
              <a:ext cx="3207094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/>
                <a:t>Корпоративный </a:t>
              </a:r>
              <a:r>
                <a:rPr lang="ru-RU" b="1" dirty="0" smtClean="0"/>
                <a:t>портал</a:t>
              </a:r>
              <a:endParaRPr lang="ru-RU" dirty="0"/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sz="1600" dirty="0"/>
                <a:t>Полезная информация, свежие новости, корпоративные скидки, запись на </a:t>
              </a:r>
              <a:r>
                <a:rPr lang="ru-RU" sz="1600" dirty="0" smtClean="0"/>
                <a:t>обучение</a:t>
              </a:r>
              <a:endParaRPr lang="ru-RU" sz="1600" dirty="0"/>
            </a:p>
          </p:txBody>
        </p:sp>
        <p:grpSp>
          <p:nvGrpSpPr>
            <p:cNvPr id="75" name="Группа 74"/>
            <p:cNvGrpSpPr/>
            <p:nvPr/>
          </p:nvGrpSpPr>
          <p:grpSpPr>
            <a:xfrm>
              <a:off x="-6120270" y="16344077"/>
              <a:ext cx="3203482" cy="1452078"/>
              <a:chOff x="10178469" y="4261840"/>
              <a:chExt cx="2504808" cy="1917881"/>
            </a:xfrm>
          </p:grpSpPr>
          <p:sp>
            <p:nvSpPr>
              <p:cNvPr id="76" name="Прямоугольник 75"/>
              <p:cNvSpPr/>
              <p:nvPr/>
            </p:nvSpPr>
            <p:spPr>
              <a:xfrm>
                <a:off x="10431043" y="4261840"/>
                <a:ext cx="2016594" cy="1098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" name="Прямоугольник 76"/>
              <p:cNvSpPr/>
              <p:nvPr/>
            </p:nvSpPr>
            <p:spPr>
              <a:xfrm>
                <a:off x="10287822" y="4339465"/>
                <a:ext cx="2286102" cy="1572124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" name="Прямоугольник 77"/>
              <p:cNvSpPr/>
              <p:nvPr/>
            </p:nvSpPr>
            <p:spPr>
              <a:xfrm>
                <a:off x="10178469" y="4429686"/>
                <a:ext cx="2504808" cy="1750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-6104421" y="16522380"/>
              <a:ext cx="32070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/>
                <a:t>Электронная библиотека</a:t>
              </a:r>
              <a:endParaRPr lang="ru-RU" dirty="0"/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sz="1600" dirty="0"/>
                <a:t>Много книг любой </a:t>
              </a:r>
              <a:r>
                <a:rPr lang="ru-RU" sz="1600" dirty="0" smtClean="0"/>
                <a:t>тематики</a:t>
              </a:r>
              <a:endParaRPr lang="ru-RU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-7856860" y="18367852"/>
              <a:ext cx="1425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Жизнь в ДИТ</a:t>
              </a:r>
              <a:endParaRPr lang="ru-RU" sz="1600" dirty="0"/>
            </a:p>
          </p:txBody>
        </p:sp>
        <p:pic>
          <p:nvPicPr>
            <p:cNvPr id="81" name="Рисунок 1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61622" y="18230363"/>
              <a:ext cx="558800" cy="55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Группа 81"/>
            <p:cNvGrpSpPr/>
            <p:nvPr/>
          </p:nvGrpSpPr>
          <p:grpSpPr>
            <a:xfrm>
              <a:off x="-9635037" y="17943936"/>
              <a:ext cx="3203482" cy="1452078"/>
              <a:chOff x="10178469" y="4261840"/>
              <a:chExt cx="2504808" cy="1917881"/>
            </a:xfrm>
          </p:grpSpPr>
          <p:sp>
            <p:nvSpPr>
              <p:cNvPr id="83" name="Прямоугольник 82"/>
              <p:cNvSpPr/>
              <p:nvPr/>
            </p:nvSpPr>
            <p:spPr>
              <a:xfrm>
                <a:off x="10431043" y="4261840"/>
                <a:ext cx="2016594" cy="1098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4" name="Прямоугольник 83"/>
              <p:cNvSpPr/>
              <p:nvPr/>
            </p:nvSpPr>
            <p:spPr>
              <a:xfrm>
                <a:off x="10287822" y="4339465"/>
                <a:ext cx="2286102" cy="1572124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" name="Прямоугольник 84"/>
              <p:cNvSpPr/>
              <p:nvPr/>
            </p:nvSpPr>
            <p:spPr>
              <a:xfrm>
                <a:off x="10178469" y="4429686"/>
                <a:ext cx="2504808" cy="1750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-9637724" y="18086935"/>
              <a:ext cx="3207094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/>
                <a:t>Корпоративный </a:t>
              </a:r>
              <a:r>
                <a:rPr lang="ru-RU" b="1" dirty="0" smtClean="0"/>
                <a:t>портал</a:t>
              </a:r>
              <a:endParaRPr lang="ru-RU" dirty="0"/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sz="1600" dirty="0"/>
                <a:t>Полезная информация, свежие новости, корпоративные скидки, запись на </a:t>
              </a:r>
              <a:r>
                <a:rPr lang="ru-RU" sz="1600" dirty="0" smtClean="0"/>
                <a:t>обучение</a:t>
              </a:r>
              <a:endParaRPr lang="ru-RU" sz="1600" dirty="0"/>
            </a:p>
          </p:txBody>
        </p:sp>
        <p:grpSp>
          <p:nvGrpSpPr>
            <p:cNvPr id="87" name="Группа 86"/>
            <p:cNvGrpSpPr/>
            <p:nvPr/>
          </p:nvGrpSpPr>
          <p:grpSpPr>
            <a:xfrm>
              <a:off x="-6120270" y="17943936"/>
              <a:ext cx="3203482" cy="1452078"/>
              <a:chOff x="10178469" y="4261840"/>
              <a:chExt cx="2504808" cy="1917881"/>
            </a:xfrm>
          </p:grpSpPr>
          <p:sp>
            <p:nvSpPr>
              <p:cNvPr id="88" name="Прямоугольник 87"/>
              <p:cNvSpPr/>
              <p:nvPr/>
            </p:nvSpPr>
            <p:spPr>
              <a:xfrm>
                <a:off x="10431043" y="4261840"/>
                <a:ext cx="2016594" cy="1098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" name="Прямоугольник 88"/>
              <p:cNvSpPr/>
              <p:nvPr/>
            </p:nvSpPr>
            <p:spPr>
              <a:xfrm>
                <a:off x="10287822" y="4339465"/>
                <a:ext cx="2286102" cy="1572124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0" name="Прямоугольник 89"/>
              <p:cNvSpPr/>
              <p:nvPr/>
            </p:nvSpPr>
            <p:spPr>
              <a:xfrm>
                <a:off x="10178469" y="4429686"/>
                <a:ext cx="2504808" cy="1750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-6104421" y="18122239"/>
              <a:ext cx="32070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/>
                <a:t>Электронная библиотека</a:t>
              </a:r>
              <a:endParaRPr lang="ru-RU" dirty="0"/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sz="1600" dirty="0"/>
                <a:t>Много книг любой </a:t>
              </a:r>
              <a:r>
                <a:rPr lang="ru-RU" sz="1600" dirty="0" smtClean="0"/>
                <a:t>тематики</a:t>
              </a:r>
              <a:endParaRPr lang="ru-RU" sz="1600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04631" y="5809907"/>
            <a:ext cx="56792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solidFill>
                  <a:srgbClr val="2C327C"/>
                </a:solidFill>
              </a:rPr>
              <a:t>Больше информации о нашей жизни</a:t>
            </a:r>
            <a:endParaRPr lang="ru-RU" sz="2600" b="1" dirty="0">
              <a:solidFill>
                <a:srgbClr val="2C327C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9270" y="6451705"/>
            <a:ext cx="340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Наш инстаграмм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809270" y="8119154"/>
            <a:ext cx="3444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Блог на Хабре (хочешь написать статью </a:t>
            </a:r>
            <a:r>
              <a:rPr lang="ru-RU" sz="1600" dirty="0"/>
              <a:t>- обращайся к Ольге </a:t>
            </a:r>
            <a:r>
              <a:rPr lang="ru-RU" sz="1600" dirty="0" smtClean="0"/>
              <a:t>Корой)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-78441" y="-596287"/>
            <a:ext cx="6706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ИТ-бренд</a:t>
            </a:r>
            <a:r>
              <a:rPr lang="ru-RU" sz="2000" b="1" dirty="0">
                <a:solidFill>
                  <a:schemeClr val="bg1"/>
                </a:solidFill>
              </a:rPr>
              <a:t>, объединяющий технологические инструменты и сервисы Национальной системы платежных карт.</a:t>
            </a:r>
          </a:p>
        </p:txBody>
      </p:sp>
      <p:pic>
        <p:nvPicPr>
          <p:cNvPr id="4" name="Рисунок 3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59" b="49669"/>
          <a:stretch/>
        </p:blipFill>
        <p:spPr bwMode="auto">
          <a:xfrm>
            <a:off x="1687161" y="316006"/>
            <a:ext cx="2922315" cy="51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r="11169" b="13605"/>
          <a:stretch/>
        </p:blipFill>
        <p:spPr>
          <a:xfrm>
            <a:off x="-225066" y="-3788537"/>
            <a:ext cx="7316782" cy="39837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393" y="-3543770"/>
            <a:ext cx="6590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solidFill>
                  <a:srgbClr val="2C327C"/>
                </a:solidFill>
              </a:rPr>
              <a:t>Добро пожаловать в Департамент ИТ</a:t>
            </a:r>
            <a:r>
              <a:rPr lang="ru-RU" sz="2600" b="1" dirty="0" smtClean="0">
                <a:solidFill>
                  <a:srgbClr val="2C327C"/>
                </a:solidFill>
              </a:rPr>
              <a:t>!</a:t>
            </a:r>
            <a:endParaRPr lang="ru-RU" sz="2600" dirty="0">
              <a:solidFill>
                <a:srgbClr val="2C327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78441" y="716735"/>
            <a:ext cx="711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Наш ИТ-бренд</a:t>
            </a:r>
            <a:r>
              <a:rPr lang="ru-RU" dirty="0"/>
              <a:t>, объединяющий технологические инструменты и сервисы Национальной системы платежных карт.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123531" y="-2737092"/>
            <a:ext cx="2613067" cy="2568465"/>
          </a:xfrm>
          <a:prstGeom prst="rect">
            <a:avLst/>
          </a:prstGeom>
          <a:solidFill>
            <a:srgbClr val="FF950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рямоугольник 100"/>
          <p:cNvSpPr/>
          <p:nvPr/>
        </p:nvSpPr>
        <p:spPr>
          <a:xfrm>
            <a:off x="-1462" y="-2604500"/>
            <a:ext cx="2863053" cy="2571903"/>
          </a:xfrm>
          <a:prstGeom prst="rect">
            <a:avLst/>
          </a:prstGeom>
          <a:solidFill>
            <a:srgbClr val="FF95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32494" y="-2491597"/>
            <a:ext cx="249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Рады приветствовать тебя в нашей большой и дружной команде. Хотим поделиться с тобой полезной информацией.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Сохраняй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 не забывай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пользоваться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422" b="99240" l="8871" r="81452">
                        <a14:foregroundMark x1="34677" y1="13688" x2="34677" y2="13688"/>
                        <a14:foregroundMark x1="42742" y1="12548" x2="42742" y2="12548"/>
                        <a14:foregroundMark x1="49194" y1="20152" x2="49194" y2="20152"/>
                        <a14:foregroundMark x1="33871" y1="19772" x2="33871" y2="19772"/>
                        <a14:foregroundMark x1="40323" y1="16350" x2="40323" y2="16350"/>
                        <a14:foregroundMark x1="53226" y1="15589" x2="53226" y2="15589"/>
                        <a14:foregroundMark x1="27419" y1="22433" x2="27419" y2="22433"/>
                        <a14:foregroundMark x1="42742" y1="42966" x2="42742" y2="42966"/>
                        <a14:foregroundMark x1="33871" y1="47909" x2="33871" y2="47909"/>
                        <a14:foregroundMark x1="27419" y1="44487" x2="27419" y2="44487"/>
                        <a14:foregroundMark x1="43548" y1="46768" x2="43548" y2="46768"/>
                        <a14:foregroundMark x1="58871" y1="52471" x2="58871" y2="52471"/>
                        <a14:foregroundMark x1="52419" y1="58555" x2="52419" y2="58555"/>
                        <a14:foregroundMark x1="55645" y1="57414" x2="55645" y2="57414"/>
                        <a14:foregroundMark x1="29839" y1="43346" x2="29839" y2="43346"/>
                      </a14:backgroundRemoval>
                    </a14:imgEffect>
                  </a14:imgLayer>
                </a14:imgProps>
              </a:ext>
            </a:extLst>
          </a:blip>
          <a:srcRect l="12755" t="73932" r="14664" b="7056"/>
          <a:stretch/>
        </p:blipFill>
        <p:spPr>
          <a:xfrm>
            <a:off x="-58847" y="8165772"/>
            <a:ext cx="857250" cy="476250"/>
          </a:xfrm>
          <a:prstGeom prst="rect">
            <a:avLst/>
          </a:prstGeom>
        </p:spPr>
      </p:pic>
      <p:pic>
        <p:nvPicPr>
          <p:cNvPr id="113" name="Рисунок 11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422" b="99240" l="8871" r="81452">
                        <a14:foregroundMark x1="34677" y1="13688" x2="34677" y2="13688"/>
                        <a14:foregroundMark x1="42742" y1="12548" x2="42742" y2="12548"/>
                        <a14:foregroundMark x1="49194" y1="20152" x2="49194" y2="20152"/>
                        <a14:foregroundMark x1="33871" y1="19772" x2="33871" y2="19772"/>
                        <a14:foregroundMark x1="40323" y1="16350" x2="40323" y2="16350"/>
                        <a14:foregroundMark x1="53226" y1="15589" x2="53226" y2="15589"/>
                        <a14:foregroundMark x1="27419" y1="22433" x2="27419" y2="22433"/>
                        <a14:foregroundMark x1="42742" y1="42966" x2="42742" y2="42966"/>
                        <a14:foregroundMark x1="33871" y1="47909" x2="33871" y2="47909"/>
                        <a14:foregroundMark x1="27419" y1="44487" x2="27419" y2="44487"/>
                        <a14:foregroundMark x1="43548" y1="46768" x2="43548" y2="46768"/>
                        <a14:foregroundMark x1="58871" y1="52471" x2="58871" y2="52471"/>
                        <a14:foregroundMark x1="52419" y1="58555" x2="52419" y2="58555"/>
                        <a14:foregroundMark x1="55645" y1="57414" x2="55645" y2="57414"/>
                        <a14:foregroundMark x1="29839" y1="43346" x2="29839" y2="43346"/>
                      </a14:backgroundRemoval>
                    </a14:imgEffect>
                  </a14:imgLayer>
                </a14:imgProps>
              </a:ext>
            </a:extLst>
          </a:blip>
          <a:srcRect l="13562" t="37152" r="28373" b="37373"/>
          <a:stretch/>
        </p:blipFill>
        <p:spPr>
          <a:xfrm>
            <a:off x="26878" y="7158768"/>
            <a:ext cx="685801" cy="638175"/>
          </a:xfrm>
          <a:prstGeom prst="rect">
            <a:avLst/>
          </a:prstGeom>
        </p:spPr>
      </p:pic>
      <p:pic>
        <p:nvPicPr>
          <p:cNvPr id="114" name="Рисунок 1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422" b="99240" l="8871" r="81452">
                        <a14:foregroundMark x1="34677" y1="13688" x2="34677" y2="13688"/>
                        <a14:foregroundMark x1="42742" y1="12548" x2="42742" y2="12548"/>
                        <a14:foregroundMark x1="49194" y1="20152" x2="49194" y2="20152"/>
                        <a14:foregroundMark x1="33871" y1="19772" x2="33871" y2="19772"/>
                        <a14:foregroundMark x1="40323" y1="16350" x2="40323" y2="16350"/>
                        <a14:foregroundMark x1="53226" y1="15589" x2="53226" y2="15589"/>
                        <a14:foregroundMark x1="27419" y1="22433" x2="27419" y2="22433"/>
                        <a14:foregroundMark x1="42742" y1="42966" x2="42742" y2="42966"/>
                        <a14:foregroundMark x1="33871" y1="47909" x2="33871" y2="47909"/>
                        <a14:foregroundMark x1="27419" y1="44487" x2="27419" y2="44487"/>
                        <a14:foregroundMark x1="43548" y1="46768" x2="43548" y2="46768"/>
                        <a14:foregroundMark x1="58871" y1="52471" x2="58871" y2="52471"/>
                        <a14:foregroundMark x1="52419" y1="58555" x2="52419" y2="58555"/>
                        <a14:foregroundMark x1="55645" y1="57414" x2="55645" y2="57414"/>
                        <a14:foregroundMark x1="29839" y1="43346" x2="29839" y2="43346"/>
                      </a14:backgroundRemoval>
                    </a14:imgEffect>
                  </a14:imgLayer>
                </a14:imgProps>
              </a:ext>
            </a:extLst>
          </a:blip>
          <a:srcRect l="18076" t="6165" r="38376" b="72542"/>
          <a:stretch/>
        </p:blipFill>
        <p:spPr>
          <a:xfrm>
            <a:off x="112603" y="6437593"/>
            <a:ext cx="514351" cy="533400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-225066" y="1526739"/>
            <a:ext cx="7316782" cy="4145770"/>
            <a:chOff x="-8913749" y="1601792"/>
            <a:chExt cx="7840040" cy="4684708"/>
          </a:xfrm>
        </p:grpSpPr>
        <p:sp>
          <p:nvSpPr>
            <p:cNvPr id="102" name="Прямоугольник 101"/>
            <p:cNvSpPr/>
            <p:nvPr/>
          </p:nvSpPr>
          <p:spPr>
            <a:xfrm>
              <a:off x="-8647729" y="1601792"/>
              <a:ext cx="7308000" cy="4684708"/>
            </a:xfrm>
            <a:prstGeom prst="rect">
              <a:avLst/>
            </a:prstGeom>
            <a:solidFill>
              <a:srgbClr val="FF95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рямоугольник 104"/>
            <p:cNvSpPr/>
            <p:nvPr/>
          </p:nvSpPr>
          <p:spPr>
            <a:xfrm>
              <a:off x="-8772390" y="1713295"/>
              <a:ext cx="7557322" cy="4461702"/>
            </a:xfrm>
            <a:prstGeom prst="rect">
              <a:avLst/>
            </a:prstGeom>
            <a:solidFill>
              <a:srgbClr val="FF95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Прямоугольник 105"/>
            <p:cNvSpPr/>
            <p:nvPr/>
          </p:nvSpPr>
          <p:spPr>
            <a:xfrm>
              <a:off x="-8913749" y="1857946"/>
              <a:ext cx="7840040" cy="4172400"/>
            </a:xfrm>
            <a:prstGeom prst="rect">
              <a:avLst/>
            </a:prstGeom>
            <a:solidFill>
              <a:srgbClr val="FF95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5" name="Picture 4" descr="логотип, Confluence, Вики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231" b="93269" l="5333" r="96000">
                        <a14:foregroundMark x1="47222" y1="41154" x2="47222" y2="41154"/>
                        <a14:foregroundMark x1="51667" y1="13077" x2="51667" y2="13077"/>
                        <a14:foregroundMark x1="8556" y1="80192" x2="8556" y2="80192"/>
                        <a14:foregroundMark x1="18889" y1="75192" x2="18889" y2="75192"/>
                        <a14:foregroundMark x1="28667" y1="75962" x2="28667" y2="75962"/>
                        <a14:foregroundMark x1="40222" y1="69038" x2="40222" y2="69038"/>
                        <a14:foregroundMark x1="46000" y1="74808" x2="46000" y2="74808"/>
                        <a14:foregroundMark x1="50333" y1="77115" x2="50333" y2="77115"/>
                        <a14:foregroundMark x1="59111" y1="81731" x2="59111" y2="81731"/>
                        <a14:foregroundMark x1="70000" y1="78462" x2="70000" y2="78462"/>
                        <a14:foregroundMark x1="79111" y1="81346" x2="79111" y2="81346"/>
                        <a14:foregroundMark x1="86667" y1="78462" x2="86667" y2="78462"/>
                        <a14:backgroundMark x1="63556" y1="77115" x2="63556" y2="77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103" y="8874090"/>
            <a:ext cx="959762" cy="55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881043" y="1738188"/>
            <a:ext cx="3583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solidFill>
                  <a:schemeClr val="bg2">
                    <a:lumMod val="25000"/>
                  </a:schemeClr>
                </a:solidFill>
              </a:rPr>
              <a:t>Наши предводители</a:t>
            </a:r>
            <a:endParaRPr lang="ru-RU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1745" y="4679872"/>
            <a:ext cx="645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Если сталкиваешься с трудными вопросами или стесняешься что-то обсудить со своим руководителем - </a:t>
            </a:r>
            <a:r>
              <a:rPr lang="ru-RU" sz="1600" dirty="0" smtClean="0"/>
              <a:t>обращайся</a:t>
            </a:r>
            <a:endParaRPr lang="ru-RU" sz="1600" dirty="0"/>
          </a:p>
        </p:txBody>
      </p:sp>
      <p:pic>
        <p:nvPicPr>
          <p:cNvPr id="1026" name="Picture 2" descr="https://msk1-kpapp02.unix.nspk.ru:33750/user/11c63afb-5e71-11e4-9617-00c2c66d1ae5/photo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9" y="2361652"/>
            <a:ext cx="994126" cy="9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Прямоугольник 28"/>
          <p:cNvSpPr/>
          <p:nvPr/>
        </p:nvSpPr>
        <p:spPr>
          <a:xfrm>
            <a:off x="1666819" y="2347872"/>
            <a:ext cx="3905250" cy="8720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+mj-lt"/>
              </a:rPr>
              <a:t>Трояновский Владимир Олегович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4A4A4A"/>
                </a:solidFill>
                <a:latin typeface="+mj-lt"/>
              </a:rPr>
              <a:t>Директор департамента</a:t>
            </a:r>
            <a:endParaRPr lang="ru-RU" b="0" i="0" dirty="0">
              <a:solidFill>
                <a:srgbClr val="4A4A4A"/>
              </a:solidFill>
              <a:effectLst/>
              <a:latin typeface="+mj-lt"/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1653267" y="3513818"/>
            <a:ext cx="4736877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+mj-lt"/>
              </a:rPr>
              <a:t>Ананьев Владимир </a:t>
            </a:r>
            <a:r>
              <a:rPr lang="ru-RU" dirty="0" smtClean="0">
                <a:latin typeface="+mj-lt"/>
              </a:rPr>
              <a:t>Александрович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4A4A4A"/>
                </a:solidFill>
                <a:latin typeface="+mj-lt"/>
              </a:rPr>
              <a:t>Заместитель директора </a:t>
            </a:r>
            <a:r>
              <a:rPr lang="ru-RU" dirty="0">
                <a:solidFill>
                  <a:srgbClr val="4A4A4A"/>
                </a:solidFill>
                <a:latin typeface="+mj-lt"/>
              </a:rPr>
              <a:t>департамента</a:t>
            </a:r>
            <a:endParaRPr lang="ru-RU" b="0" i="0" dirty="0">
              <a:solidFill>
                <a:srgbClr val="4A4A4A"/>
              </a:solidFill>
              <a:effectLst/>
              <a:latin typeface="+mj-lt"/>
            </a:endParaRPr>
          </a:p>
        </p:txBody>
      </p:sp>
      <p:pic>
        <p:nvPicPr>
          <p:cNvPr id="1028" name="Picture 4" descr="https://msk1-kpapp02.unix.nspk.ru:33750/user/4fc30914-6a96-11ea-814d-005056813668/photo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9" y="3543492"/>
            <a:ext cx="993600" cy="99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9324" y="1441214"/>
            <a:ext cx="7303008" cy="55717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75598" y="5156475"/>
            <a:ext cx="7303008" cy="5571744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8521429" y="12095373"/>
            <a:ext cx="8217171" cy="635389"/>
            <a:chOff x="8521429" y="12095373"/>
            <a:chExt cx="8217171" cy="63538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8521429" y="12095373"/>
              <a:ext cx="8217171" cy="5082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521429" y="12539596"/>
              <a:ext cx="8217171" cy="191166"/>
            </a:xfrm>
            <a:prstGeom prst="rect">
              <a:avLst/>
            </a:prstGeom>
            <a:solidFill>
              <a:srgbClr val="FF9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7" name="Прямоугольник 106"/>
          <p:cNvSpPr/>
          <p:nvPr/>
        </p:nvSpPr>
        <p:spPr>
          <a:xfrm>
            <a:off x="8521425" y="13854578"/>
            <a:ext cx="7957655" cy="91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8521426" y="13458409"/>
            <a:ext cx="8217171" cy="576089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8720726" y="14844542"/>
            <a:ext cx="7758354" cy="574325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8423989" y="14683588"/>
            <a:ext cx="8055091" cy="482359"/>
          </a:xfrm>
          <a:prstGeom prst="rect">
            <a:avLst/>
          </a:prstGeom>
          <a:solidFill>
            <a:srgbClr val="FF95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 116"/>
          <p:cNvSpPr/>
          <p:nvPr/>
        </p:nvSpPr>
        <p:spPr>
          <a:xfrm>
            <a:off x="8760482" y="2147657"/>
            <a:ext cx="8217171" cy="91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 118"/>
          <p:cNvSpPr/>
          <p:nvPr/>
        </p:nvSpPr>
        <p:spPr>
          <a:xfrm>
            <a:off x="8603411" y="2976666"/>
            <a:ext cx="8556859" cy="735280"/>
          </a:xfrm>
          <a:prstGeom prst="rect">
            <a:avLst/>
          </a:prstGeom>
          <a:solidFill>
            <a:srgbClr val="FF95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/>
          <p:cNvSpPr/>
          <p:nvPr/>
        </p:nvSpPr>
        <p:spPr>
          <a:xfrm>
            <a:off x="-9853033" y="12813519"/>
            <a:ext cx="8556859" cy="735280"/>
          </a:xfrm>
          <a:prstGeom prst="rect">
            <a:avLst/>
          </a:prstGeom>
          <a:solidFill>
            <a:srgbClr val="FF95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/>
          <p:cNvSpPr/>
          <p:nvPr/>
        </p:nvSpPr>
        <p:spPr>
          <a:xfrm>
            <a:off x="-9620615" y="12562230"/>
            <a:ext cx="1231989" cy="1184223"/>
          </a:xfrm>
          <a:prstGeom prst="rect">
            <a:avLst/>
          </a:prstGeom>
          <a:solidFill>
            <a:srgbClr val="FF95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 flipH="1">
            <a:off x="9045666" y="1206927"/>
            <a:ext cx="7612835" cy="572427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9290361" y="2083862"/>
            <a:ext cx="7758354" cy="574325"/>
          </a:xfrm>
          <a:prstGeom prst="rect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8993624" y="1922908"/>
            <a:ext cx="8374242" cy="482360"/>
          </a:xfrm>
          <a:prstGeom prst="rect">
            <a:avLst/>
          </a:prstGeom>
          <a:solidFill>
            <a:srgbClr val="FF95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1" name="Рисунок 110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189324" y="7012958"/>
            <a:ext cx="7303008" cy="557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070826" y="367178"/>
            <a:ext cx="12600000" cy="91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358826" y="1471188"/>
            <a:ext cx="12312000" cy="432000"/>
          </a:xfrm>
          <a:prstGeom prst="rect">
            <a:avLst/>
          </a:prstGeom>
          <a:solidFill>
            <a:srgbClr val="FF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070826" y="1196188"/>
            <a:ext cx="12600000" cy="432000"/>
          </a:xfrm>
          <a:prstGeom prst="rect">
            <a:avLst/>
          </a:prstGeom>
          <a:solidFill>
            <a:srgbClr val="FF8300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066201" y="5472578"/>
            <a:ext cx="9540000" cy="91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49576" y="6576588"/>
            <a:ext cx="9252000" cy="432000"/>
          </a:xfrm>
          <a:prstGeom prst="rect">
            <a:avLst/>
          </a:prstGeom>
          <a:solidFill>
            <a:srgbClr val="FF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8066201" y="6301588"/>
            <a:ext cx="9540000" cy="432000"/>
          </a:xfrm>
          <a:prstGeom prst="rect">
            <a:avLst/>
          </a:prstGeom>
          <a:solidFill>
            <a:srgbClr val="FF83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812088" y="10499766"/>
            <a:ext cx="10440000" cy="91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8095463" y="11603776"/>
            <a:ext cx="10152000" cy="432000"/>
          </a:xfrm>
          <a:prstGeom prst="rect">
            <a:avLst/>
          </a:prstGeom>
          <a:solidFill>
            <a:srgbClr val="FF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812088" y="11328776"/>
            <a:ext cx="10440000" cy="432000"/>
          </a:xfrm>
          <a:prstGeom prst="rect">
            <a:avLst/>
          </a:prstGeom>
          <a:solidFill>
            <a:srgbClr val="FF83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061576" y="2683984"/>
            <a:ext cx="12780000" cy="91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061576" y="3787994"/>
            <a:ext cx="12492000" cy="432000"/>
          </a:xfrm>
          <a:prstGeom prst="rect">
            <a:avLst/>
          </a:prstGeom>
          <a:solidFill>
            <a:srgbClr val="FF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8061576" y="3512994"/>
            <a:ext cx="12780000" cy="432000"/>
          </a:xfrm>
          <a:prstGeom prst="rect">
            <a:avLst/>
          </a:prstGeom>
          <a:solidFill>
            <a:srgbClr val="FF83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8061576" y="7542760"/>
            <a:ext cx="9720000" cy="91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061576" y="8646770"/>
            <a:ext cx="9432000" cy="432000"/>
          </a:xfrm>
          <a:prstGeom prst="rect">
            <a:avLst/>
          </a:prstGeom>
          <a:solidFill>
            <a:srgbClr val="FF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8061576" y="8371770"/>
            <a:ext cx="9720000" cy="432000"/>
          </a:xfrm>
          <a:prstGeom prst="rect">
            <a:avLst/>
          </a:prstGeom>
          <a:solidFill>
            <a:srgbClr val="FF83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8061576" y="12518350"/>
            <a:ext cx="10980000" cy="91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8061576" y="13622360"/>
            <a:ext cx="10692000" cy="432000"/>
          </a:xfrm>
          <a:prstGeom prst="rect">
            <a:avLst/>
          </a:prstGeom>
          <a:solidFill>
            <a:srgbClr val="FF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8061576" y="13347360"/>
            <a:ext cx="10980000" cy="432000"/>
          </a:xfrm>
          <a:prstGeom prst="rect">
            <a:avLst/>
          </a:prstGeom>
          <a:solidFill>
            <a:srgbClr val="FF83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-3931316" y="-1285404"/>
            <a:ext cx="7128000" cy="3888000"/>
          </a:xfrm>
          <a:prstGeom prst="rect">
            <a:avLst/>
          </a:prstGeom>
          <a:solidFill>
            <a:srgbClr val="FF83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-4075316" y="-1141404"/>
            <a:ext cx="7416000" cy="3600000"/>
          </a:xfrm>
          <a:prstGeom prst="rect">
            <a:avLst/>
          </a:prstGeom>
          <a:solidFill>
            <a:srgbClr val="FF83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-4219316" y="-997404"/>
            <a:ext cx="7704000" cy="3312000"/>
          </a:xfrm>
          <a:prstGeom prst="rect">
            <a:avLst/>
          </a:prstGeom>
          <a:solidFill>
            <a:srgbClr val="FF83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295834" y="11006350"/>
            <a:ext cx="2592000" cy="16560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1223834" y="11078350"/>
            <a:ext cx="2736000" cy="1512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1151834" y="11150350"/>
            <a:ext cx="2880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155" y="-2373971"/>
            <a:ext cx="5368421" cy="2898305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14972" y="7542760"/>
            <a:ext cx="6000000" cy="3240000"/>
          </a:xfrm>
          <a:prstGeom prst="rect">
            <a:avLst/>
          </a:prstGeom>
        </p:spPr>
      </p:pic>
      <p:grpSp>
        <p:nvGrpSpPr>
          <p:cNvPr id="37" name="Группа 36"/>
          <p:cNvGrpSpPr/>
          <p:nvPr/>
        </p:nvGrpSpPr>
        <p:grpSpPr>
          <a:xfrm>
            <a:off x="-6470102" y="8259158"/>
            <a:ext cx="2118848" cy="2071762"/>
            <a:chOff x="-2194450" y="230992"/>
            <a:chExt cx="3240000" cy="3168000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-2050450" y="230992"/>
              <a:ext cx="2952000" cy="3168000"/>
            </a:xfrm>
            <a:prstGeom prst="rect">
              <a:avLst/>
            </a:prstGeom>
            <a:solidFill>
              <a:srgbClr val="FF83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-2194450" y="374992"/>
              <a:ext cx="3240000" cy="2880000"/>
            </a:xfrm>
            <a:prstGeom prst="rect">
              <a:avLst/>
            </a:prstGeom>
            <a:solidFill>
              <a:srgbClr val="FF83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-2112166" y="4209472"/>
            <a:ext cx="6000000" cy="3240000"/>
            <a:chOff x="-6931316" y="3972686"/>
            <a:chExt cx="6000000" cy="3240000"/>
          </a:xfrm>
        </p:grpSpPr>
        <p:pic>
          <p:nvPicPr>
            <p:cNvPr id="39" name="Рисунок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31316" y="3972686"/>
              <a:ext cx="6000000" cy="3240000"/>
            </a:xfrm>
            <a:prstGeom prst="rect">
              <a:avLst/>
            </a:prstGeom>
          </p:spPr>
        </p:pic>
        <p:grpSp>
          <p:nvGrpSpPr>
            <p:cNvPr id="40" name="Группа 39"/>
            <p:cNvGrpSpPr/>
            <p:nvPr/>
          </p:nvGrpSpPr>
          <p:grpSpPr>
            <a:xfrm>
              <a:off x="-6605696" y="4679459"/>
              <a:ext cx="2118848" cy="2071762"/>
              <a:chOff x="-2194450" y="230992"/>
              <a:chExt cx="3240000" cy="3168000"/>
            </a:xfrm>
          </p:grpSpPr>
          <p:sp>
            <p:nvSpPr>
              <p:cNvPr id="41" name="Прямоугольник 40"/>
              <p:cNvSpPr/>
              <p:nvPr/>
            </p:nvSpPr>
            <p:spPr>
              <a:xfrm>
                <a:off x="-2050450" y="230992"/>
                <a:ext cx="2952000" cy="3168000"/>
              </a:xfrm>
              <a:prstGeom prst="rect">
                <a:avLst/>
              </a:prstGeom>
              <a:solidFill>
                <a:srgbClr val="FF8300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-2194450" y="374992"/>
                <a:ext cx="3240000" cy="2880000"/>
              </a:xfrm>
              <a:prstGeom prst="rect">
                <a:avLst/>
              </a:prstGeom>
              <a:solidFill>
                <a:srgbClr val="FF83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pic>
        <p:nvPicPr>
          <p:cNvPr id="45" name="Рисунок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22324" y="1436844"/>
            <a:ext cx="7303008" cy="5571744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4522324" y="7008588"/>
            <a:ext cx="7303008" cy="5571744"/>
          </a:xfrm>
          <a:prstGeom prst="rect">
            <a:avLst/>
          </a:prstGeom>
        </p:spPr>
      </p:pic>
      <p:grpSp>
        <p:nvGrpSpPr>
          <p:cNvPr id="47" name="Группа 46"/>
          <p:cNvGrpSpPr/>
          <p:nvPr/>
        </p:nvGrpSpPr>
        <p:grpSpPr>
          <a:xfrm>
            <a:off x="-14272074" y="2258994"/>
            <a:ext cx="3168000" cy="1656000"/>
            <a:chOff x="1151834" y="9078770"/>
            <a:chExt cx="3168000" cy="1656000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1295834" y="9078770"/>
              <a:ext cx="2880000" cy="1656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1223834" y="9150770"/>
              <a:ext cx="3024000" cy="1512000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1151834" y="9222770"/>
              <a:ext cx="31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-10639708" y="2258994"/>
            <a:ext cx="3168000" cy="1656000"/>
            <a:chOff x="1151834" y="9078770"/>
            <a:chExt cx="3168000" cy="1656000"/>
          </a:xfrm>
        </p:grpSpPr>
        <p:sp>
          <p:nvSpPr>
            <p:cNvPr id="49" name="Прямоугольник 48"/>
            <p:cNvSpPr/>
            <p:nvPr/>
          </p:nvSpPr>
          <p:spPr>
            <a:xfrm>
              <a:off x="1295834" y="9078770"/>
              <a:ext cx="2880000" cy="1656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1223834" y="9150770"/>
              <a:ext cx="3024000" cy="1512000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1151834" y="9222770"/>
              <a:ext cx="31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-14272074" y="4126624"/>
            <a:ext cx="3168000" cy="1656000"/>
            <a:chOff x="1151834" y="9078770"/>
            <a:chExt cx="3168000" cy="1656000"/>
          </a:xfrm>
        </p:grpSpPr>
        <p:sp>
          <p:nvSpPr>
            <p:cNvPr id="53" name="Прямоугольник 52"/>
            <p:cNvSpPr/>
            <p:nvPr/>
          </p:nvSpPr>
          <p:spPr>
            <a:xfrm>
              <a:off x="1295834" y="9078770"/>
              <a:ext cx="2880000" cy="1656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1223834" y="9150770"/>
              <a:ext cx="3024000" cy="1512000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1151834" y="9222770"/>
              <a:ext cx="31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-10639708" y="4126624"/>
            <a:ext cx="3168000" cy="1656000"/>
            <a:chOff x="1151834" y="9078770"/>
            <a:chExt cx="3168000" cy="1656000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1295834" y="9078770"/>
              <a:ext cx="2880000" cy="1656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1223834" y="9150770"/>
              <a:ext cx="3024000" cy="1512000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1151834" y="9222770"/>
              <a:ext cx="31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-14272074" y="5994253"/>
            <a:ext cx="3168000" cy="1656000"/>
            <a:chOff x="1151834" y="9078770"/>
            <a:chExt cx="3168000" cy="1656000"/>
          </a:xfrm>
        </p:grpSpPr>
        <p:sp>
          <p:nvSpPr>
            <p:cNvPr id="62" name="Прямоугольник 61"/>
            <p:cNvSpPr/>
            <p:nvPr/>
          </p:nvSpPr>
          <p:spPr>
            <a:xfrm>
              <a:off x="1295834" y="9078770"/>
              <a:ext cx="2880000" cy="1656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1223834" y="9150770"/>
              <a:ext cx="3024000" cy="1512000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1151834" y="9222770"/>
              <a:ext cx="31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5" name="Группа 64"/>
          <p:cNvGrpSpPr/>
          <p:nvPr/>
        </p:nvGrpSpPr>
        <p:grpSpPr>
          <a:xfrm>
            <a:off x="-10639708" y="5994253"/>
            <a:ext cx="3168000" cy="1656000"/>
            <a:chOff x="1151834" y="9078770"/>
            <a:chExt cx="3168000" cy="1656000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295834" y="9078770"/>
              <a:ext cx="2880000" cy="1656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1223834" y="9150770"/>
              <a:ext cx="3024000" cy="1512000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1151834" y="9222770"/>
              <a:ext cx="31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9987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-497965" y="-4106010"/>
            <a:ext cx="7812088" cy="19796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09270" y="13165879"/>
            <a:ext cx="3628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Ежеквартальные встречи </a:t>
            </a:r>
            <a:r>
              <a:rPr lang="ru-RU" sz="1600" dirty="0"/>
              <a:t>"Тайные знания ДИТ", где мы рассказываем о деятельности нашего </a:t>
            </a:r>
            <a:r>
              <a:rPr lang="ru-RU" sz="1600" dirty="0" smtClean="0"/>
              <a:t>Департамента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86175" y="15063066"/>
            <a:ext cx="5951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Страница </a:t>
            </a:r>
            <a:r>
              <a:rPr lang="ru-RU" sz="1600" dirty="0"/>
              <a:t>департамента в </a:t>
            </a:r>
            <a:r>
              <a:rPr lang="en-US" sz="1600" dirty="0" smtClean="0"/>
              <a:t>Conflu</a:t>
            </a:r>
            <a:r>
              <a:rPr lang="en-US" sz="1600" dirty="0"/>
              <a:t>e</a:t>
            </a:r>
            <a:r>
              <a:rPr lang="en-US" sz="1600" dirty="0" smtClean="0"/>
              <a:t>nce</a:t>
            </a:r>
            <a:endParaRPr lang="ru-RU" sz="1600" dirty="0"/>
          </a:p>
        </p:txBody>
      </p:sp>
      <p:pic>
        <p:nvPicPr>
          <p:cNvPr id="22" name="Рисунок 3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9" t="-2286" b="-5524"/>
          <a:stretch>
            <a:fillRect/>
          </a:stretch>
        </p:blipFill>
        <p:spPr bwMode="auto">
          <a:xfrm>
            <a:off x="4323353" y="12905312"/>
            <a:ext cx="2589975" cy="22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Группа 36"/>
          <p:cNvGrpSpPr/>
          <p:nvPr/>
        </p:nvGrpSpPr>
        <p:grpSpPr>
          <a:xfrm>
            <a:off x="-219218" y="15835897"/>
            <a:ext cx="7310934" cy="5575946"/>
            <a:chOff x="-9925395" y="14127407"/>
            <a:chExt cx="7310934" cy="5575946"/>
          </a:xfrm>
        </p:grpSpPr>
        <p:sp>
          <p:nvSpPr>
            <p:cNvPr id="11" name="TextBox 10"/>
            <p:cNvSpPr txBox="1"/>
            <p:nvPr/>
          </p:nvSpPr>
          <p:spPr>
            <a:xfrm>
              <a:off x="-7856860" y="16767993"/>
              <a:ext cx="1425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Жизнь в ДИТ</a:t>
              </a:r>
              <a:endParaRPr lang="ru-RU" sz="1600" dirty="0"/>
            </a:p>
          </p:txBody>
        </p:sp>
        <p:pic>
          <p:nvPicPr>
            <p:cNvPr id="2054" name="Рисунок 1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61622" y="16630504"/>
              <a:ext cx="558800" cy="55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mir-platform.ru/img/background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925395" y="14127407"/>
              <a:ext cx="7310934" cy="5575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Группа 12"/>
            <p:cNvGrpSpPr/>
            <p:nvPr/>
          </p:nvGrpSpPr>
          <p:grpSpPr>
            <a:xfrm>
              <a:off x="-9635037" y="14744218"/>
              <a:ext cx="3203482" cy="1452078"/>
              <a:chOff x="10178469" y="4261840"/>
              <a:chExt cx="2504808" cy="1917881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10431043" y="4261840"/>
                <a:ext cx="2016594" cy="1098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 29"/>
              <p:cNvSpPr/>
              <p:nvPr/>
            </p:nvSpPr>
            <p:spPr>
              <a:xfrm>
                <a:off x="10287822" y="4339465"/>
                <a:ext cx="2286102" cy="1572124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10178469" y="4429686"/>
                <a:ext cx="2504808" cy="1750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-9637724" y="14887217"/>
              <a:ext cx="3207094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/>
                <a:t>Корпоративный </a:t>
              </a:r>
              <a:r>
                <a:rPr lang="ru-RU" b="1" dirty="0" smtClean="0"/>
                <a:t>портал</a:t>
              </a:r>
              <a:endParaRPr lang="ru-RU" dirty="0"/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sz="1600" dirty="0"/>
                <a:t>Полезная информация, свежие новости, корпоративные скидки, запись на </a:t>
              </a:r>
              <a:r>
                <a:rPr lang="ru-RU" sz="1600" dirty="0" smtClean="0"/>
                <a:t>обучение</a:t>
              </a:r>
              <a:endParaRPr lang="ru-RU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7322568" y="14145233"/>
              <a:ext cx="28866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600" b="1" dirty="0" smtClean="0">
                  <a:solidFill>
                    <a:schemeClr val="bg1"/>
                  </a:solidFill>
                </a:rPr>
                <a:t>Ученье – свет!</a:t>
              </a:r>
              <a:endParaRPr lang="ru-RU" sz="2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5" name="Группа 64"/>
            <p:cNvGrpSpPr/>
            <p:nvPr/>
          </p:nvGrpSpPr>
          <p:grpSpPr>
            <a:xfrm>
              <a:off x="-6120270" y="14744218"/>
              <a:ext cx="3203482" cy="1452078"/>
              <a:chOff x="10178469" y="4261840"/>
              <a:chExt cx="2504808" cy="1917881"/>
            </a:xfrm>
          </p:grpSpPr>
          <p:sp>
            <p:nvSpPr>
              <p:cNvPr id="66" name="Прямоугольник 65"/>
              <p:cNvSpPr/>
              <p:nvPr/>
            </p:nvSpPr>
            <p:spPr>
              <a:xfrm>
                <a:off x="10431043" y="4261840"/>
                <a:ext cx="2016594" cy="1098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" name="Прямоугольник 66"/>
              <p:cNvSpPr/>
              <p:nvPr/>
            </p:nvSpPr>
            <p:spPr>
              <a:xfrm>
                <a:off x="10287822" y="4339465"/>
                <a:ext cx="2286102" cy="1572124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Прямоугольник 67"/>
              <p:cNvSpPr/>
              <p:nvPr/>
            </p:nvSpPr>
            <p:spPr>
              <a:xfrm>
                <a:off x="10178469" y="4429686"/>
                <a:ext cx="2504808" cy="1750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-6104421" y="14922521"/>
              <a:ext cx="32070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/>
                <a:t>Электронная библиотека</a:t>
              </a:r>
              <a:endParaRPr lang="ru-RU" dirty="0"/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sz="1600" dirty="0"/>
                <a:t>Много книг любой </a:t>
              </a:r>
              <a:r>
                <a:rPr lang="ru-RU" sz="1600" dirty="0" smtClean="0"/>
                <a:t>тематики</a:t>
              </a:r>
              <a:endParaRPr lang="ru-RU" sz="1600" dirty="0"/>
            </a:p>
          </p:txBody>
        </p:sp>
        <p:grpSp>
          <p:nvGrpSpPr>
            <p:cNvPr id="70" name="Группа 69"/>
            <p:cNvGrpSpPr/>
            <p:nvPr/>
          </p:nvGrpSpPr>
          <p:grpSpPr>
            <a:xfrm>
              <a:off x="-9635037" y="16344077"/>
              <a:ext cx="3203482" cy="1452078"/>
              <a:chOff x="10178469" y="4261840"/>
              <a:chExt cx="2504808" cy="1917881"/>
            </a:xfrm>
          </p:grpSpPr>
          <p:sp>
            <p:nvSpPr>
              <p:cNvPr id="71" name="Прямоугольник 70"/>
              <p:cNvSpPr/>
              <p:nvPr/>
            </p:nvSpPr>
            <p:spPr>
              <a:xfrm>
                <a:off x="10431043" y="4261840"/>
                <a:ext cx="2016594" cy="1098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" name="Прямоугольник 71"/>
              <p:cNvSpPr/>
              <p:nvPr/>
            </p:nvSpPr>
            <p:spPr>
              <a:xfrm>
                <a:off x="10287822" y="4339465"/>
                <a:ext cx="2286102" cy="1572124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" name="Прямоугольник 72"/>
              <p:cNvSpPr/>
              <p:nvPr/>
            </p:nvSpPr>
            <p:spPr>
              <a:xfrm>
                <a:off x="10178469" y="4429686"/>
                <a:ext cx="2504808" cy="1750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-9637724" y="16487076"/>
              <a:ext cx="3207094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/>
                <a:t>Корпоративный </a:t>
              </a:r>
              <a:r>
                <a:rPr lang="ru-RU" b="1" dirty="0" smtClean="0"/>
                <a:t>портал</a:t>
              </a:r>
              <a:endParaRPr lang="ru-RU" dirty="0"/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sz="1600" dirty="0"/>
                <a:t>Полезная информация, свежие новости, корпоративные скидки, запись на </a:t>
              </a:r>
              <a:r>
                <a:rPr lang="ru-RU" sz="1600" dirty="0" smtClean="0"/>
                <a:t>обучение</a:t>
              </a:r>
              <a:endParaRPr lang="ru-RU" sz="1600" dirty="0"/>
            </a:p>
          </p:txBody>
        </p:sp>
        <p:grpSp>
          <p:nvGrpSpPr>
            <p:cNvPr id="75" name="Группа 74"/>
            <p:cNvGrpSpPr/>
            <p:nvPr/>
          </p:nvGrpSpPr>
          <p:grpSpPr>
            <a:xfrm>
              <a:off x="-6120270" y="16344077"/>
              <a:ext cx="3203482" cy="1452078"/>
              <a:chOff x="10178469" y="4261840"/>
              <a:chExt cx="2504808" cy="1917881"/>
            </a:xfrm>
          </p:grpSpPr>
          <p:sp>
            <p:nvSpPr>
              <p:cNvPr id="76" name="Прямоугольник 75"/>
              <p:cNvSpPr/>
              <p:nvPr/>
            </p:nvSpPr>
            <p:spPr>
              <a:xfrm>
                <a:off x="10431043" y="4261840"/>
                <a:ext cx="2016594" cy="1098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" name="Прямоугольник 76"/>
              <p:cNvSpPr/>
              <p:nvPr/>
            </p:nvSpPr>
            <p:spPr>
              <a:xfrm>
                <a:off x="10287822" y="4339465"/>
                <a:ext cx="2286102" cy="1572124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" name="Прямоугольник 77"/>
              <p:cNvSpPr/>
              <p:nvPr/>
            </p:nvSpPr>
            <p:spPr>
              <a:xfrm>
                <a:off x="10178469" y="4429686"/>
                <a:ext cx="2504808" cy="1750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-6104421" y="16522380"/>
              <a:ext cx="32070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/>
                <a:t>Электронная библиотека</a:t>
              </a:r>
              <a:endParaRPr lang="ru-RU" dirty="0"/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sz="1600" dirty="0"/>
                <a:t>Много книг любой </a:t>
              </a:r>
              <a:r>
                <a:rPr lang="ru-RU" sz="1600" dirty="0" smtClean="0"/>
                <a:t>тематики</a:t>
              </a:r>
              <a:endParaRPr lang="ru-RU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-7856860" y="18367852"/>
              <a:ext cx="1425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Жизнь в ДИТ</a:t>
              </a:r>
              <a:endParaRPr lang="ru-RU" sz="1600" dirty="0"/>
            </a:p>
          </p:txBody>
        </p:sp>
        <p:pic>
          <p:nvPicPr>
            <p:cNvPr id="81" name="Рисунок 1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61622" y="18230363"/>
              <a:ext cx="558800" cy="55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Группа 81"/>
            <p:cNvGrpSpPr/>
            <p:nvPr/>
          </p:nvGrpSpPr>
          <p:grpSpPr>
            <a:xfrm>
              <a:off x="-9635037" y="17943936"/>
              <a:ext cx="3203482" cy="1452078"/>
              <a:chOff x="10178469" y="4261840"/>
              <a:chExt cx="2504808" cy="1917881"/>
            </a:xfrm>
          </p:grpSpPr>
          <p:sp>
            <p:nvSpPr>
              <p:cNvPr id="83" name="Прямоугольник 82"/>
              <p:cNvSpPr/>
              <p:nvPr/>
            </p:nvSpPr>
            <p:spPr>
              <a:xfrm>
                <a:off x="10431043" y="4261840"/>
                <a:ext cx="2016594" cy="1098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4" name="Прямоугольник 83"/>
              <p:cNvSpPr/>
              <p:nvPr/>
            </p:nvSpPr>
            <p:spPr>
              <a:xfrm>
                <a:off x="10287822" y="4339465"/>
                <a:ext cx="2286102" cy="1572124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" name="Прямоугольник 84"/>
              <p:cNvSpPr/>
              <p:nvPr/>
            </p:nvSpPr>
            <p:spPr>
              <a:xfrm>
                <a:off x="10178469" y="4429686"/>
                <a:ext cx="2504808" cy="1750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-9637724" y="18086935"/>
              <a:ext cx="3207094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/>
                <a:t>Корпоративный </a:t>
              </a:r>
              <a:r>
                <a:rPr lang="ru-RU" b="1" dirty="0" smtClean="0"/>
                <a:t>портал</a:t>
              </a:r>
              <a:endParaRPr lang="ru-RU" dirty="0"/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sz="1600" dirty="0"/>
                <a:t>Полезная информация, свежие новости, корпоративные скидки, запись на </a:t>
              </a:r>
              <a:r>
                <a:rPr lang="ru-RU" sz="1600" dirty="0" smtClean="0"/>
                <a:t>обучение</a:t>
              </a:r>
              <a:endParaRPr lang="ru-RU" sz="1600" dirty="0"/>
            </a:p>
          </p:txBody>
        </p:sp>
        <p:grpSp>
          <p:nvGrpSpPr>
            <p:cNvPr id="87" name="Группа 86"/>
            <p:cNvGrpSpPr/>
            <p:nvPr/>
          </p:nvGrpSpPr>
          <p:grpSpPr>
            <a:xfrm>
              <a:off x="-6120270" y="17943936"/>
              <a:ext cx="3203482" cy="1452078"/>
              <a:chOff x="10178469" y="4261840"/>
              <a:chExt cx="2504808" cy="1917881"/>
            </a:xfrm>
          </p:grpSpPr>
          <p:sp>
            <p:nvSpPr>
              <p:cNvPr id="88" name="Прямоугольник 87"/>
              <p:cNvSpPr/>
              <p:nvPr/>
            </p:nvSpPr>
            <p:spPr>
              <a:xfrm>
                <a:off x="10431043" y="4261840"/>
                <a:ext cx="2016594" cy="1098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" name="Прямоугольник 88"/>
              <p:cNvSpPr/>
              <p:nvPr/>
            </p:nvSpPr>
            <p:spPr>
              <a:xfrm>
                <a:off x="10287822" y="4339465"/>
                <a:ext cx="2286102" cy="1572124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0" name="Прямоугольник 89"/>
              <p:cNvSpPr/>
              <p:nvPr/>
            </p:nvSpPr>
            <p:spPr>
              <a:xfrm>
                <a:off x="10178469" y="4429686"/>
                <a:ext cx="2504808" cy="1750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-6104421" y="18122239"/>
              <a:ext cx="32070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/>
                <a:t>Электронная библиотека</a:t>
              </a:r>
              <a:endParaRPr lang="ru-RU" dirty="0"/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ru-RU" sz="1600" dirty="0"/>
                <a:t>Много книг любой </a:t>
              </a:r>
              <a:r>
                <a:rPr lang="ru-RU" sz="1600" dirty="0" smtClean="0"/>
                <a:t>тематики</a:t>
              </a:r>
              <a:endParaRPr lang="ru-RU" sz="1600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04631" y="11894182"/>
            <a:ext cx="56792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solidFill>
                  <a:srgbClr val="2C327C"/>
                </a:solidFill>
              </a:rPr>
              <a:t>Больше информации о нашей жизни</a:t>
            </a:r>
            <a:endParaRPr lang="ru-RU" sz="2600" b="1" dirty="0">
              <a:solidFill>
                <a:srgbClr val="2C327C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9270" y="12535980"/>
            <a:ext cx="340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Наш инстаграмм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809270" y="14203429"/>
            <a:ext cx="3444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Блог на Хабре (хочешь написать статью </a:t>
            </a:r>
            <a:r>
              <a:rPr lang="ru-RU" sz="1600" dirty="0"/>
              <a:t>- обращайся к Ольге </a:t>
            </a:r>
            <a:r>
              <a:rPr lang="ru-RU" sz="1600" dirty="0" smtClean="0"/>
              <a:t>Корой)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-78441" y="-596287"/>
            <a:ext cx="6706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ИТ-бренд</a:t>
            </a:r>
            <a:r>
              <a:rPr lang="ru-RU" sz="2000" b="1" dirty="0">
                <a:solidFill>
                  <a:schemeClr val="bg1"/>
                </a:solidFill>
              </a:rPr>
              <a:t>, объединяющий технологические инструменты и сервисы Национальной системы платежных карт.</a:t>
            </a:r>
          </a:p>
        </p:txBody>
      </p:sp>
      <p:pic>
        <p:nvPicPr>
          <p:cNvPr id="4" name="Рисунок 3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59" b="49669"/>
          <a:stretch/>
        </p:blipFill>
        <p:spPr bwMode="auto">
          <a:xfrm>
            <a:off x="1687161" y="316006"/>
            <a:ext cx="2922315" cy="51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r="11169" b="13605"/>
          <a:stretch/>
        </p:blipFill>
        <p:spPr>
          <a:xfrm>
            <a:off x="-225066" y="-3788537"/>
            <a:ext cx="7316782" cy="39837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393" y="-3543770"/>
            <a:ext cx="6590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solidFill>
                  <a:srgbClr val="2C327C"/>
                </a:solidFill>
              </a:rPr>
              <a:t>Добро пожаловать в Департамент ИТ</a:t>
            </a:r>
            <a:r>
              <a:rPr lang="ru-RU" sz="2600" b="1" dirty="0" smtClean="0">
                <a:solidFill>
                  <a:srgbClr val="2C327C"/>
                </a:solidFill>
              </a:rPr>
              <a:t>!</a:t>
            </a:r>
            <a:endParaRPr lang="ru-RU" sz="2600" dirty="0">
              <a:solidFill>
                <a:srgbClr val="2C327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78441" y="716735"/>
            <a:ext cx="711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Наш ИТ-бренд</a:t>
            </a:r>
            <a:r>
              <a:rPr lang="ru-RU" dirty="0"/>
              <a:t>, объединяющий технологические инструменты и сервисы Национальной системы платежных карт.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123531" y="-2737092"/>
            <a:ext cx="2613067" cy="2568465"/>
          </a:xfrm>
          <a:prstGeom prst="rect">
            <a:avLst/>
          </a:prstGeom>
          <a:solidFill>
            <a:srgbClr val="FF950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рямоугольник 100"/>
          <p:cNvSpPr/>
          <p:nvPr/>
        </p:nvSpPr>
        <p:spPr>
          <a:xfrm>
            <a:off x="-1462" y="-2604500"/>
            <a:ext cx="2863053" cy="2571903"/>
          </a:xfrm>
          <a:prstGeom prst="rect">
            <a:avLst/>
          </a:prstGeom>
          <a:solidFill>
            <a:srgbClr val="FF95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32494" y="-2491597"/>
            <a:ext cx="249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Рады приветствовать тебя в нашей большой и дружной команде. Хотим поделиться с тобой полезной информацией.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Сохраняй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 не забывай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пользоваться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422" b="99240" l="8871" r="81452">
                        <a14:foregroundMark x1="34677" y1="13688" x2="34677" y2="13688"/>
                        <a14:foregroundMark x1="42742" y1="12548" x2="42742" y2="12548"/>
                        <a14:foregroundMark x1="49194" y1="20152" x2="49194" y2="20152"/>
                        <a14:foregroundMark x1="33871" y1="19772" x2="33871" y2="19772"/>
                        <a14:foregroundMark x1="40323" y1="16350" x2="40323" y2="16350"/>
                        <a14:foregroundMark x1="53226" y1="15589" x2="53226" y2="15589"/>
                        <a14:foregroundMark x1="27419" y1="22433" x2="27419" y2="22433"/>
                        <a14:foregroundMark x1="42742" y1="42966" x2="42742" y2="42966"/>
                        <a14:foregroundMark x1="33871" y1="47909" x2="33871" y2="47909"/>
                        <a14:foregroundMark x1="27419" y1="44487" x2="27419" y2="44487"/>
                        <a14:foregroundMark x1="43548" y1="46768" x2="43548" y2="46768"/>
                        <a14:foregroundMark x1="58871" y1="52471" x2="58871" y2="52471"/>
                        <a14:foregroundMark x1="52419" y1="58555" x2="52419" y2="58555"/>
                        <a14:foregroundMark x1="55645" y1="57414" x2="55645" y2="57414"/>
                        <a14:foregroundMark x1="29839" y1="43346" x2="29839" y2="43346"/>
                      </a14:backgroundRemoval>
                    </a14:imgEffect>
                  </a14:imgLayer>
                </a14:imgProps>
              </a:ext>
            </a:extLst>
          </a:blip>
          <a:srcRect l="12755" t="73932" r="14664" b="7056"/>
          <a:stretch/>
        </p:blipFill>
        <p:spPr>
          <a:xfrm>
            <a:off x="-58847" y="14250047"/>
            <a:ext cx="857250" cy="476250"/>
          </a:xfrm>
          <a:prstGeom prst="rect">
            <a:avLst/>
          </a:prstGeom>
        </p:spPr>
      </p:pic>
      <p:pic>
        <p:nvPicPr>
          <p:cNvPr id="113" name="Рисунок 11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422" b="99240" l="8871" r="81452">
                        <a14:foregroundMark x1="34677" y1="13688" x2="34677" y2="13688"/>
                        <a14:foregroundMark x1="42742" y1="12548" x2="42742" y2="12548"/>
                        <a14:foregroundMark x1="49194" y1="20152" x2="49194" y2="20152"/>
                        <a14:foregroundMark x1="33871" y1="19772" x2="33871" y2="19772"/>
                        <a14:foregroundMark x1="40323" y1="16350" x2="40323" y2="16350"/>
                        <a14:foregroundMark x1="53226" y1="15589" x2="53226" y2="15589"/>
                        <a14:foregroundMark x1="27419" y1="22433" x2="27419" y2="22433"/>
                        <a14:foregroundMark x1="42742" y1="42966" x2="42742" y2="42966"/>
                        <a14:foregroundMark x1="33871" y1="47909" x2="33871" y2="47909"/>
                        <a14:foregroundMark x1="27419" y1="44487" x2="27419" y2="44487"/>
                        <a14:foregroundMark x1="43548" y1="46768" x2="43548" y2="46768"/>
                        <a14:foregroundMark x1="58871" y1="52471" x2="58871" y2="52471"/>
                        <a14:foregroundMark x1="52419" y1="58555" x2="52419" y2="58555"/>
                        <a14:foregroundMark x1="55645" y1="57414" x2="55645" y2="57414"/>
                        <a14:foregroundMark x1="29839" y1="43346" x2="29839" y2="43346"/>
                      </a14:backgroundRemoval>
                    </a14:imgEffect>
                  </a14:imgLayer>
                </a14:imgProps>
              </a:ext>
            </a:extLst>
          </a:blip>
          <a:srcRect l="13562" t="37152" r="28373" b="37373"/>
          <a:stretch/>
        </p:blipFill>
        <p:spPr>
          <a:xfrm>
            <a:off x="26878" y="13243043"/>
            <a:ext cx="685801" cy="638175"/>
          </a:xfrm>
          <a:prstGeom prst="rect">
            <a:avLst/>
          </a:prstGeom>
        </p:spPr>
      </p:pic>
      <p:pic>
        <p:nvPicPr>
          <p:cNvPr id="114" name="Рисунок 1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422" b="99240" l="8871" r="81452">
                        <a14:foregroundMark x1="34677" y1="13688" x2="34677" y2="13688"/>
                        <a14:foregroundMark x1="42742" y1="12548" x2="42742" y2="12548"/>
                        <a14:foregroundMark x1="49194" y1="20152" x2="49194" y2="20152"/>
                        <a14:foregroundMark x1="33871" y1="19772" x2="33871" y2="19772"/>
                        <a14:foregroundMark x1="40323" y1="16350" x2="40323" y2="16350"/>
                        <a14:foregroundMark x1="53226" y1="15589" x2="53226" y2="15589"/>
                        <a14:foregroundMark x1="27419" y1="22433" x2="27419" y2="22433"/>
                        <a14:foregroundMark x1="42742" y1="42966" x2="42742" y2="42966"/>
                        <a14:foregroundMark x1="33871" y1="47909" x2="33871" y2="47909"/>
                        <a14:foregroundMark x1="27419" y1="44487" x2="27419" y2="44487"/>
                        <a14:foregroundMark x1="43548" y1="46768" x2="43548" y2="46768"/>
                        <a14:foregroundMark x1="58871" y1="52471" x2="58871" y2="52471"/>
                        <a14:foregroundMark x1="52419" y1="58555" x2="52419" y2="58555"/>
                        <a14:foregroundMark x1="55645" y1="57414" x2="55645" y2="57414"/>
                        <a14:foregroundMark x1="29839" y1="43346" x2="29839" y2="43346"/>
                      </a14:backgroundRemoval>
                    </a14:imgEffect>
                  </a14:imgLayer>
                </a14:imgProps>
              </a:ext>
            </a:extLst>
          </a:blip>
          <a:srcRect l="18076" t="6165" r="38376" b="72542"/>
          <a:stretch/>
        </p:blipFill>
        <p:spPr>
          <a:xfrm>
            <a:off x="112603" y="12521868"/>
            <a:ext cx="514351" cy="533400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-225066" y="1526739"/>
            <a:ext cx="7316782" cy="4145770"/>
            <a:chOff x="-8913749" y="1601792"/>
            <a:chExt cx="7840040" cy="4684708"/>
          </a:xfrm>
        </p:grpSpPr>
        <p:sp>
          <p:nvSpPr>
            <p:cNvPr id="102" name="Прямоугольник 101"/>
            <p:cNvSpPr/>
            <p:nvPr/>
          </p:nvSpPr>
          <p:spPr>
            <a:xfrm>
              <a:off x="-8647728" y="1601792"/>
              <a:ext cx="7308000" cy="4684708"/>
            </a:xfrm>
            <a:prstGeom prst="rect">
              <a:avLst/>
            </a:prstGeom>
            <a:solidFill>
              <a:srgbClr val="FF95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рямоугольник 104"/>
            <p:cNvSpPr/>
            <p:nvPr/>
          </p:nvSpPr>
          <p:spPr>
            <a:xfrm>
              <a:off x="-8772389" y="1713296"/>
              <a:ext cx="7557322" cy="4461702"/>
            </a:xfrm>
            <a:prstGeom prst="rect">
              <a:avLst/>
            </a:prstGeom>
            <a:solidFill>
              <a:srgbClr val="FF95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Прямоугольник 105"/>
            <p:cNvSpPr/>
            <p:nvPr/>
          </p:nvSpPr>
          <p:spPr>
            <a:xfrm>
              <a:off x="-8913749" y="1857947"/>
              <a:ext cx="7840040" cy="4172400"/>
            </a:xfrm>
            <a:prstGeom prst="rect">
              <a:avLst/>
            </a:prstGeom>
            <a:solidFill>
              <a:srgbClr val="FF95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5" name="Picture 4" descr="логотип, Confluence, Вики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231" b="93269" l="5333" r="96000">
                        <a14:foregroundMark x1="47222" y1="41154" x2="47222" y2="41154"/>
                        <a14:foregroundMark x1="51667" y1="13077" x2="51667" y2="13077"/>
                        <a14:foregroundMark x1="8556" y1="80192" x2="8556" y2="80192"/>
                        <a14:foregroundMark x1="18889" y1="75192" x2="18889" y2="75192"/>
                        <a14:foregroundMark x1="28667" y1="75962" x2="28667" y2="75962"/>
                        <a14:foregroundMark x1="40222" y1="69038" x2="40222" y2="69038"/>
                        <a14:foregroundMark x1="46000" y1="74808" x2="46000" y2="74808"/>
                        <a14:foregroundMark x1="50333" y1="77115" x2="50333" y2="77115"/>
                        <a14:foregroundMark x1="59111" y1="81731" x2="59111" y2="81731"/>
                        <a14:foregroundMark x1="70000" y1="78462" x2="70000" y2="78462"/>
                        <a14:foregroundMark x1="79111" y1="81346" x2="79111" y2="81346"/>
                        <a14:foregroundMark x1="86667" y1="78462" x2="86667" y2="78462"/>
                        <a14:backgroundMark x1="63556" y1="77115" x2="63556" y2="77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103" y="14958365"/>
            <a:ext cx="959762" cy="55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881043" y="1738188"/>
            <a:ext cx="3583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solidFill>
                  <a:schemeClr val="bg2">
                    <a:lumMod val="25000"/>
                  </a:schemeClr>
                </a:solidFill>
              </a:rPr>
              <a:t>Наши предводители</a:t>
            </a:r>
            <a:endParaRPr lang="ru-RU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1745" y="4679872"/>
            <a:ext cx="645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Если сталкиваешься с трудными вопросами или стесняешься что-то обсудить со своим руководителем - </a:t>
            </a:r>
            <a:r>
              <a:rPr lang="ru-RU" sz="1600" dirty="0" smtClean="0"/>
              <a:t>обращайся</a:t>
            </a:r>
            <a:endParaRPr lang="ru-RU" sz="1600" dirty="0"/>
          </a:p>
        </p:txBody>
      </p:sp>
      <p:pic>
        <p:nvPicPr>
          <p:cNvPr id="1026" name="Picture 2" descr="https://msk1-kpapp02.unix.nspk.ru:33750/user/11c63afb-5e71-11e4-9617-00c2c66d1ae5/photo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9" y="2361652"/>
            <a:ext cx="994126" cy="9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Прямоугольник 28"/>
          <p:cNvSpPr/>
          <p:nvPr/>
        </p:nvSpPr>
        <p:spPr>
          <a:xfrm>
            <a:off x="1666819" y="2347872"/>
            <a:ext cx="3905250" cy="8720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+mj-lt"/>
              </a:rPr>
              <a:t>Трояновский Владимир Олегович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4A4A4A"/>
                </a:solidFill>
                <a:latin typeface="+mj-lt"/>
              </a:rPr>
              <a:t>Директор департамента</a:t>
            </a:r>
            <a:endParaRPr lang="ru-RU" b="0" i="0" dirty="0">
              <a:solidFill>
                <a:srgbClr val="4A4A4A"/>
              </a:solidFill>
              <a:effectLst/>
              <a:latin typeface="+mj-lt"/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1653267" y="3513818"/>
            <a:ext cx="4736877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+mj-lt"/>
              </a:rPr>
              <a:t>Ананьев Владимир </a:t>
            </a:r>
            <a:r>
              <a:rPr lang="ru-RU" dirty="0" smtClean="0">
                <a:latin typeface="+mj-lt"/>
              </a:rPr>
              <a:t>Александрович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4A4A4A"/>
                </a:solidFill>
                <a:latin typeface="+mj-lt"/>
              </a:rPr>
              <a:t>Заместитель директора </a:t>
            </a:r>
            <a:r>
              <a:rPr lang="ru-RU" dirty="0">
                <a:solidFill>
                  <a:srgbClr val="4A4A4A"/>
                </a:solidFill>
                <a:latin typeface="+mj-lt"/>
              </a:rPr>
              <a:t>департамента</a:t>
            </a:r>
            <a:endParaRPr lang="ru-RU" b="0" i="0" dirty="0">
              <a:solidFill>
                <a:srgbClr val="4A4A4A"/>
              </a:solidFill>
              <a:effectLst/>
              <a:latin typeface="+mj-lt"/>
            </a:endParaRPr>
          </a:p>
        </p:txBody>
      </p:sp>
      <p:pic>
        <p:nvPicPr>
          <p:cNvPr id="1028" name="Picture 4" descr="https://msk1-kpapp02.unix.nspk.ru:33750/user/4fc30914-6a96-11ea-814d-005056813668/photo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9" y="3543492"/>
            <a:ext cx="993600" cy="99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Прямоугольник 97"/>
          <p:cNvSpPr/>
          <p:nvPr/>
        </p:nvSpPr>
        <p:spPr>
          <a:xfrm>
            <a:off x="62934" y="6400448"/>
            <a:ext cx="6696000" cy="4248000"/>
          </a:xfrm>
          <a:prstGeom prst="rect">
            <a:avLst/>
          </a:prstGeom>
          <a:solidFill>
            <a:srgbClr val="FF83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/>
          <p:cNvSpPr/>
          <p:nvPr/>
        </p:nvSpPr>
        <p:spPr>
          <a:xfrm>
            <a:off x="7749533" y="3283258"/>
            <a:ext cx="2700000" cy="2916000"/>
          </a:xfrm>
          <a:prstGeom prst="rect">
            <a:avLst/>
          </a:prstGeom>
          <a:solidFill>
            <a:srgbClr val="FF83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7605533" y="3427258"/>
            <a:ext cx="2988000" cy="2628000"/>
          </a:xfrm>
          <a:prstGeom prst="rect">
            <a:avLst/>
          </a:prstGeom>
          <a:solidFill>
            <a:srgbClr val="FF83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TextBox 103"/>
          <p:cNvSpPr txBox="1"/>
          <p:nvPr/>
        </p:nvSpPr>
        <p:spPr>
          <a:xfrm>
            <a:off x="1881043" y="6611897"/>
            <a:ext cx="3583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solidFill>
                  <a:schemeClr val="bg2">
                    <a:lumMod val="25000"/>
                  </a:schemeClr>
                </a:solidFill>
              </a:rPr>
              <a:t>Наши предводители</a:t>
            </a:r>
            <a:endParaRPr lang="ru-RU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51745" y="9553581"/>
            <a:ext cx="645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Если сталкиваешься с трудными вопросами или стесняешься что-то обсудить со своим руководителем - </a:t>
            </a:r>
            <a:r>
              <a:rPr lang="ru-RU" sz="1600" dirty="0" smtClean="0"/>
              <a:t>обращайся</a:t>
            </a:r>
            <a:endParaRPr lang="ru-RU" sz="1600" dirty="0"/>
          </a:p>
        </p:txBody>
      </p:sp>
      <p:pic>
        <p:nvPicPr>
          <p:cNvPr id="108" name="Picture 2" descr="https://msk1-kpapp02.unix.nspk.ru:33750/user/11c63afb-5e71-11e4-9617-00c2c66d1ae5/photo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9" y="7235361"/>
            <a:ext cx="994126" cy="9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Прямоугольник 108"/>
          <p:cNvSpPr/>
          <p:nvPr/>
        </p:nvSpPr>
        <p:spPr>
          <a:xfrm>
            <a:off x="1666819" y="7221581"/>
            <a:ext cx="3905250" cy="8720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+mj-lt"/>
              </a:rPr>
              <a:t>Трояновский Владимир Олегович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4A4A4A"/>
                </a:solidFill>
                <a:latin typeface="+mj-lt"/>
              </a:rPr>
              <a:t>Директор департамента</a:t>
            </a:r>
            <a:endParaRPr lang="ru-RU" b="0" i="0" dirty="0">
              <a:solidFill>
                <a:srgbClr val="4A4A4A"/>
              </a:solidFill>
              <a:effectLst/>
              <a:latin typeface="+mj-lt"/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1653267" y="8387527"/>
            <a:ext cx="4736877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+mj-lt"/>
              </a:rPr>
              <a:t>Ананьев Владимир </a:t>
            </a:r>
            <a:r>
              <a:rPr lang="ru-RU" dirty="0" smtClean="0">
                <a:latin typeface="+mj-lt"/>
              </a:rPr>
              <a:t>Александрович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4A4A4A"/>
                </a:solidFill>
                <a:latin typeface="+mj-lt"/>
              </a:rPr>
              <a:t>Заместитель директора </a:t>
            </a:r>
            <a:r>
              <a:rPr lang="ru-RU" dirty="0">
                <a:solidFill>
                  <a:srgbClr val="4A4A4A"/>
                </a:solidFill>
                <a:latin typeface="+mj-lt"/>
              </a:rPr>
              <a:t>департамента</a:t>
            </a:r>
            <a:endParaRPr lang="ru-RU" b="0" i="0" dirty="0">
              <a:solidFill>
                <a:srgbClr val="4A4A4A"/>
              </a:solidFill>
              <a:effectLst/>
              <a:latin typeface="+mj-lt"/>
            </a:endParaRPr>
          </a:p>
        </p:txBody>
      </p:sp>
      <p:pic>
        <p:nvPicPr>
          <p:cNvPr id="111" name="Picture 4" descr="https://msk1-kpapp02.unix.nspk.ru:33750/user/4fc30914-6a96-11ea-814d-005056813668/photo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9" y="8417201"/>
            <a:ext cx="993600" cy="99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Прямоугольник 111"/>
          <p:cNvSpPr/>
          <p:nvPr/>
        </p:nvSpPr>
        <p:spPr>
          <a:xfrm>
            <a:off x="8637267" y="6400448"/>
            <a:ext cx="6696000" cy="4248000"/>
          </a:xfrm>
          <a:prstGeom prst="rect">
            <a:avLst/>
          </a:prstGeom>
          <a:solidFill>
            <a:srgbClr val="FF83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 115"/>
          <p:cNvSpPr/>
          <p:nvPr/>
        </p:nvSpPr>
        <p:spPr>
          <a:xfrm>
            <a:off x="8493267" y="6544448"/>
            <a:ext cx="6984000" cy="3960000"/>
          </a:xfrm>
          <a:prstGeom prst="rect">
            <a:avLst/>
          </a:prstGeom>
          <a:solidFill>
            <a:srgbClr val="FF83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 116"/>
          <p:cNvSpPr/>
          <p:nvPr/>
        </p:nvSpPr>
        <p:spPr>
          <a:xfrm>
            <a:off x="8349267" y="6688448"/>
            <a:ext cx="7272000" cy="3672000"/>
          </a:xfrm>
          <a:prstGeom prst="rect">
            <a:avLst/>
          </a:prstGeom>
          <a:solidFill>
            <a:srgbClr val="FF83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5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265" y="-3746698"/>
            <a:ext cx="7812088" cy="19796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307500" y="7440916"/>
            <a:ext cx="3628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Ежеквартальные встречи </a:t>
            </a:r>
            <a:r>
              <a:rPr lang="ru-RU" sz="1600" dirty="0"/>
              <a:t>"Тайные знания ДИТ", где мы рассказываем о деятельности нашего </a:t>
            </a:r>
            <a:r>
              <a:rPr lang="ru-RU" sz="1600" dirty="0" smtClean="0"/>
              <a:t>Департамента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84405" y="9338103"/>
            <a:ext cx="5951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Страница </a:t>
            </a:r>
            <a:r>
              <a:rPr lang="ru-RU" sz="1600" dirty="0"/>
              <a:t>департамента в </a:t>
            </a:r>
            <a:r>
              <a:rPr lang="en-US" sz="1600" dirty="0" smtClean="0"/>
              <a:t>Conflu</a:t>
            </a:r>
            <a:r>
              <a:rPr lang="en-US" sz="1600" dirty="0"/>
              <a:t>e</a:t>
            </a:r>
            <a:r>
              <a:rPr lang="en-US" sz="1600" dirty="0" smtClean="0"/>
              <a:t>nce</a:t>
            </a:r>
            <a:endParaRPr lang="ru-RU" sz="1600" dirty="0"/>
          </a:p>
        </p:txBody>
      </p:sp>
      <p:pic>
        <p:nvPicPr>
          <p:cNvPr id="22" name="Рисунок 3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9" t="-2286" b="-5524"/>
          <a:stretch>
            <a:fillRect/>
          </a:stretch>
        </p:blipFill>
        <p:spPr bwMode="auto">
          <a:xfrm>
            <a:off x="4821583" y="7180349"/>
            <a:ext cx="2589975" cy="22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mir-platform.ru/img/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2" y="10110933"/>
            <a:ext cx="7310934" cy="574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713111" y="10602617"/>
            <a:ext cx="2916000" cy="1656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41111" y="10674617"/>
            <a:ext cx="3060000" cy="151200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69370" y="10746617"/>
            <a:ext cx="3203482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479523" y="10796432"/>
            <a:ext cx="32070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Корпоративный </a:t>
            </a:r>
            <a:r>
              <a:rPr lang="ru-RU" b="1" dirty="0" smtClean="0"/>
              <a:t>портал</a:t>
            </a:r>
            <a:endParaRPr lang="ru-RU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1600" dirty="0"/>
              <a:t>Полезная информация, свежие новости, корпоративные скидки, запись на </a:t>
            </a:r>
            <a:r>
              <a:rPr lang="ru-RU" sz="1600" dirty="0" smtClean="0"/>
              <a:t>обучение</a:t>
            </a:r>
            <a:endParaRPr lang="ru-RU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881839" y="10128760"/>
            <a:ext cx="28866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solidFill>
                  <a:schemeClr val="bg1"/>
                </a:solidFill>
              </a:rPr>
              <a:t>Ученье – свет!</a:t>
            </a:r>
            <a:endParaRPr lang="ru-RU" sz="26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47547" y="14532809"/>
            <a:ext cx="1425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Жизнь в ДИТ</a:t>
            </a:r>
            <a:endParaRPr lang="ru-RU" sz="1600" dirty="0"/>
          </a:p>
        </p:txBody>
      </p:sp>
      <p:pic>
        <p:nvPicPr>
          <p:cNvPr id="81" name="Рисунок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85" y="14395320"/>
            <a:ext cx="5588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Группа 81"/>
          <p:cNvGrpSpPr/>
          <p:nvPr/>
        </p:nvGrpSpPr>
        <p:grpSpPr>
          <a:xfrm>
            <a:off x="569370" y="14108893"/>
            <a:ext cx="3203482" cy="1571617"/>
            <a:chOff x="10178469" y="4261840"/>
            <a:chExt cx="2504808" cy="2075766"/>
          </a:xfrm>
        </p:grpSpPr>
        <p:sp>
          <p:nvSpPr>
            <p:cNvPr id="83" name="Прямоугольник 82"/>
            <p:cNvSpPr/>
            <p:nvPr/>
          </p:nvSpPr>
          <p:spPr>
            <a:xfrm>
              <a:off x="10304633" y="4261840"/>
              <a:ext cx="2269415" cy="2075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10241494" y="4339464"/>
              <a:ext cx="2378758" cy="1929122"/>
            </a:xfrm>
            <a:prstGeom prst="rect">
              <a:avLst/>
            </a:prstGeom>
            <a:solidFill>
              <a:schemeClr val="bg1">
                <a:lumMod val="9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178469" y="4429686"/>
              <a:ext cx="2504808" cy="1750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66683" y="14251892"/>
            <a:ext cx="32070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Корпоративный </a:t>
            </a:r>
            <a:r>
              <a:rPr lang="ru-RU" b="1" dirty="0" smtClean="0"/>
              <a:t>портал</a:t>
            </a:r>
            <a:endParaRPr lang="ru-RU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1600" dirty="0"/>
              <a:t>Полезная информация, свежие новости, корпоративные скидки, запись на </a:t>
            </a:r>
            <a:r>
              <a:rPr lang="ru-RU" sz="1600" dirty="0" smtClean="0"/>
              <a:t>обучение</a:t>
            </a:r>
            <a:endParaRPr lang="ru-RU" sz="1600" dirty="0"/>
          </a:p>
        </p:txBody>
      </p:sp>
      <p:grpSp>
        <p:nvGrpSpPr>
          <p:cNvPr id="87" name="Группа 86"/>
          <p:cNvGrpSpPr/>
          <p:nvPr/>
        </p:nvGrpSpPr>
        <p:grpSpPr>
          <a:xfrm>
            <a:off x="4084137" y="14108893"/>
            <a:ext cx="3203482" cy="1571617"/>
            <a:chOff x="10178469" y="4261840"/>
            <a:chExt cx="2504808" cy="2075766"/>
          </a:xfrm>
        </p:grpSpPr>
        <p:sp>
          <p:nvSpPr>
            <p:cNvPr id="88" name="Прямоугольник 87"/>
            <p:cNvSpPr/>
            <p:nvPr/>
          </p:nvSpPr>
          <p:spPr>
            <a:xfrm>
              <a:off x="10304133" y="4261840"/>
              <a:ext cx="2270414" cy="2075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Прямоугольник 88"/>
            <p:cNvSpPr/>
            <p:nvPr/>
          </p:nvSpPr>
          <p:spPr>
            <a:xfrm>
              <a:off x="10241586" y="4339465"/>
              <a:ext cx="2378575" cy="1929121"/>
            </a:xfrm>
            <a:prstGeom prst="rect">
              <a:avLst/>
            </a:prstGeom>
            <a:solidFill>
              <a:schemeClr val="bg1">
                <a:lumMod val="9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Прямоугольник 89"/>
            <p:cNvSpPr/>
            <p:nvPr/>
          </p:nvSpPr>
          <p:spPr>
            <a:xfrm>
              <a:off x="10178469" y="4429686"/>
              <a:ext cx="2504808" cy="1750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099986" y="14287196"/>
            <a:ext cx="3207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Электронная библиотека</a:t>
            </a:r>
            <a:endParaRPr lang="ru-RU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1600" dirty="0"/>
              <a:t>Много книг любой </a:t>
            </a:r>
            <a:r>
              <a:rPr lang="ru-RU" sz="1600" dirty="0" smtClean="0"/>
              <a:t>тематики</a:t>
            </a:r>
            <a:endParaRPr lang="ru-RU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1202861" y="6169219"/>
            <a:ext cx="56792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solidFill>
                  <a:srgbClr val="2C327C"/>
                </a:solidFill>
              </a:rPr>
              <a:t>Больше информации о нашей жизни</a:t>
            </a:r>
            <a:endParaRPr lang="ru-RU" sz="2600" b="1" dirty="0">
              <a:solidFill>
                <a:srgbClr val="2C327C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07500" y="6811017"/>
            <a:ext cx="340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Наш инстаграмм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1307500" y="8478466"/>
            <a:ext cx="3444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Блог на Хабре (хочешь написать статью </a:t>
            </a:r>
            <a:r>
              <a:rPr lang="ru-RU" sz="1600" dirty="0"/>
              <a:t>- обращайся к Ольге </a:t>
            </a:r>
            <a:r>
              <a:rPr lang="ru-RU" sz="1600" dirty="0" smtClean="0"/>
              <a:t>Корой)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789" y="-236975"/>
            <a:ext cx="6706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ИТ-бренд</a:t>
            </a:r>
            <a:r>
              <a:rPr lang="ru-RU" sz="2000" b="1" dirty="0">
                <a:solidFill>
                  <a:schemeClr val="bg1"/>
                </a:solidFill>
              </a:rPr>
              <a:t>, объединяющий технологические инструменты и сервисы Национальной системы платежных карт.</a:t>
            </a:r>
          </a:p>
        </p:txBody>
      </p:sp>
      <p:pic>
        <p:nvPicPr>
          <p:cNvPr id="4" name="Рисунок 3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59" b="49669"/>
          <a:stretch/>
        </p:blipFill>
        <p:spPr bwMode="auto">
          <a:xfrm>
            <a:off x="2185391" y="675318"/>
            <a:ext cx="2922315" cy="51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r="11169" b="13605"/>
          <a:stretch/>
        </p:blipFill>
        <p:spPr>
          <a:xfrm>
            <a:off x="273164" y="-3429225"/>
            <a:ext cx="7316782" cy="39837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623" y="-3184458"/>
            <a:ext cx="6590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solidFill>
                  <a:srgbClr val="2C327C"/>
                </a:solidFill>
              </a:rPr>
              <a:t>Добро пожаловать в Департамент ИТ</a:t>
            </a:r>
            <a:r>
              <a:rPr lang="ru-RU" sz="2600" b="1" dirty="0" smtClean="0">
                <a:solidFill>
                  <a:srgbClr val="2C327C"/>
                </a:solidFill>
              </a:rPr>
              <a:t>!</a:t>
            </a:r>
            <a:endParaRPr lang="ru-RU" sz="2600" dirty="0">
              <a:solidFill>
                <a:srgbClr val="2C327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9789" y="1076047"/>
            <a:ext cx="711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Наш ИТ-бренд</a:t>
            </a:r>
            <a:r>
              <a:rPr lang="ru-RU" dirty="0"/>
              <a:t>, объединяющий технологические инструменты и сервисы Национальной системы платежных карт.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621761" y="-2377780"/>
            <a:ext cx="2613067" cy="2709048"/>
          </a:xfrm>
          <a:prstGeom prst="rect">
            <a:avLst/>
          </a:prstGeom>
          <a:solidFill>
            <a:srgbClr val="FF95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рямоугольник 100"/>
          <p:cNvSpPr/>
          <p:nvPr/>
        </p:nvSpPr>
        <p:spPr>
          <a:xfrm>
            <a:off x="496768" y="-2245187"/>
            <a:ext cx="2863053" cy="2451110"/>
          </a:xfrm>
          <a:prstGeom prst="rect">
            <a:avLst/>
          </a:prstGeom>
          <a:solidFill>
            <a:srgbClr val="FF95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30724" y="-2132285"/>
            <a:ext cx="249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Рады приветствовать тебя в нашей большой и дружной команде. Хотим поделиться с тобой полезной информацией.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Сохраняй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 не забывай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пользоваться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422" b="99240" l="8871" r="81452">
                        <a14:foregroundMark x1="34677" y1="13688" x2="34677" y2="13688"/>
                        <a14:foregroundMark x1="42742" y1="12548" x2="42742" y2="12548"/>
                        <a14:foregroundMark x1="49194" y1="20152" x2="49194" y2="20152"/>
                        <a14:foregroundMark x1="33871" y1="19772" x2="33871" y2="19772"/>
                        <a14:foregroundMark x1="40323" y1="16350" x2="40323" y2="16350"/>
                        <a14:foregroundMark x1="53226" y1="15589" x2="53226" y2="15589"/>
                        <a14:foregroundMark x1="27419" y1="22433" x2="27419" y2="22433"/>
                        <a14:foregroundMark x1="42742" y1="42966" x2="42742" y2="42966"/>
                        <a14:foregroundMark x1="33871" y1="47909" x2="33871" y2="47909"/>
                        <a14:foregroundMark x1="27419" y1="44487" x2="27419" y2="44487"/>
                        <a14:foregroundMark x1="43548" y1="46768" x2="43548" y2="46768"/>
                        <a14:foregroundMark x1="58871" y1="52471" x2="58871" y2="52471"/>
                        <a14:foregroundMark x1="52419" y1="58555" x2="52419" y2="58555"/>
                        <a14:foregroundMark x1="55645" y1="57414" x2="55645" y2="57414"/>
                        <a14:foregroundMark x1="29839" y1="43346" x2="29839" y2="43346"/>
                      </a14:backgroundRemoval>
                    </a14:imgEffect>
                  </a14:imgLayer>
                </a14:imgProps>
              </a:ext>
            </a:extLst>
          </a:blip>
          <a:srcRect l="12755" t="73932" r="14664" b="7056"/>
          <a:stretch/>
        </p:blipFill>
        <p:spPr>
          <a:xfrm>
            <a:off x="439383" y="8525084"/>
            <a:ext cx="857250" cy="476250"/>
          </a:xfrm>
          <a:prstGeom prst="rect">
            <a:avLst/>
          </a:prstGeom>
        </p:spPr>
      </p:pic>
      <p:pic>
        <p:nvPicPr>
          <p:cNvPr id="113" name="Рисунок 11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422" b="99240" l="8871" r="81452">
                        <a14:foregroundMark x1="34677" y1="13688" x2="34677" y2="13688"/>
                        <a14:foregroundMark x1="42742" y1="12548" x2="42742" y2="12548"/>
                        <a14:foregroundMark x1="49194" y1="20152" x2="49194" y2="20152"/>
                        <a14:foregroundMark x1="33871" y1="19772" x2="33871" y2="19772"/>
                        <a14:foregroundMark x1="40323" y1="16350" x2="40323" y2="16350"/>
                        <a14:foregroundMark x1="53226" y1="15589" x2="53226" y2="15589"/>
                        <a14:foregroundMark x1="27419" y1="22433" x2="27419" y2="22433"/>
                        <a14:foregroundMark x1="42742" y1="42966" x2="42742" y2="42966"/>
                        <a14:foregroundMark x1="33871" y1="47909" x2="33871" y2="47909"/>
                        <a14:foregroundMark x1="27419" y1="44487" x2="27419" y2="44487"/>
                        <a14:foregroundMark x1="43548" y1="46768" x2="43548" y2="46768"/>
                        <a14:foregroundMark x1="58871" y1="52471" x2="58871" y2="52471"/>
                        <a14:foregroundMark x1="52419" y1="58555" x2="52419" y2="58555"/>
                        <a14:foregroundMark x1="55645" y1="57414" x2="55645" y2="57414"/>
                        <a14:foregroundMark x1="29839" y1="43346" x2="29839" y2="43346"/>
                      </a14:backgroundRemoval>
                    </a14:imgEffect>
                  </a14:imgLayer>
                </a14:imgProps>
              </a:ext>
            </a:extLst>
          </a:blip>
          <a:srcRect l="13562" t="37152" r="28373" b="37373"/>
          <a:stretch/>
        </p:blipFill>
        <p:spPr>
          <a:xfrm>
            <a:off x="525108" y="7518080"/>
            <a:ext cx="685801" cy="638175"/>
          </a:xfrm>
          <a:prstGeom prst="rect">
            <a:avLst/>
          </a:prstGeom>
        </p:spPr>
      </p:pic>
      <p:pic>
        <p:nvPicPr>
          <p:cNvPr id="114" name="Рисунок 1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422" b="99240" l="8871" r="81452">
                        <a14:foregroundMark x1="34677" y1="13688" x2="34677" y2="13688"/>
                        <a14:foregroundMark x1="42742" y1="12548" x2="42742" y2="12548"/>
                        <a14:foregroundMark x1="49194" y1="20152" x2="49194" y2="20152"/>
                        <a14:foregroundMark x1="33871" y1="19772" x2="33871" y2="19772"/>
                        <a14:foregroundMark x1="40323" y1="16350" x2="40323" y2="16350"/>
                        <a14:foregroundMark x1="53226" y1="15589" x2="53226" y2="15589"/>
                        <a14:foregroundMark x1="27419" y1="22433" x2="27419" y2="22433"/>
                        <a14:foregroundMark x1="42742" y1="42966" x2="42742" y2="42966"/>
                        <a14:foregroundMark x1="33871" y1="47909" x2="33871" y2="47909"/>
                        <a14:foregroundMark x1="27419" y1="44487" x2="27419" y2="44487"/>
                        <a14:foregroundMark x1="43548" y1="46768" x2="43548" y2="46768"/>
                        <a14:foregroundMark x1="58871" y1="52471" x2="58871" y2="52471"/>
                        <a14:foregroundMark x1="52419" y1="58555" x2="52419" y2="58555"/>
                        <a14:foregroundMark x1="55645" y1="57414" x2="55645" y2="57414"/>
                        <a14:foregroundMark x1="29839" y1="43346" x2="29839" y2="43346"/>
                      </a14:backgroundRemoval>
                    </a14:imgEffect>
                  </a14:imgLayer>
                </a14:imgProps>
              </a:ext>
            </a:extLst>
          </a:blip>
          <a:srcRect l="18076" t="6165" r="38376" b="72542"/>
          <a:stretch/>
        </p:blipFill>
        <p:spPr>
          <a:xfrm>
            <a:off x="610833" y="6796905"/>
            <a:ext cx="514351" cy="533400"/>
          </a:xfrm>
          <a:prstGeom prst="rect">
            <a:avLst/>
          </a:prstGeom>
        </p:spPr>
      </p:pic>
      <p:sp>
        <p:nvSpPr>
          <p:cNvPr id="102" name="Прямоугольник 101"/>
          <p:cNvSpPr/>
          <p:nvPr/>
        </p:nvSpPr>
        <p:spPr>
          <a:xfrm>
            <a:off x="521429" y="1886051"/>
            <a:ext cx="6820251" cy="4145770"/>
          </a:xfrm>
          <a:prstGeom prst="rect">
            <a:avLst/>
          </a:prstGeom>
          <a:solidFill>
            <a:srgbClr val="2C327C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405088" y="1984726"/>
            <a:ext cx="7052933" cy="3948419"/>
          </a:xfrm>
          <a:prstGeom prst="rect">
            <a:avLst/>
          </a:prstGeom>
          <a:solidFill>
            <a:srgbClr val="2C327C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273164" y="2112737"/>
            <a:ext cx="7316782" cy="3692399"/>
          </a:xfrm>
          <a:prstGeom prst="rect">
            <a:avLst/>
          </a:prstGeom>
          <a:solidFill>
            <a:srgbClr val="2C327C">
              <a:alpha val="5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5" name="Picture 4" descr="логотип, Confluence, Вики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231" b="93269" l="5333" r="96000">
                        <a14:foregroundMark x1="47222" y1="41154" x2="47222" y2="41154"/>
                        <a14:foregroundMark x1="51667" y1="13077" x2="51667" y2="13077"/>
                        <a14:foregroundMark x1="8556" y1="80192" x2="8556" y2="80192"/>
                        <a14:foregroundMark x1="18889" y1="75192" x2="18889" y2="75192"/>
                        <a14:foregroundMark x1="28667" y1="75962" x2="28667" y2="75962"/>
                        <a14:foregroundMark x1="40222" y1="69038" x2="40222" y2="69038"/>
                        <a14:foregroundMark x1="46000" y1="74808" x2="46000" y2="74808"/>
                        <a14:foregroundMark x1="50333" y1="77115" x2="50333" y2="77115"/>
                        <a14:foregroundMark x1="59111" y1="81731" x2="59111" y2="81731"/>
                        <a14:foregroundMark x1="70000" y1="78462" x2="70000" y2="78462"/>
                        <a14:foregroundMark x1="79111" y1="81346" x2="79111" y2="81346"/>
                        <a14:foregroundMark x1="86667" y1="78462" x2="86667" y2="78462"/>
                        <a14:backgroundMark x1="63556" y1="77115" x2="63556" y2="77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27" y="9233402"/>
            <a:ext cx="959762" cy="55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2379273" y="2097500"/>
            <a:ext cx="3583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solidFill>
                  <a:schemeClr val="bg1"/>
                </a:solidFill>
              </a:rPr>
              <a:t>Наши предводители</a:t>
            </a:r>
            <a:endParaRPr lang="ru-RU" sz="2600" b="1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9975" y="5039184"/>
            <a:ext cx="645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FF9500"/>
                </a:solidFill>
              </a:rPr>
              <a:t>Если сталкиваешься с трудными вопросами или стесняешься что-то обсудить со своим руководителем - </a:t>
            </a:r>
            <a:r>
              <a:rPr lang="ru-RU" sz="1600" dirty="0" smtClean="0">
                <a:solidFill>
                  <a:srgbClr val="FF9500"/>
                </a:solidFill>
              </a:rPr>
              <a:t>обращайся</a:t>
            </a:r>
            <a:endParaRPr lang="ru-RU" sz="1600" dirty="0">
              <a:solidFill>
                <a:srgbClr val="FF9500"/>
              </a:solidFill>
            </a:endParaRPr>
          </a:p>
        </p:txBody>
      </p:sp>
      <p:sp>
        <p:nvSpPr>
          <p:cNvPr id="98" name="Прямоугольник 97"/>
          <p:cNvSpPr/>
          <p:nvPr/>
        </p:nvSpPr>
        <p:spPr>
          <a:xfrm>
            <a:off x="4227878" y="10602617"/>
            <a:ext cx="2916000" cy="1656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/>
          <p:cNvSpPr/>
          <p:nvPr/>
        </p:nvSpPr>
        <p:spPr>
          <a:xfrm>
            <a:off x="4155878" y="10674617"/>
            <a:ext cx="3060000" cy="151200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4084137" y="10746617"/>
            <a:ext cx="3203482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s://msk1-kpapp02.unix.nspk.ru:33750/user/11c63afb-5e71-11e4-9617-00c2c66d1ae5/photo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05" y="2720964"/>
            <a:ext cx="994126" cy="9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Прямоугольник 28"/>
          <p:cNvSpPr/>
          <p:nvPr/>
        </p:nvSpPr>
        <p:spPr>
          <a:xfrm>
            <a:off x="2165045" y="2707184"/>
            <a:ext cx="390525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Трояновский Владимир Олегович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Директор департамента</a:t>
            </a:r>
            <a:endParaRPr lang="ru-RU" b="0" i="0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2151493" y="3873130"/>
            <a:ext cx="47368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Ананьев Владимир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Александрович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Заместитель директора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департамента</a:t>
            </a:r>
            <a:endParaRPr lang="ru-RU" b="0" i="0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</p:txBody>
      </p:sp>
      <p:pic>
        <p:nvPicPr>
          <p:cNvPr id="1028" name="Picture 4" descr="https://msk1-kpapp02.unix.nspk.ru:33750/user/4fc30914-6a96-11ea-814d-005056813668/photo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05" y="3902804"/>
            <a:ext cx="993600" cy="99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Группа 103"/>
          <p:cNvGrpSpPr/>
          <p:nvPr/>
        </p:nvGrpSpPr>
        <p:grpSpPr>
          <a:xfrm>
            <a:off x="569370" y="12357094"/>
            <a:ext cx="3203482" cy="1656000"/>
            <a:chOff x="569370" y="10602617"/>
            <a:chExt cx="3203482" cy="1656000"/>
          </a:xfrm>
        </p:grpSpPr>
        <p:sp>
          <p:nvSpPr>
            <p:cNvPr id="107" name="Прямоугольник 106"/>
            <p:cNvSpPr/>
            <p:nvPr/>
          </p:nvSpPr>
          <p:spPr>
            <a:xfrm>
              <a:off x="713111" y="10602617"/>
              <a:ext cx="2916000" cy="1656000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 107"/>
            <p:cNvSpPr/>
            <p:nvPr/>
          </p:nvSpPr>
          <p:spPr>
            <a:xfrm>
              <a:off x="641111" y="10674617"/>
              <a:ext cx="3060000" cy="1512000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 108"/>
            <p:cNvSpPr/>
            <p:nvPr/>
          </p:nvSpPr>
          <p:spPr>
            <a:xfrm>
              <a:off x="569370" y="10746617"/>
              <a:ext cx="3203482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0" name="Группа 109"/>
          <p:cNvGrpSpPr/>
          <p:nvPr/>
        </p:nvGrpSpPr>
        <p:grpSpPr>
          <a:xfrm>
            <a:off x="4080120" y="12357094"/>
            <a:ext cx="3203482" cy="1656000"/>
            <a:chOff x="569370" y="10602617"/>
            <a:chExt cx="3203482" cy="1656000"/>
          </a:xfrm>
        </p:grpSpPr>
        <p:sp>
          <p:nvSpPr>
            <p:cNvPr id="111" name="Прямоугольник 110"/>
            <p:cNvSpPr/>
            <p:nvPr/>
          </p:nvSpPr>
          <p:spPr>
            <a:xfrm>
              <a:off x="713111" y="10602617"/>
              <a:ext cx="2916000" cy="1656000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Прямоугольник 111"/>
            <p:cNvSpPr/>
            <p:nvPr/>
          </p:nvSpPr>
          <p:spPr>
            <a:xfrm>
              <a:off x="641111" y="10674617"/>
              <a:ext cx="3060000" cy="1512000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569370" y="10746617"/>
              <a:ext cx="3203482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66683" y="12456089"/>
            <a:ext cx="32070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Корпоративный </a:t>
            </a:r>
            <a:r>
              <a:rPr lang="ru-RU" b="1" dirty="0" smtClean="0"/>
              <a:t>портал</a:t>
            </a:r>
            <a:endParaRPr lang="ru-RU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1600" dirty="0"/>
              <a:t>Полезная информация, свежие новости, корпоративные скидки, запись на </a:t>
            </a:r>
            <a:r>
              <a:rPr lang="ru-RU" sz="1600" dirty="0" smtClean="0"/>
              <a:t>обучение</a:t>
            </a:r>
            <a:endParaRPr lang="ru-RU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4099986" y="12491393"/>
            <a:ext cx="3207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Электронная библиотека</a:t>
            </a:r>
            <a:endParaRPr lang="ru-RU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1600" dirty="0"/>
              <a:t>Много книг любой </a:t>
            </a:r>
            <a:r>
              <a:rPr lang="ru-RU" sz="1600" dirty="0" smtClean="0"/>
              <a:t>тематики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752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265" y="-3746698"/>
            <a:ext cx="7812088" cy="19796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307500" y="7440916"/>
            <a:ext cx="3628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Ежеквартальные встречи </a:t>
            </a:r>
            <a:r>
              <a:rPr lang="ru-RU" sz="1600" dirty="0"/>
              <a:t>"Тайные знания ДИТ", где мы рассказываем о деятельности нашего </a:t>
            </a:r>
            <a:r>
              <a:rPr lang="ru-RU" sz="1600" dirty="0" smtClean="0"/>
              <a:t>Департамента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84405" y="9338103"/>
            <a:ext cx="5951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Страница </a:t>
            </a:r>
            <a:r>
              <a:rPr lang="ru-RU" sz="1600" dirty="0"/>
              <a:t>департамента в </a:t>
            </a:r>
            <a:r>
              <a:rPr lang="en-US" sz="1600" dirty="0" smtClean="0"/>
              <a:t>Conflu</a:t>
            </a:r>
            <a:r>
              <a:rPr lang="en-US" sz="1600" dirty="0"/>
              <a:t>e</a:t>
            </a:r>
            <a:r>
              <a:rPr lang="en-US" sz="1600" dirty="0" smtClean="0"/>
              <a:t>nce</a:t>
            </a:r>
            <a:endParaRPr lang="ru-RU" sz="1600" dirty="0"/>
          </a:p>
        </p:txBody>
      </p:sp>
      <p:pic>
        <p:nvPicPr>
          <p:cNvPr id="22" name="Рисунок 3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9" t="-2286" b="-5524"/>
          <a:stretch>
            <a:fillRect/>
          </a:stretch>
        </p:blipFill>
        <p:spPr bwMode="auto">
          <a:xfrm>
            <a:off x="4821583" y="7180349"/>
            <a:ext cx="2589975" cy="22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47547" y="12751520"/>
            <a:ext cx="1425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Жизнь в ДИТ</a:t>
            </a:r>
            <a:endParaRPr lang="ru-RU" sz="1600" dirty="0"/>
          </a:p>
        </p:txBody>
      </p:sp>
      <p:pic>
        <p:nvPicPr>
          <p:cNvPr id="2054" name="Рисунок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85" y="12614031"/>
            <a:ext cx="5588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mir-platform.ru/img/backgroun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2" y="10110933"/>
            <a:ext cx="7310934" cy="574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751624" y="10602617"/>
            <a:ext cx="2860632" cy="1577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49975" y="10661389"/>
            <a:ext cx="3042272" cy="1454680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69370" y="10729698"/>
            <a:ext cx="3203482" cy="1324997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66682" y="10745616"/>
            <a:ext cx="32504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Корпоративный </a:t>
            </a:r>
            <a:r>
              <a:rPr lang="ru-RU" b="1" dirty="0" smtClean="0"/>
              <a:t>портал</a:t>
            </a:r>
            <a:endParaRPr lang="ru-RU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1600" dirty="0"/>
              <a:t>Полезная информация, свежие новости, корпоративные скидки, запись на </a:t>
            </a:r>
            <a:r>
              <a:rPr lang="ru-RU" sz="1600" dirty="0" smtClean="0"/>
              <a:t>обучение</a:t>
            </a:r>
            <a:endParaRPr lang="ru-RU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881839" y="10128760"/>
            <a:ext cx="28866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solidFill>
                  <a:schemeClr val="bg1"/>
                </a:solidFill>
              </a:rPr>
              <a:t>Ученье – свет!</a:t>
            </a:r>
            <a:endParaRPr lang="ru-RU" sz="2600" b="1" dirty="0">
              <a:solidFill>
                <a:schemeClr val="bg1"/>
              </a:solidFill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4250461" y="10621203"/>
            <a:ext cx="2903712" cy="1577206"/>
          </a:xfrm>
          <a:prstGeom prst="rect">
            <a:avLst/>
          </a:prstGeom>
          <a:solidFill>
            <a:schemeClr val="bg1">
              <a:lumMod val="8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4170468" y="10679974"/>
            <a:ext cx="3042038" cy="1463205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4089746" y="10748284"/>
            <a:ext cx="3203482" cy="1324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9387603" y="10621203"/>
            <a:ext cx="3207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Электронная библиотека</a:t>
            </a:r>
            <a:endParaRPr lang="ru-RU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1600" dirty="0"/>
              <a:t>Много книг любой </a:t>
            </a:r>
            <a:r>
              <a:rPr lang="ru-RU" sz="1600" dirty="0" smtClean="0"/>
              <a:t>тематики</a:t>
            </a:r>
            <a:endParaRPr lang="ru-RU" sz="1600" dirty="0"/>
          </a:p>
        </p:txBody>
      </p:sp>
      <p:grpSp>
        <p:nvGrpSpPr>
          <p:cNvPr id="70" name="Группа 69"/>
          <p:cNvGrpSpPr/>
          <p:nvPr/>
        </p:nvGrpSpPr>
        <p:grpSpPr>
          <a:xfrm>
            <a:off x="569370" y="12327604"/>
            <a:ext cx="3203482" cy="1589704"/>
            <a:chOff x="10178469" y="4261840"/>
            <a:chExt cx="2504808" cy="2099655"/>
          </a:xfrm>
        </p:grpSpPr>
        <p:sp>
          <p:nvSpPr>
            <p:cNvPr id="71" name="Прямоугольник 70"/>
            <p:cNvSpPr/>
            <p:nvPr/>
          </p:nvSpPr>
          <p:spPr>
            <a:xfrm>
              <a:off x="10304633" y="4261840"/>
              <a:ext cx="2269415" cy="2099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10241494" y="4339465"/>
              <a:ext cx="2378758" cy="1939003"/>
            </a:xfrm>
            <a:prstGeom prst="rect">
              <a:avLst/>
            </a:prstGeom>
            <a:solidFill>
              <a:schemeClr val="bg1">
                <a:lumMod val="9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10178469" y="4429686"/>
              <a:ext cx="2504808" cy="1750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66683" y="12470603"/>
            <a:ext cx="32070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Корпоративный </a:t>
            </a:r>
            <a:r>
              <a:rPr lang="ru-RU" b="1" dirty="0" smtClean="0"/>
              <a:t>портал</a:t>
            </a:r>
            <a:endParaRPr lang="ru-RU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1600" dirty="0"/>
              <a:t>Полезная информация, свежие новости, корпоративные скидки, запись на </a:t>
            </a:r>
            <a:r>
              <a:rPr lang="ru-RU" sz="1600" dirty="0" smtClean="0"/>
              <a:t>обучение</a:t>
            </a:r>
            <a:endParaRPr lang="ru-RU" sz="1600" dirty="0"/>
          </a:p>
        </p:txBody>
      </p:sp>
      <p:grpSp>
        <p:nvGrpSpPr>
          <p:cNvPr id="75" name="Группа 74"/>
          <p:cNvGrpSpPr/>
          <p:nvPr/>
        </p:nvGrpSpPr>
        <p:grpSpPr>
          <a:xfrm>
            <a:off x="4084137" y="12327604"/>
            <a:ext cx="3203482" cy="1586029"/>
            <a:chOff x="10178469" y="4261840"/>
            <a:chExt cx="2504808" cy="2094801"/>
          </a:xfrm>
        </p:grpSpPr>
        <p:sp>
          <p:nvSpPr>
            <p:cNvPr id="76" name="Прямоугольник 75"/>
            <p:cNvSpPr/>
            <p:nvPr/>
          </p:nvSpPr>
          <p:spPr>
            <a:xfrm>
              <a:off x="10304133" y="4261840"/>
              <a:ext cx="2270414" cy="20948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10241586" y="4339465"/>
              <a:ext cx="2378575" cy="1939003"/>
            </a:xfrm>
            <a:prstGeom prst="rect">
              <a:avLst/>
            </a:prstGeom>
            <a:solidFill>
              <a:schemeClr val="bg1">
                <a:lumMod val="9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10178469" y="4429686"/>
              <a:ext cx="2504808" cy="1750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099986" y="12505907"/>
            <a:ext cx="3207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Электронная библиотека</a:t>
            </a:r>
            <a:endParaRPr lang="ru-RU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1600" dirty="0"/>
              <a:t>Много книг любой </a:t>
            </a:r>
            <a:r>
              <a:rPr lang="ru-RU" sz="1600" dirty="0" smtClean="0"/>
              <a:t>тематики</a:t>
            </a:r>
            <a:endParaRPr lang="ru-RU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2347547" y="14503781"/>
            <a:ext cx="1425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Жизнь в ДИТ</a:t>
            </a:r>
            <a:endParaRPr lang="ru-RU" sz="1600" dirty="0"/>
          </a:p>
        </p:txBody>
      </p:sp>
      <p:pic>
        <p:nvPicPr>
          <p:cNvPr id="81" name="Рисунок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85" y="14366292"/>
            <a:ext cx="5588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Группа 81"/>
          <p:cNvGrpSpPr/>
          <p:nvPr/>
        </p:nvGrpSpPr>
        <p:grpSpPr>
          <a:xfrm>
            <a:off x="569370" y="14079865"/>
            <a:ext cx="3203482" cy="1571617"/>
            <a:chOff x="10178469" y="4261840"/>
            <a:chExt cx="2504808" cy="2075766"/>
          </a:xfrm>
        </p:grpSpPr>
        <p:sp>
          <p:nvSpPr>
            <p:cNvPr id="83" name="Прямоугольник 82"/>
            <p:cNvSpPr/>
            <p:nvPr/>
          </p:nvSpPr>
          <p:spPr>
            <a:xfrm>
              <a:off x="10304633" y="4261840"/>
              <a:ext cx="2269415" cy="2075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10241494" y="4339464"/>
              <a:ext cx="2378758" cy="1929122"/>
            </a:xfrm>
            <a:prstGeom prst="rect">
              <a:avLst/>
            </a:prstGeom>
            <a:solidFill>
              <a:schemeClr val="bg1">
                <a:lumMod val="9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178469" y="4429686"/>
              <a:ext cx="2504808" cy="1750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66683" y="14222864"/>
            <a:ext cx="32070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Корпоративный </a:t>
            </a:r>
            <a:r>
              <a:rPr lang="ru-RU" b="1" dirty="0" smtClean="0"/>
              <a:t>портал</a:t>
            </a:r>
            <a:endParaRPr lang="ru-RU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1600" dirty="0"/>
              <a:t>Полезная информация, свежие новости, корпоративные скидки, запись на </a:t>
            </a:r>
            <a:r>
              <a:rPr lang="ru-RU" sz="1600" dirty="0" smtClean="0"/>
              <a:t>обучение</a:t>
            </a:r>
            <a:endParaRPr lang="ru-RU" sz="1600" dirty="0"/>
          </a:p>
        </p:txBody>
      </p:sp>
      <p:grpSp>
        <p:nvGrpSpPr>
          <p:cNvPr id="87" name="Группа 86"/>
          <p:cNvGrpSpPr/>
          <p:nvPr/>
        </p:nvGrpSpPr>
        <p:grpSpPr>
          <a:xfrm>
            <a:off x="4084137" y="14079865"/>
            <a:ext cx="3203482" cy="1571617"/>
            <a:chOff x="10178469" y="4261840"/>
            <a:chExt cx="2504808" cy="2075766"/>
          </a:xfrm>
        </p:grpSpPr>
        <p:sp>
          <p:nvSpPr>
            <p:cNvPr id="88" name="Прямоугольник 87"/>
            <p:cNvSpPr/>
            <p:nvPr/>
          </p:nvSpPr>
          <p:spPr>
            <a:xfrm>
              <a:off x="10304133" y="4261840"/>
              <a:ext cx="2270414" cy="2075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Прямоугольник 88"/>
            <p:cNvSpPr/>
            <p:nvPr/>
          </p:nvSpPr>
          <p:spPr>
            <a:xfrm>
              <a:off x="10241586" y="4339465"/>
              <a:ext cx="2378575" cy="1929121"/>
            </a:xfrm>
            <a:prstGeom prst="rect">
              <a:avLst/>
            </a:prstGeom>
            <a:solidFill>
              <a:schemeClr val="bg1">
                <a:lumMod val="9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Прямоугольник 89"/>
            <p:cNvSpPr/>
            <p:nvPr/>
          </p:nvSpPr>
          <p:spPr>
            <a:xfrm>
              <a:off x="10178469" y="4429686"/>
              <a:ext cx="2504808" cy="1750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099986" y="14258168"/>
            <a:ext cx="3207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Электронная библиотека</a:t>
            </a:r>
            <a:endParaRPr lang="ru-RU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1600" dirty="0"/>
              <a:t>Много книг любой </a:t>
            </a:r>
            <a:r>
              <a:rPr lang="ru-RU" sz="1600" dirty="0" smtClean="0"/>
              <a:t>тематики</a:t>
            </a:r>
            <a:endParaRPr lang="ru-RU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1202861" y="6169219"/>
            <a:ext cx="56792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solidFill>
                  <a:srgbClr val="2C327C"/>
                </a:solidFill>
              </a:rPr>
              <a:t>Больше информации о нашей жизни</a:t>
            </a:r>
            <a:endParaRPr lang="ru-RU" sz="2600" b="1" dirty="0">
              <a:solidFill>
                <a:srgbClr val="2C327C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07500" y="6811017"/>
            <a:ext cx="340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Наш инстаграмм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1307500" y="8478466"/>
            <a:ext cx="3444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Блог на Хабре (хочешь написать статью </a:t>
            </a:r>
            <a:r>
              <a:rPr lang="ru-RU" sz="1600" dirty="0"/>
              <a:t>- обращайся к Ольге </a:t>
            </a:r>
            <a:r>
              <a:rPr lang="ru-RU" sz="1600" dirty="0" smtClean="0"/>
              <a:t>Корой)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789" y="-236975"/>
            <a:ext cx="6706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ИТ-бренд</a:t>
            </a:r>
            <a:r>
              <a:rPr lang="ru-RU" sz="2000" b="1" dirty="0">
                <a:solidFill>
                  <a:schemeClr val="bg1"/>
                </a:solidFill>
              </a:rPr>
              <a:t>, объединяющий технологические инструменты и сервисы Национальной системы платежных карт.</a:t>
            </a:r>
          </a:p>
        </p:txBody>
      </p:sp>
      <p:pic>
        <p:nvPicPr>
          <p:cNvPr id="4" name="Рисунок 3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59" b="49669"/>
          <a:stretch/>
        </p:blipFill>
        <p:spPr bwMode="auto">
          <a:xfrm>
            <a:off x="2185391" y="675318"/>
            <a:ext cx="2922315" cy="51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r="11169" b="13605"/>
          <a:stretch/>
        </p:blipFill>
        <p:spPr>
          <a:xfrm>
            <a:off x="273164" y="-3429225"/>
            <a:ext cx="7316782" cy="39837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623" y="-3184458"/>
            <a:ext cx="6590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solidFill>
                  <a:srgbClr val="2C327C"/>
                </a:solidFill>
              </a:rPr>
              <a:t>Добро пожаловать в Департамент ИТ</a:t>
            </a:r>
            <a:r>
              <a:rPr lang="ru-RU" sz="2600" b="1" dirty="0" smtClean="0">
                <a:solidFill>
                  <a:srgbClr val="2C327C"/>
                </a:solidFill>
              </a:rPr>
              <a:t>!</a:t>
            </a:r>
            <a:endParaRPr lang="ru-RU" sz="2600" dirty="0">
              <a:solidFill>
                <a:srgbClr val="2C327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9789" y="1076047"/>
            <a:ext cx="711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Наш ИТ-бренд</a:t>
            </a:r>
            <a:r>
              <a:rPr lang="ru-RU" dirty="0"/>
              <a:t>, объединяющий технологические инструменты и сервисы Национальной системы платежных карт.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621761" y="-2377780"/>
            <a:ext cx="2613067" cy="2709048"/>
          </a:xfrm>
          <a:prstGeom prst="rect">
            <a:avLst/>
          </a:prstGeom>
          <a:solidFill>
            <a:srgbClr val="FF95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рямоугольник 100"/>
          <p:cNvSpPr/>
          <p:nvPr/>
        </p:nvSpPr>
        <p:spPr>
          <a:xfrm>
            <a:off x="496768" y="-2245187"/>
            <a:ext cx="2863053" cy="2451110"/>
          </a:xfrm>
          <a:prstGeom prst="rect">
            <a:avLst/>
          </a:prstGeom>
          <a:solidFill>
            <a:srgbClr val="FF95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30724" y="-2132285"/>
            <a:ext cx="249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Рады приветствовать тебя в нашей большой и дружной команде. Хотим поделиться с тобой полезной информацией.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Сохраняй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 не забывай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пользоваться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422" b="99240" l="8871" r="81452">
                        <a14:foregroundMark x1="34677" y1="13688" x2="34677" y2="13688"/>
                        <a14:foregroundMark x1="42742" y1="12548" x2="42742" y2="12548"/>
                        <a14:foregroundMark x1="49194" y1="20152" x2="49194" y2="20152"/>
                        <a14:foregroundMark x1="33871" y1="19772" x2="33871" y2="19772"/>
                        <a14:foregroundMark x1="40323" y1="16350" x2="40323" y2="16350"/>
                        <a14:foregroundMark x1="53226" y1="15589" x2="53226" y2="15589"/>
                        <a14:foregroundMark x1="27419" y1="22433" x2="27419" y2="22433"/>
                        <a14:foregroundMark x1="42742" y1="42966" x2="42742" y2="42966"/>
                        <a14:foregroundMark x1="33871" y1="47909" x2="33871" y2="47909"/>
                        <a14:foregroundMark x1="27419" y1="44487" x2="27419" y2="44487"/>
                        <a14:foregroundMark x1="43548" y1="46768" x2="43548" y2="46768"/>
                        <a14:foregroundMark x1="58871" y1="52471" x2="58871" y2="52471"/>
                        <a14:foregroundMark x1="52419" y1="58555" x2="52419" y2="58555"/>
                        <a14:foregroundMark x1="55645" y1="57414" x2="55645" y2="57414"/>
                        <a14:foregroundMark x1="29839" y1="43346" x2="29839" y2="43346"/>
                      </a14:backgroundRemoval>
                    </a14:imgEffect>
                  </a14:imgLayer>
                </a14:imgProps>
              </a:ext>
            </a:extLst>
          </a:blip>
          <a:srcRect l="12755" t="73932" r="14664" b="7056"/>
          <a:stretch/>
        </p:blipFill>
        <p:spPr>
          <a:xfrm>
            <a:off x="439383" y="8525084"/>
            <a:ext cx="857250" cy="476250"/>
          </a:xfrm>
          <a:prstGeom prst="rect">
            <a:avLst/>
          </a:prstGeom>
        </p:spPr>
      </p:pic>
      <p:pic>
        <p:nvPicPr>
          <p:cNvPr id="113" name="Рисунок 11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422" b="99240" l="8871" r="81452">
                        <a14:foregroundMark x1="34677" y1="13688" x2="34677" y2="13688"/>
                        <a14:foregroundMark x1="42742" y1="12548" x2="42742" y2="12548"/>
                        <a14:foregroundMark x1="49194" y1="20152" x2="49194" y2="20152"/>
                        <a14:foregroundMark x1="33871" y1="19772" x2="33871" y2="19772"/>
                        <a14:foregroundMark x1="40323" y1="16350" x2="40323" y2="16350"/>
                        <a14:foregroundMark x1="53226" y1="15589" x2="53226" y2="15589"/>
                        <a14:foregroundMark x1="27419" y1="22433" x2="27419" y2="22433"/>
                        <a14:foregroundMark x1="42742" y1="42966" x2="42742" y2="42966"/>
                        <a14:foregroundMark x1="33871" y1="47909" x2="33871" y2="47909"/>
                        <a14:foregroundMark x1="27419" y1="44487" x2="27419" y2="44487"/>
                        <a14:foregroundMark x1="43548" y1="46768" x2="43548" y2="46768"/>
                        <a14:foregroundMark x1="58871" y1="52471" x2="58871" y2="52471"/>
                        <a14:foregroundMark x1="52419" y1="58555" x2="52419" y2="58555"/>
                        <a14:foregroundMark x1="55645" y1="57414" x2="55645" y2="57414"/>
                        <a14:foregroundMark x1="29839" y1="43346" x2="29839" y2="43346"/>
                      </a14:backgroundRemoval>
                    </a14:imgEffect>
                  </a14:imgLayer>
                </a14:imgProps>
              </a:ext>
            </a:extLst>
          </a:blip>
          <a:srcRect l="13562" t="37152" r="28373" b="37373"/>
          <a:stretch/>
        </p:blipFill>
        <p:spPr>
          <a:xfrm>
            <a:off x="525108" y="7518080"/>
            <a:ext cx="685801" cy="638175"/>
          </a:xfrm>
          <a:prstGeom prst="rect">
            <a:avLst/>
          </a:prstGeom>
        </p:spPr>
      </p:pic>
      <p:pic>
        <p:nvPicPr>
          <p:cNvPr id="114" name="Рисунок 1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422" b="99240" l="8871" r="81452">
                        <a14:foregroundMark x1="34677" y1="13688" x2="34677" y2="13688"/>
                        <a14:foregroundMark x1="42742" y1="12548" x2="42742" y2="12548"/>
                        <a14:foregroundMark x1="49194" y1="20152" x2="49194" y2="20152"/>
                        <a14:foregroundMark x1="33871" y1="19772" x2="33871" y2="19772"/>
                        <a14:foregroundMark x1="40323" y1="16350" x2="40323" y2="16350"/>
                        <a14:foregroundMark x1="53226" y1="15589" x2="53226" y2="15589"/>
                        <a14:foregroundMark x1="27419" y1="22433" x2="27419" y2="22433"/>
                        <a14:foregroundMark x1="42742" y1="42966" x2="42742" y2="42966"/>
                        <a14:foregroundMark x1="33871" y1="47909" x2="33871" y2="47909"/>
                        <a14:foregroundMark x1="27419" y1="44487" x2="27419" y2="44487"/>
                        <a14:foregroundMark x1="43548" y1="46768" x2="43548" y2="46768"/>
                        <a14:foregroundMark x1="58871" y1="52471" x2="58871" y2="52471"/>
                        <a14:foregroundMark x1="52419" y1="58555" x2="52419" y2="58555"/>
                        <a14:foregroundMark x1="55645" y1="57414" x2="55645" y2="57414"/>
                        <a14:foregroundMark x1="29839" y1="43346" x2="29839" y2="43346"/>
                      </a14:backgroundRemoval>
                    </a14:imgEffect>
                  </a14:imgLayer>
                </a14:imgProps>
              </a:ext>
            </a:extLst>
          </a:blip>
          <a:srcRect l="18076" t="6165" r="38376" b="72542"/>
          <a:stretch/>
        </p:blipFill>
        <p:spPr>
          <a:xfrm>
            <a:off x="610833" y="6796905"/>
            <a:ext cx="514351" cy="533400"/>
          </a:xfrm>
          <a:prstGeom prst="rect">
            <a:avLst/>
          </a:prstGeom>
        </p:spPr>
      </p:pic>
      <p:sp>
        <p:nvSpPr>
          <p:cNvPr id="102" name="Прямоугольник 101"/>
          <p:cNvSpPr/>
          <p:nvPr/>
        </p:nvSpPr>
        <p:spPr>
          <a:xfrm>
            <a:off x="521429" y="1886051"/>
            <a:ext cx="6820251" cy="4145770"/>
          </a:xfrm>
          <a:prstGeom prst="rect">
            <a:avLst/>
          </a:prstGeom>
          <a:solidFill>
            <a:srgbClr val="2C327C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405088" y="1984726"/>
            <a:ext cx="7052933" cy="3948419"/>
          </a:xfrm>
          <a:prstGeom prst="rect">
            <a:avLst/>
          </a:prstGeom>
          <a:solidFill>
            <a:srgbClr val="2C327C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273164" y="2112737"/>
            <a:ext cx="7316782" cy="3692399"/>
          </a:xfrm>
          <a:prstGeom prst="rect">
            <a:avLst/>
          </a:prstGeom>
          <a:solidFill>
            <a:srgbClr val="2C327C">
              <a:alpha val="5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5" name="Picture 4" descr="логотип, Confluence, Вики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231" b="93269" l="5333" r="96000">
                        <a14:foregroundMark x1="47222" y1="41154" x2="47222" y2="41154"/>
                        <a14:foregroundMark x1="51667" y1="13077" x2="51667" y2="13077"/>
                        <a14:foregroundMark x1="8556" y1="80192" x2="8556" y2="80192"/>
                        <a14:foregroundMark x1="18889" y1="75192" x2="18889" y2="75192"/>
                        <a14:foregroundMark x1="28667" y1="75962" x2="28667" y2="75962"/>
                        <a14:foregroundMark x1="40222" y1="69038" x2="40222" y2="69038"/>
                        <a14:foregroundMark x1="46000" y1="74808" x2="46000" y2="74808"/>
                        <a14:foregroundMark x1="50333" y1="77115" x2="50333" y2="77115"/>
                        <a14:foregroundMark x1="59111" y1="81731" x2="59111" y2="81731"/>
                        <a14:foregroundMark x1="70000" y1="78462" x2="70000" y2="78462"/>
                        <a14:foregroundMark x1="79111" y1="81346" x2="79111" y2="81346"/>
                        <a14:foregroundMark x1="86667" y1="78462" x2="86667" y2="78462"/>
                        <a14:backgroundMark x1="63556" y1="77115" x2="63556" y2="77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27" y="9233402"/>
            <a:ext cx="959762" cy="55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2379273" y="2097500"/>
            <a:ext cx="3583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solidFill>
                  <a:schemeClr val="bg1"/>
                </a:solidFill>
              </a:rPr>
              <a:t>Наши предводители</a:t>
            </a:r>
            <a:endParaRPr lang="ru-RU" sz="2600" b="1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9975" y="5039184"/>
            <a:ext cx="645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FF9500"/>
                </a:solidFill>
              </a:rPr>
              <a:t>Если сталкиваешься с трудными вопросами или стесняешься что-то обсудить со своим руководителем - </a:t>
            </a:r>
            <a:r>
              <a:rPr lang="ru-RU" sz="1600" dirty="0" smtClean="0">
                <a:solidFill>
                  <a:srgbClr val="FF9500"/>
                </a:solidFill>
              </a:rPr>
              <a:t>обращайся</a:t>
            </a:r>
            <a:endParaRPr lang="ru-RU" sz="1600" dirty="0">
              <a:solidFill>
                <a:srgbClr val="FF9500"/>
              </a:solidFill>
            </a:endParaRPr>
          </a:p>
        </p:txBody>
      </p:sp>
      <p:pic>
        <p:nvPicPr>
          <p:cNvPr id="1026" name="Picture 2" descr="https://msk1-kpapp02.unix.nspk.ru:33750/user/11c63afb-5e71-11e4-9617-00c2c66d1ae5/photo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05" y="2720964"/>
            <a:ext cx="994126" cy="9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Прямоугольник 28"/>
          <p:cNvSpPr/>
          <p:nvPr/>
        </p:nvSpPr>
        <p:spPr>
          <a:xfrm>
            <a:off x="2165045" y="2707184"/>
            <a:ext cx="390525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Трояновский Владимир Олегович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Директор департамента</a:t>
            </a:r>
            <a:endParaRPr lang="ru-RU" b="0" i="0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2151493" y="3873130"/>
            <a:ext cx="47368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Ананьев Владимир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Александрович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Заместитель директора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департамента</a:t>
            </a:r>
            <a:endParaRPr lang="ru-RU" b="0" i="0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</p:txBody>
      </p:sp>
      <p:pic>
        <p:nvPicPr>
          <p:cNvPr id="1028" name="Picture 4" descr="https://msk1-kpapp02.unix.nspk.ru:33750/user/4fc30914-6a96-11ea-814d-005056813668/photo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05" y="3902804"/>
            <a:ext cx="993600" cy="99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2500" y="429260"/>
            <a:ext cx="839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Добро </a:t>
            </a:r>
            <a:r>
              <a:rPr lang="ru-RU" sz="1600" b="1" dirty="0" smtClean="0"/>
              <a:t>пожаловать в </a:t>
            </a:r>
            <a:r>
              <a:rPr lang="ru-RU" sz="1600" b="1" dirty="0"/>
              <a:t>Департамент ИТ!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9027" y="3275750"/>
            <a:ext cx="1425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Жизнь в ДИТ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643" y="3595997"/>
            <a:ext cx="7098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7467" indent="-607467">
              <a:buFont typeface="Arial" panose="020B0604020202020204" pitchFamily="34" charset="0"/>
              <a:buChar char="•"/>
            </a:pPr>
            <a:r>
              <a:rPr lang="ru-RU" sz="1600" dirty="0"/>
              <a:t>Наш инстаграмм</a:t>
            </a:r>
          </a:p>
          <a:p>
            <a:pPr marL="607467" indent="-607467">
              <a:buFont typeface="Arial" panose="020B0604020202020204" pitchFamily="34" charset="0"/>
              <a:buChar char="•"/>
            </a:pPr>
            <a:r>
              <a:rPr lang="ru-RU" sz="1600" dirty="0"/>
              <a:t>Приходи на </a:t>
            </a:r>
            <a:r>
              <a:rPr lang="ru-RU" sz="1600" dirty="0" err="1"/>
              <a:t>встручу</a:t>
            </a:r>
            <a:r>
              <a:rPr lang="ru-RU" sz="1600" dirty="0"/>
              <a:t> "Тайные знания ДИТ", где мы рассказываем о деятельности нашего Департамента</a:t>
            </a:r>
          </a:p>
          <a:p>
            <a:pPr marL="607467" indent="-607467">
              <a:buFont typeface="Arial" panose="020B0604020202020204" pitchFamily="34" charset="0"/>
              <a:buChar char="•"/>
            </a:pPr>
            <a:r>
              <a:rPr lang="ru-RU" sz="1600" dirty="0"/>
              <a:t>Если у тебя есть свой блог на Хабре, и ты хочешь писать - обращайся к Ольге Корой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08656" y="5038803"/>
            <a:ext cx="3331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1600" b="1"/>
              <a:t>Полезная информация</a:t>
            </a:r>
            <a:endParaRPr lang="ru-RU" sz="1600"/>
          </a:p>
        </p:txBody>
      </p:sp>
      <p:sp>
        <p:nvSpPr>
          <p:cNvPr id="16" name="TextBox 15"/>
          <p:cNvSpPr txBox="1"/>
          <p:nvPr/>
        </p:nvSpPr>
        <p:spPr>
          <a:xfrm>
            <a:off x="274643" y="5426037"/>
            <a:ext cx="595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7467" indent="-607467">
              <a:buFont typeface="Arial" panose="020B0604020202020204" pitchFamily="34" charset="0"/>
              <a:buChar char="•"/>
            </a:pPr>
            <a:r>
              <a:rPr lang="ru-RU" sz="1600" dirty="0"/>
              <a:t>Корпоративный чат-бот</a:t>
            </a:r>
          </a:p>
          <a:p>
            <a:pPr marL="607467" indent="-607467">
              <a:buFont typeface="Arial" panose="020B0604020202020204" pitchFamily="34" charset="0"/>
              <a:buChar char="•"/>
            </a:pPr>
            <a:r>
              <a:rPr lang="ru-RU" sz="1600" dirty="0"/>
              <a:t>Страница департамента в </a:t>
            </a:r>
            <a:r>
              <a:rPr lang="en-US" sz="1600" dirty="0" err="1"/>
              <a:t>Confleunce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16990" y="6374274"/>
            <a:ext cx="2768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1600" b="1" dirty="0"/>
              <a:t>Обучение</a:t>
            </a:r>
            <a:endParaRPr lang="ru-R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990124" y="6682489"/>
            <a:ext cx="63834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1600" b="1" dirty="0"/>
              <a:t>Корпоративный портал</a:t>
            </a:r>
            <a:endParaRPr lang="ru-RU" sz="1600" dirty="0"/>
          </a:p>
          <a:p>
            <a:pPr marL="607467" indent="-607467">
              <a:buFont typeface="Arial" panose="020B0604020202020204" pitchFamily="34" charset="0"/>
              <a:buChar char="•"/>
            </a:pPr>
            <a:r>
              <a:rPr lang="ru-RU" sz="1600" dirty="0"/>
              <a:t>Полезная информация, свежие новости, корпоративные скидки, запись на обучение</a:t>
            </a:r>
          </a:p>
          <a:p>
            <a:r>
              <a:rPr lang="ru-RU" sz="1600" b="1" dirty="0"/>
              <a:t>Электронная библиотека</a:t>
            </a:r>
            <a:endParaRPr lang="ru-RU" sz="1600" dirty="0"/>
          </a:p>
          <a:p>
            <a:pPr marL="607467" indent="-607467">
              <a:buFont typeface="Arial" panose="020B0604020202020204" pitchFamily="34" charset="0"/>
              <a:buChar char="•"/>
            </a:pPr>
            <a:r>
              <a:rPr lang="ru-RU" sz="1600" dirty="0"/>
              <a:t>Много книг любой тематики</a:t>
            </a:r>
            <a:br>
              <a:rPr lang="ru-RU" sz="1600" dirty="0"/>
            </a:br>
            <a:r>
              <a:rPr lang="ru-RU" sz="1600" b="1" dirty="0"/>
              <a:t>Электронная библиотека</a:t>
            </a:r>
            <a:endParaRPr lang="ru-RU" sz="1600" dirty="0"/>
          </a:p>
          <a:p>
            <a:pPr marL="607467" indent="-607467">
              <a:buFont typeface="Arial" panose="020B0604020202020204" pitchFamily="34" charset="0"/>
              <a:buChar char="•"/>
            </a:pPr>
            <a:r>
              <a:rPr lang="ru-RU" sz="1600" dirty="0"/>
              <a:t>Много книг любой тематики</a:t>
            </a:r>
          </a:p>
          <a:p>
            <a:pPr marL="607467" indent="-607467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12437" y="8894286"/>
            <a:ext cx="676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Если сталкиваешься с трудными вопросами или стесняешься что-то обсудить со своим руководителем - обращайся к Трояновскому В.О. (tvo@nspk.ru) или Ананьеву В.А. (ananevva@nspk.ru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6251" y="2589437"/>
            <a:ext cx="711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МИР </a:t>
            </a:r>
            <a:r>
              <a:rPr lang="en-US" sz="1600" dirty="0" err="1"/>
              <a:t>Plat.Form</a:t>
            </a:r>
            <a:r>
              <a:rPr lang="en-US" sz="1600" dirty="0"/>
              <a:t> – </a:t>
            </a:r>
            <a:r>
              <a:rPr lang="ru-RU" sz="1600" dirty="0"/>
              <a:t>ИТ-бренд, объединяющий технологические инструменты и сервисы Национальной системы платежных карт.</a:t>
            </a:r>
          </a:p>
        </p:txBody>
      </p:sp>
      <p:pic>
        <p:nvPicPr>
          <p:cNvPr id="22" name="Рисунок 3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9" t="-2286" b="-5524"/>
          <a:stretch>
            <a:fillRect/>
          </a:stretch>
        </p:blipFill>
        <p:spPr bwMode="auto">
          <a:xfrm>
            <a:off x="5014698" y="631264"/>
            <a:ext cx="2358868" cy="204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76250" y="795271"/>
            <a:ext cx="3122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rebuchet MS" panose="020B0603020202020204" pitchFamily="34" charset="0"/>
              </a:rPr>
              <a:t>Рады приветствовать тебя в нашей большой и дружной команде. Хотим поделиться с тобой полезной информацией. Сохраняй и не забывай пользоваться</a:t>
            </a:r>
          </a:p>
        </p:txBody>
      </p:sp>
    </p:spTree>
    <p:extLst>
      <p:ext uri="{BB962C8B-B14F-4D97-AF65-F5344CB8AC3E}">
        <p14:creationId xmlns:p14="http://schemas.microsoft.com/office/powerpoint/2010/main" val="24071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6765</TotalTime>
  <Words>924</Words>
  <Application>Microsoft Office PowerPoint</Application>
  <PresentationFormat>Произвольный</PresentationFormat>
  <Paragraphs>144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АО НСПК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Ильютко Ольга Юрьевна</dc:creator>
  <cp:lastModifiedBy>Ильютко Ольга Юрьевна</cp:lastModifiedBy>
  <cp:revision>109</cp:revision>
  <dcterms:created xsi:type="dcterms:W3CDTF">2021-11-08T09:46:23Z</dcterms:created>
  <dcterms:modified xsi:type="dcterms:W3CDTF">2022-02-04T15:27:25Z</dcterms:modified>
</cp:coreProperties>
</file>