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10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CA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961900" y="3607446"/>
            <a:ext cx="6955598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185C5"/>
              </a:buClr>
              <a:buFont typeface="Calibri"/>
              <a:buNone/>
              <a:defRPr b="0" i="0" sz="4800" u="none" cap="none" strike="noStrike">
                <a:solidFill>
                  <a:srgbClr val="2185C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4800">
                <a:solidFill>
                  <a:srgbClr val="2185C5"/>
                </a:solidFill>
              </a:defRPr>
            </a:lvl2pPr>
            <a:lvl3pPr indent="0" lvl="2">
              <a:spcBef>
                <a:spcPts val="0"/>
              </a:spcBef>
              <a:buNone/>
              <a:defRPr sz="4800">
                <a:solidFill>
                  <a:srgbClr val="2185C5"/>
                </a:solidFill>
              </a:defRPr>
            </a:lvl3pPr>
            <a:lvl4pPr indent="0" lvl="3">
              <a:spcBef>
                <a:spcPts val="0"/>
              </a:spcBef>
              <a:buNone/>
              <a:defRPr sz="4800">
                <a:solidFill>
                  <a:srgbClr val="2185C5"/>
                </a:solidFill>
              </a:defRPr>
            </a:lvl4pPr>
            <a:lvl5pPr indent="0" lvl="4">
              <a:spcBef>
                <a:spcPts val="0"/>
              </a:spcBef>
              <a:buNone/>
              <a:defRPr sz="4800">
                <a:solidFill>
                  <a:srgbClr val="2185C5"/>
                </a:solidFill>
              </a:defRPr>
            </a:lvl5pPr>
            <a:lvl6pPr indent="0" lvl="5">
              <a:spcBef>
                <a:spcPts val="0"/>
              </a:spcBef>
              <a:buNone/>
              <a:defRPr sz="4800">
                <a:solidFill>
                  <a:srgbClr val="2185C5"/>
                </a:solidFill>
              </a:defRPr>
            </a:lvl6pPr>
            <a:lvl7pPr indent="0" lvl="6">
              <a:spcBef>
                <a:spcPts val="0"/>
              </a:spcBef>
              <a:buNone/>
              <a:defRPr sz="4800">
                <a:solidFill>
                  <a:srgbClr val="2185C5"/>
                </a:solidFill>
              </a:defRPr>
            </a:lvl7pPr>
            <a:lvl8pPr indent="0" lvl="7">
              <a:spcBef>
                <a:spcPts val="0"/>
              </a:spcBef>
              <a:buNone/>
              <a:defRPr sz="4800">
                <a:solidFill>
                  <a:srgbClr val="2185C5"/>
                </a:solidFill>
              </a:defRPr>
            </a:lvl8pPr>
            <a:lvl9pPr indent="0" lvl="8">
              <a:spcBef>
                <a:spcPts val="0"/>
              </a:spcBef>
              <a:buNone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17" name="Shape 17"/>
          <p:cNvSpPr/>
          <p:nvPr/>
        </p:nvSpPr>
        <p:spPr>
          <a:xfrm>
            <a:off x="7917660" y="3212450"/>
            <a:ext cx="9624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8879813" y="3212450"/>
            <a:ext cx="9624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3212450"/>
            <a:ext cx="9624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961899" y="3212450"/>
            <a:ext cx="6955598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Пустой слайд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Объект с подписью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Рисунок с подписью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Заголовок и вертикальный текст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Вертикальный заголовок и текст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191600" y="1831450"/>
            <a:ext cx="8616800" cy="473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/>
          <p:nvPr/>
        </p:nvSpPr>
        <p:spPr>
          <a:xfrm>
            <a:off x="9808489" y="6755100"/>
            <a:ext cx="1191598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11000414" y="6755100"/>
            <a:ext cx="1191598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0" y="6755100"/>
            <a:ext cx="1191598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191612" y="6755100"/>
            <a:ext cx="8616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 background">
    <p:bg>
      <p:bgPr>
        <a:solidFill>
          <a:srgbClr val="2185C5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9808489" y="6755100"/>
            <a:ext cx="1191598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1000414" y="6755100"/>
            <a:ext cx="1191598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0" y="6755100"/>
            <a:ext cx="1191598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1191612" y="6755100"/>
            <a:ext cx="8616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Титульный слайд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Заголовок и объект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Заголовок раздела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Два объекта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Сравнение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Только заголовок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370419" y="717460"/>
            <a:ext cx="8801716" cy="1209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185C5"/>
              </a:buClr>
              <a:buSzPct val="25000"/>
              <a:buFont typeface="Calibri"/>
              <a:buNone/>
            </a:pPr>
            <a:r>
              <a:rPr b="0" i="0" lang="en-CA" sz="5400" u="none" cap="none" strike="noStrike">
                <a:solidFill>
                  <a:srgbClr val="2185C5"/>
                </a:solidFill>
                <a:latin typeface="Calibri"/>
                <a:ea typeface="Calibri"/>
                <a:cs typeface="Calibri"/>
                <a:sym typeface="Calibri"/>
              </a:rPr>
              <a:t>Unsupervised ML algorithms 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881134" y="3993580"/>
            <a:ext cx="10048175" cy="1892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ct val="25000"/>
              <a:buFont typeface="Raleway"/>
              <a:buNone/>
            </a:pPr>
            <a:r>
              <a:rPr b="0" i="0" lang="en-CA" sz="3200" u="none" cap="none" strike="noStrike">
                <a:solidFill>
                  <a:srgbClr val="2185C5"/>
                </a:solidFill>
                <a:latin typeface="Calibri"/>
                <a:ea typeface="Calibri"/>
                <a:cs typeface="Calibri"/>
                <a:sym typeface="Calibri"/>
              </a:rPr>
              <a:t>Olga Lyudchik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ct val="25000"/>
              <a:buFont typeface="Raleway"/>
              <a:buNone/>
            </a:pPr>
            <a:r>
              <a:rPr b="0" i="0" lang="en-CA" sz="3200" u="none" cap="none" strike="noStrike">
                <a:solidFill>
                  <a:srgbClr val="2185C5"/>
                </a:solidFill>
                <a:latin typeface="Calibri"/>
                <a:ea typeface="Calibri"/>
                <a:cs typeface="Calibri"/>
                <a:sym typeface="Calibri"/>
              </a:rPr>
              <a:t>Non-member state summer student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Font typeface="Raleway"/>
              <a:buNone/>
            </a:pPr>
            <a:r>
              <a:t/>
            </a:r>
            <a:endParaRPr b="0" i="0" sz="3200" u="none" cap="none" strike="noStrike">
              <a:solidFill>
                <a:srgbClr val="2185C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ct val="25000"/>
              <a:buFont typeface="Raleway"/>
              <a:buNone/>
            </a:pPr>
            <a:r>
              <a:rPr b="0" i="0" lang="en-CA" sz="3200" u="none" cap="none" strike="noStrike">
                <a:solidFill>
                  <a:srgbClr val="2185C5"/>
                </a:solidFill>
                <a:latin typeface="Calibri"/>
                <a:ea typeface="Calibri"/>
                <a:cs typeface="Calibri"/>
                <a:sym typeface="Calibri"/>
              </a:rPr>
              <a:t>Supervisor: Dr. Jean-Roch Valery VLIMANT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ct val="25000"/>
              <a:buFont typeface="Raleway"/>
              <a:buNone/>
            </a:pPr>
            <a:r>
              <a:rPr b="0" i="0" lang="en-CA" sz="3200" u="none" cap="none" strike="noStrike">
                <a:solidFill>
                  <a:srgbClr val="2185C5"/>
                </a:solidFill>
                <a:latin typeface="Calibri"/>
                <a:ea typeface="Calibri"/>
                <a:cs typeface="Calibri"/>
                <a:sym typeface="Calibri"/>
              </a:rPr>
              <a:t>(EP-UCM)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4294967295" type="ctrTitle"/>
          </p:nvPr>
        </p:nvSpPr>
        <p:spPr>
          <a:xfrm>
            <a:off x="2098828" y="2104300"/>
            <a:ext cx="78321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7ECEFD"/>
              </a:buClr>
              <a:buSzPct val="25000"/>
              <a:buFont typeface="Calibri"/>
              <a:buNone/>
            </a:pPr>
            <a:r>
              <a:rPr lang="en-CA" sz="6000">
                <a:solidFill>
                  <a:srgbClr val="7ECEFD"/>
                </a:solidFill>
              </a:rPr>
              <a:t>Thank you for attention</a:t>
            </a:r>
            <a:r>
              <a:rPr b="0" i="0" lang="en-CA" sz="6000" u="none" cap="none" strike="noStrike">
                <a:solidFill>
                  <a:srgbClr val="7ECEFD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370419" y="418035"/>
            <a:ext cx="88017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185C5"/>
              </a:buClr>
              <a:buSzPct val="25000"/>
              <a:buFont typeface="Calibri"/>
              <a:buNone/>
            </a:pPr>
            <a:r>
              <a:rPr lang="en-CA" sz="5400">
                <a:solidFill>
                  <a:srgbClr val="2185C5"/>
                </a:solidFill>
                <a:latin typeface="Calibri"/>
                <a:ea typeface="Calibri"/>
                <a:cs typeface="Calibri"/>
                <a:sym typeface="Calibri"/>
              </a:rPr>
              <a:t>General idea: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07925" y="1713475"/>
            <a:ext cx="5338200" cy="39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functional relationship between input variables x and output variables y based on expert knowledge and only x observations: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CA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CA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CA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aseline="-25000" lang="en-CA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CA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, X</a:t>
            </a:r>
            <a:r>
              <a:rPr baseline="-25000" lang="en-CA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aseline="-2500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CA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Unsupervised learning is also known as clustering (for discrete output).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075" y="541774"/>
            <a:ext cx="3441450" cy="30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3299" y="3506449"/>
            <a:ext cx="3234924" cy="311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889352" y="2305647"/>
            <a:ext cx="66780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Courier New"/>
              <a:buChar char="o"/>
            </a:pPr>
            <a:r>
              <a:rPr b="0" i="0" lang="en-CA" sz="20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KMean and specific kernel</a:t>
            </a:r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Courier New"/>
              <a:buChar char="o"/>
            </a:pPr>
            <a:r>
              <a:rPr b="0" i="0" lang="en-CA" sz="20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SOM - Kohonen</a:t>
            </a:r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Courier New"/>
              <a:buChar char="o"/>
            </a:pPr>
            <a:r>
              <a:rPr b="0" i="0" lang="en-CA" sz="20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Basic auto-encoders</a:t>
            </a:r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Courier New"/>
              <a:buChar char="o"/>
            </a:pPr>
            <a:r>
              <a:rPr b="0" i="0" lang="en-CA" sz="20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COREX</a:t>
            </a:r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Courier New"/>
              <a:buChar char="o"/>
            </a:pPr>
            <a:r>
              <a:rPr b="0" i="0" lang="en-CA" sz="20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LSTM Networks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008350" y="-99125"/>
            <a:ext cx="112065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CA" sz="5400">
                <a:solidFill>
                  <a:srgbClr val="2185C5"/>
                </a:solidFill>
                <a:latin typeface="Calibri"/>
                <a:ea typeface="Calibri"/>
                <a:cs typeface="Calibri"/>
                <a:sym typeface="Calibri"/>
              </a:rPr>
              <a:t>Main unsupervised learning methods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1009933" y="54590"/>
            <a:ext cx="1048148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CA" sz="4400">
                <a:solidFill>
                  <a:srgbClr val="2185C5"/>
                </a:solidFill>
                <a:latin typeface="Calibri"/>
                <a:ea typeface="Calibri"/>
                <a:cs typeface="Calibri"/>
                <a:sym typeface="Calibri"/>
              </a:rPr>
              <a:t>K-means clustering algorithm 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04716" y="1075520"/>
            <a:ext cx="4285397" cy="52168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049" l="-1279" r="0" t="-583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8066" y="1317475"/>
            <a:ext cx="7740629" cy="470118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5705192" y="6211669"/>
            <a:ext cx="4981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 detect only clusters that are linearly separable!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1009933" y="54590"/>
            <a:ext cx="1048148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CA" sz="4400">
                <a:solidFill>
                  <a:srgbClr val="2185C5"/>
                </a:solidFill>
                <a:latin typeface="Calibri"/>
                <a:ea typeface="Calibri"/>
                <a:cs typeface="Calibri"/>
                <a:sym typeface="Calibri"/>
              </a:rPr>
              <a:t>K-means kernel clustering algorithm 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6743614" y="5089917"/>
            <a:ext cx="43536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 be used to detect non-convex clusters!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3598" y="1083344"/>
            <a:ext cx="2944352" cy="3379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20432" y="1138754"/>
            <a:ext cx="3117277" cy="337947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313898" y="1138754"/>
            <a:ext cx="5172600" cy="5237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839" l="-939" r="-1649" t="-699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253146" y="1459809"/>
            <a:ext cx="11238266" cy="1296197"/>
          </a:xfrm>
          <a:prstGeom prst="roundRect">
            <a:avLst>
              <a:gd fmla="val 16667" name="adj"/>
            </a:avLst>
          </a:prstGeom>
          <a:solidFill>
            <a:srgbClr val="BBD6EE">
              <a:alpha val="21960"/>
            </a:srgbClr>
          </a:solidFill>
          <a:ln cap="flat" cmpd="sng" w="12700">
            <a:solidFill>
              <a:srgbClr val="42719B">
                <a:alpha val="76862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1009933" y="54590"/>
            <a:ext cx="1048148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CA" sz="4400">
                <a:solidFill>
                  <a:srgbClr val="2185C5"/>
                </a:solidFill>
                <a:latin typeface="Calibri"/>
                <a:ea typeface="Calibri"/>
                <a:cs typeface="Calibri"/>
                <a:sym typeface="Calibri"/>
              </a:rPr>
              <a:t>Self-organizing map (Kohonen)</a:t>
            </a:r>
          </a:p>
        </p:txBody>
      </p:sp>
      <p:sp>
        <p:nvSpPr>
          <p:cNvPr id="146" name="Shape 146"/>
          <p:cNvSpPr/>
          <p:nvPr/>
        </p:nvSpPr>
        <p:spPr>
          <a:xfrm>
            <a:off x="195618" y="984550"/>
            <a:ext cx="118169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3B3835"/>
                </a:solidFill>
                <a:latin typeface="Calibri"/>
                <a:ea typeface="Calibri"/>
                <a:cs typeface="Calibri"/>
                <a:sym typeface="Calibri"/>
              </a:rPr>
              <a:t>SOM is a technique which reduce the dimensions of data through the use of self-organizing neural networks.</a:t>
            </a:r>
          </a:p>
        </p:txBody>
      </p:sp>
      <p:sp>
        <p:nvSpPr>
          <p:cNvPr id="147" name="Shape 147"/>
          <p:cNvSpPr/>
          <p:nvPr/>
        </p:nvSpPr>
        <p:spPr>
          <a:xfrm>
            <a:off x="538177" y="1892571"/>
            <a:ext cx="4538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3B38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aseline="-25000" lang="en-CA" sz="1800">
                <a:solidFill>
                  <a:srgbClr val="3B38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lang="en-CA" sz="1800">
                <a:solidFill>
                  <a:srgbClr val="3B38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(t + 1) = W</a:t>
            </a:r>
            <a:r>
              <a:rPr baseline="-25000" lang="en-CA" sz="1800">
                <a:solidFill>
                  <a:srgbClr val="3B38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lang="en-CA" sz="1800">
                <a:solidFill>
                  <a:srgbClr val="3B38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(t) + Θ (v, t)α(t)(D(t) - W</a:t>
            </a:r>
            <a:r>
              <a:rPr baseline="-25000" lang="en-CA" sz="1800">
                <a:solidFill>
                  <a:srgbClr val="3B38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lang="en-CA" sz="1800">
                <a:solidFill>
                  <a:srgbClr val="3B38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(t))</a:t>
            </a:r>
          </a:p>
        </p:txBody>
      </p:sp>
      <p:sp>
        <p:nvSpPr>
          <p:cNvPr id="148" name="Shape 148"/>
          <p:cNvSpPr/>
          <p:nvPr/>
        </p:nvSpPr>
        <p:spPr>
          <a:xfrm>
            <a:off x="5739712" y="1528382"/>
            <a:ext cx="551368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3B38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aseline="-25000" lang="en-CA" sz="1800">
                <a:solidFill>
                  <a:srgbClr val="3B38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lang="en-CA" sz="1800">
                <a:solidFill>
                  <a:srgbClr val="3B38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(t) = weight vector,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3B38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α(t) = monotonically decreasing learning coefficient,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3B38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D(t) = the input vector,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3B38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 (v, t) = neighborhood function </a:t>
            </a:r>
          </a:p>
        </p:txBody>
      </p:sp>
      <p:sp>
        <p:nvSpPr>
          <p:cNvPr id="149" name="Shape 149"/>
          <p:cNvSpPr/>
          <p:nvPr/>
        </p:nvSpPr>
        <p:spPr>
          <a:xfrm>
            <a:off x="253146" y="3593551"/>
            <a:ext cx="5779163" cy="2759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buClr>
                <a:srgbClr val="3A3838"/>
              </a:buClr>
              <a:buSzPct val="100000"/>
              <a:buFont typeface="Calibri"/>
              <a:buAutoNum type="arabicPeriod"/>
            </a:pPr>
            <a:r>
              <a:rPr lang="en-CA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Randomize the map's nodes' weight vectors.</a:t>
            </a:r>
          </a:p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buClr>
                <a:srgbClr val="3A3838"/>
              </a:buClr>
              <a:buSzPct val="100000"/>
              <a:buFont typeface="Calibri"/>
              <a:buAutoNum type="arabicPeriod"/>
            </a:pPr>
            <a:r>
              <a:rPr lang="en-CA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Grab an input vector.</a:t>
            </a:r>
          </a:p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buClr>
                <a:srgbClr val="3A3838"/>
              </a:buClr>
              <a:buSzPct val="100000"/>
              <a:buFont typeface="Calibri"/>
              <a:buAutoNum type="arabicPeriod"/>
            </a:pPr>
            <a:r>
              <a:rPr lang="en-CA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Traverse each node in the map.</a:t>
            </a:r>
          </a:p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buClr>
                <a:srgbClr val="3A3838"/>
              </a:buClr>
              <a:buSzPct val="100000"/>
              <a:buFont typeface="Calibri"/>
              <a:buAutoNum type="arabicPeriod"/>
            </a:pPr>
            <a:r>
              <a:rPr lang="en-CA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Update the nodes in the neighborhood of Best machine unit by pulling them closer to the input vector.</a:t>
            </a:r>
          </a:p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CA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CA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(t + 1) = W</a:t>
            </a:r>
            <a:r>
              <a:rPr baseline="-25000" lang="en-CA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CA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(t) + Θ(t)α(t)(D(t) - W</a:t>
            </a:r>
            <a:r>
              <a:rPr baseline="-25000" lang="en-CA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CA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(t)).</a:t>
            </a:r>
          </a:p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5.      Increase t and repeat from step 2 while t &lt; λ, λ – number of cycles. 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0673" y="2861934"/>
            <a:ext cx="253365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43064" y="3579094"/>
            <a:ext cx="2390775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253146" y="3124341"/>
            <a:ext cx="391690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20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Algorithm: </a:t>
            </a:r>
          </a:p>
        </p:txBody>
      </p:sp>
      <p:sp>
        <p:nvSpPr>
          <p:cNvPr descr="s &lt; \lambda" id="153" name="Shape 153"/>
          <p:cNvSpPr/>
          <p:nvPr/>
        </p:nvSpPr>
        <p:spPr>
          <a:xfrm>
            <a:off x="2384425" y="-14288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6237026" y="5213444"/>
            <a:ext cx="2538483" cy="384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6887285" y="4753310"/>
            <a:ext cx="21154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9758814" y="5388844"/>
            <a:ext cx="21154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1009933" y="54590"/>
            <a:ext cx="1048148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CA" sz="4400">
                <a:solidFill>
                  <a:srgbClr val="2185C5"/>
                </a:solidFill>
                <a:latin typeface="Calibri"/>
                <a:ea typeface="Calibri"/>
                <a:cs typeface="Calibri"/>
                <a:sym typeface="Calibri"/>
              </a:rPr>
              <a:t>Basic auto-encoders</a:t>
            </a:r>
          </a:p>
        </p:txBody>
      </p:sp>
      <p:sp>
        <p:nvSpPr>
          <p:cNvPr id="162" name="Shape 162"/>
          <p:cNvSpPr/>
          <p:nvPr/>
        </p:nvSpPr>
        <p:spPr>
          <a:xfrm>
            <a:off x="641445" y="869229"/>
            <a:ext cx="4138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20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Idea</a:t>
            </a:r>
            <a:r>
              <a:rPr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CA" sz="2000">
                <a:solidFill>
                  <a:srgbClr val="3B3835"/>
                </a:solidFill>
                <a:latin typeface="Calibri"/>
                <a:ea typeface="Calibri"/>
                <a:cs typeface="Calibri"/>
                <a:sym typeface="Calibri"/>
              </a:rPr>
              <a:t>Input = decoder(encoder(input))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7127625" y="1765450"/>
            <a:ext cx="4483800" cy="416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an input vector 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∈ [0, 1]</a:t>
            </a:r>
            <a:r>
              <a:rPr baseline="30000"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maps it to a hidden representation 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∈ [0, 1]</a:t>
            </a:r>
            <a:r>
              <a:rPr baseline="30000"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 a deterministic mapping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= h</a:t>
            </a:r>
            <a:r>
              <a:rPr baseline="-25000"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(x) = s(Wx + b)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parameterized by 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 = {W, b}.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d’ × d 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 matrix, 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bias vector and 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sigmoid</a:t>
            </a:r>
            <a:r>
              <a:rPr baseline="30000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activation function, 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s(x) = 1/(1+e</a:t>
            </a:r>
            <a:r>
              <a:rPr baseline="30000"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−x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aseline="30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lnSpc>
                <a:spcPct val="107916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hidden representation 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sometimes called the latent representation, is then mapped back to a reconstructed vector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z ∈ [0, 1]</a:t>
            </a:r>
            <a:r>
              <a:rPr baseline="30000"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where 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= gθ’(y) = s(W’y + b’), with θ’ = {W’, b’}</a:t>
            </a:r>
          </a:p>
          <a:p>
            <a:pPr lvl="0" rtl="0" algn="just">
              <a:lnSpc>
                <a:spcPct val="107916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25" y="1328590"/>
            <a:ext cx="5913452" cy="51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395783" y="54590"/>
            <a:ext cx="1048148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CA" sz="4400">
                <a:solidFill>
                  <a:srgbClr val="2185C5"/>
                </a:solidFill>
                <a:latin typeface="Calibri"/>
                <a:ea typeface="Calibri"/>
                <a:cs typeface="Calibri"/>
                <a:sym typeface="Calibri"/>
              </a:rPr>
              <a:t>COREX</a:t>
            </a:r>
          </a:p>
        </p:txBody>
      </p:sp>
      <p:sp>
        <p:nvSpPr>
          <p:cNvPr id="170" name="Shape 170"/>
          <p:cNvSpPr/>
          <p:nvPr/>
        </p:nvSpPr>
        <p:spPr>
          <a:xfrm>
            <a:off x="321386" y="1296408"/>
            <a:ext cx="11579461" cy="50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CA" sz="1800">
                <a:solidFill>
                  <a:srgbClr val="2867A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matrix of size 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i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n 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representing 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i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samples of 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discrete random variables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CA" sz="1800">
                <a:solidFill>
                  <a:srgbClr val="2867A0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b="1"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Set 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number of latent variables, 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aseline="-25000"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so that 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|Y</a:t>
            </a:r>
            <a:r>
              <a:rPr baseline="-25000"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= k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CA" sz="1800">
                <a:solidFill>
                  <a:srgbClr val="2867A0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 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p(y</a:t>
            </a:r>
            <a:r>
              <a:rPr baseline="-25000"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|x</a:t>
            </a:r>
            <a:r>
              <a:rPr baseline="-25000"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p(y</a:t>
            </a:r>
            <a:r>
              <a:rPr baseline="-25000"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), p(y|x</a:t>
            </a:r>
            <a:r>
              <a:rPr baseline="30000"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(l) 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for i є N</a:t>
            </a:r>
            <a:r>
              <a:rPr baseline="-25000" i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 є N</a:t>
            </a:r>
            <a:r>
              <a:rPr baseline="-25000" i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 є N</a:t>
            </a:r>
            <a:r>
              <a:rPr baseline="-25000" i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 є N</a:t>
            </a:r>
            <a:r>
              <a:rPr baseline="-25000"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x</a:t>
            </a:r>
            <a:r>
              <a:rPr baseline="-25000" i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є X</a:t>
            </a:r>
            <a:r>
              <a:rPr baseline="-25000" i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CA" sz="1800">
                <a:solidFill>
                  <a:srgbClr val="2867A0"/>
                </a:solidFill>
                <a:latin typeface="Calibri"/>
                <a:ea typeface="Calibri"/>
                <a:cs typeface="Calibri"/>
                <a:sym typeface="Calibri"/>
              </a:rPr>
              <a:t>Randomly initialize 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p(y|x</a:t>
            </a:r>
            <a:r>
              <a:rPr baseline="30000"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(l) 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CA" sz="1800">
                <a:solidFill>
                  <a:srgbClr val="2867A0"/>
                </a:solidFill>
                <a:latin typeface="Calibri"/>
                <a:ea typeface="Calibri"/>
                <a:cs typeface="Calibri"/>
                <a:sym typeface="Calibri"/>
              </a:rPr>
              <a:t>Repeat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rgbClr val="2867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 marginals, </a:t>
            </a:r>
            <a:r>
              <a:rPr b="0" i="1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p(y</a:t>
            </a:r>
            <a:r>
              <a:rPr b="0" baseline="-25000" i="1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1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), p(y</a:t>
            </a:r>
            <a:r>
              <a:rPr b="0" baseline="-25000" i="1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1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|x</a:t>
            </a:r>
            <a:r>
              <a:rPr b="0" baseline="-25000" i="1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following eq.: </a:t>
            </a:r>
          </a:p>
          <a:p>
            <a:pPr indent="0" lvl="1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</a:t>
            </a:r>
            <a:r>
              <a:rPr b="0" i="1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I(X</a:t>
            </a:r>
            <a:r>
              <a:rPr b="0" baseline="-25000" i="1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Y</a:t>
            </a:r>
            <a:r>
              <a:rPr b="0" baseline="-25000" i="1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1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</a:t>
            </a: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marginals; 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a using the following eq.: 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</a:t>
            </a:r>
            <a:r>
              <a:rPr b="0" i="1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p(y|x</a:t>
            </a:r>
            <a:r>
              <a:rPr b="0" baseline="30000" i="1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(l)</a:t>
            </a: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), </a:t>
            </a:r>
            <a:r>
              <a:rPr b="0" i="1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= 1,...,n</a:t>
            </a:r>
            <a:r>
              <a:rPr b="0" baseline="-25000" i="1" lang="en-CA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1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following eq.:  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CA" sz="1800">
                <a:solidFill>
                  <a:srgbClr val="2867A0"/>
                </a:solidFill>
                <a:latin typeface="Calibri"/>
                <a:ea typeface="Calibri"/>
                <a:cs typeface="Calibri"/>
                <a:sym typeface="Calibri"/>
              </a:rPr>
              <a:t>until convergence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21386" y="794368"/>
            <a:ext cx="391690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20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Algorithm: 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927" y="5232625"/>
            <a:ext cx="3259900" cy="68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9700" y="4831699"/>
            <a:ext cx="2248999" cy="3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8699" y="3322075"/>
            <a:ext cx="5281174" cy="5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395783" y="54590"/>
            <a:ext cx="1048148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CA" sz="4400">
                <a:solidFill>
                  <a:srgbClr val="2185C5"/>
                </a:solidFill>
                <a:latin typeface="Calibri"/>
                <a:ea typeface="Calibri"/>
                <a:cs typeface="Calibri"/>
                <a:sym typeface="Calibri"/>
              </a:rPr>
              <a:t>LSTM Networks</a:t>
            </a:r>
          </a:p>
        </p:txBody>
      </p:sp>
      <p:sp>
        <p:nvSpPr>
          <p:cNvPr id="181" name="Shape 181"/>
          <p:cNvSpPr/>
          <p:nvPr/>
        </p:nvSpPr>
        <p:spPr>
          <a:xfrm>
            <a:off x="2866039" y="851328"/>
            <a:ext cx="5923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- kind of RNN, capable of learning long-term dependencies</a:t>
            </a: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077" y="1207278"/>
            <a:ext cx="3624347" cy="245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4895" y="3619803"/>
            <a:ext cx="2638424" cy="34289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8283" y="1237411"/>
            <a:ext cx="3716202" cy="248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73602" y="2235508"/>
            <a:ext cx="2990849" cy="66674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3631" y="3980444"/>
            <a:ext cx="3646793" cy="2350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38283" y="3881403"/>
            <a:ext cx="3757146" cy="250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095429" y="4879376"/>
            <a:ext cx="2666999" cy="55244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89" name="Shape 189"/>
          <p:cNvSpPr txBox="1"/>
          <p:nvPr/>
        </p:nvSpPr>
        <p:spPr>
          <a:xfrm>
            <a:off x="1768998" y="1243059"/>
            <a:ext cx="945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2867A0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</a:p>
        </p:txBody>
      </p:sp>
      <p:sp>
        <p:nvSpPr>
          <p:cNvPr id="190" name="Shape 190"/>
          <p:cNvSpPr/>
          <p:nvPr/>
        </p:nvSpPr>
        <p:spPr>
          <a:xfrm>
            <a:off x="6705842" y="1257612"/>
            <a:ext cx="772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2867A0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</a:p>
        </p:txBody>
      </p:sp>
      <p:sp>
        <p:nvSpPr>
          <p:cNvPr id="191" name="Shape 191"/>
          <p:cNvSpPr/>
          <p:nvPr/>
        </p:nvSpPr>
        <p:spPr>
          <a:xfrm>
            <a:off x="2014783" y="3988030"/>
            <a:ext cx="772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2867A0"/>
                </a:solidFill>
                <a:latin typeface="Calibri"/>
                <a:ea typeface="Calibri"/>
                <a:cs typeface="Calibri"/>
                <a:sym typeface="Calibri"/>
              </a:rPr>
              <a:t>Step 3</a:t>
            </a:r>
          </a:p>
        </p:txBody>
      </p:sp>
      <p:sp>
        <p:nvSpPr>
          <p:cNvPr id="192" name="Shape 192"/>
          <p:cNvSpPr/>
          <p:nvPr/>
        </p:nvSpPr>
        <p:spPr>
          <a:xfrm>
            <a:off x="6837645" y="3910694"/>
            <a:ext cx="772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2867A0"/>
                </a:solidFill>
                <a:latin typeface="Calibri"/>
                <a:ea typeface="Calibri"/>
                <a:cs typeface="Calibri"/>
                <a:sym typeface="Calibri"/>
              </a:rPr>
              <a:t>Step 4</a:t>
            </a: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60496" y="6289982"/>
            <a:ext cx="2247900" cy="3619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