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5" r:id="rId3"/>
    <p:sldId id="266" r:id="rId4"/>
    <p:sldId id="270" r:id="rId5"/>
    <p:sldId id="268" r:id="rId6"/>
    <p:sldId id="271" r:id="rId7"/>
    <p:sldId id="272" r:id="rId8"/>
    <p:sldId id="282" r:id="rId9"/>
    <p:sldId id="274" r:id="rId10"/>
    <p:sldId id="280" r:id="rId11"/>
    <p:sldId id="283" r:id="rId12"/>
    <p:sldId id="284" r:id="rId13"/>
    <p:sldId id="287" r:id="rId14"/>
    <p:sldId id="286" r:id="rId15"/>
    <p:sldId id="28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70D"/>
    <a:srgbClr val="2867A0"/>
    <a:srgbClr val="FDD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F41B6-7312-4B44-8730-212088F2C391}" type="datetime1">
              <a:rPr lang="ru-RU" smtClean="0"/>
              <a:t>17.08.2016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78C1F-4C9B-44C8-97AD-6AF637B9C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803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3414B-53A5-4A41-996F-67A61ECE467F}" type="datetime1">
              <a:rPr lang="ru-RU" smtClean="0"/>
              <a:t>17.08.2016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464D4-5813-4208-B8C5-352A5F684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1229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1FBCCC-9841-4B51-8F4B-C8DD91AFAC7F}" type="datetime1">
              <a:rPr lang="ru-RU" smtClean="0"/>
              <a:t>17.08.2016</a:t>
            </a:fld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11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B3414B-53A5-4A41-996F-67A61ECE467F}" type="datetime1">
              <a:rPr lang="ru-RU" smtClean="0"/>
              <a:t>17.08.2016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64D4-5813-4208-B8C5-352A5F684A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9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D0437F-3582-47D3-8874-D8469F040E49}" type="datetime1">
              <a:rPr lang="ru-RU" smtClean="0"/>
              <a:t>17.08.2016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464D4-5813-4208-B8C5-352A5F684A65}" type="slidenum">
              <a:rPr lang="ru-RU" smtClean="0"/>
              <a:t>4</a:t>
            </a:fld>
            <a:endParaRPr lang="ru-RU"/>
          </a:p>
        </p:txBody>
      </p:sp>
      <p:sp>
        <p:nvSpPr>
          <p:cNvPr id="7" name="Верхний колонтитул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71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2FE836-E577-46DF-88BC-CFC781B8D399}" type="datetime1">
              <a:rPr lang="ru-RU" smtClean="0"/>
              <a:t>17.08.2016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64D4-5813-4208-B8C5-352A5F684A65}" type="slidenum">
              <a:rPr lang="ru-RU" smtClean="0"/>
              <a:t>9</a:t>
            </a:fld>
            <a:endParaRPr lang="ru-RU"/>
          </a:p>
        </p:txBody>
      </p:sp>
      <p:sp>
        <p:nvSpPr>
          <p:cNvPr id="7" name="Верхний колонтитул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9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B3414B-53A5-4A41-996F-67A61ECE467F}" type="datetime1">
              <a:rPr lang="ru-RU" smtClean="0"/>
              <a:t>17.08.2016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64D4-5813-4208-B8C5-352A5F684A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48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B3414B-53A5-4A41-996F-67A61ECE467F}" type="datetime1">
              <a:rPr lang="ru-RU" smtClean="0"/>
              <a:t>17.08.2016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64D4-5813-4208-B8C5-352A5F684A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13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6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49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6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50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61901" y="3607446"/>
            <a:ext cx="69555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7917661" y="3212451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8879813" y="3212451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-1" y="3212451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61899" y="3212451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01471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31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32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33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2772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0" name="Shape 70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1" name="Shape 71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2" name="Shape 72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511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1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7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2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6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9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6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3638-B494-4295-986D-EAEAB6645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6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716543" y="477049"/>
            <a:ext cx="10277395" cy="168454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Outlier</a:t>
            </a:r>
            <a:r>
              <a:rPr lang="ru-RU" sz="60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CA" sz="6000" dirty="0">
                <a:solidFill>
                  <a:schemeClr val="accent5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d</a:t>
            </a:r>
            <a:r>
              <a:rPr lang="en-CA" sz="60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etection </a:t>
            </a:r>
            <a:r>
              <a:rPr lang="en-CA" sz="6000" dirty="0">
                <a:solidFill>
                  <a:schemeClr val="accent5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using </a:t>
            </a:r>
            <a:r>
              <a:rPr lang="en-CA" sz="6000" dirty="0" err="1" smtClean="0">
                <a:solidFill>
                  <a:schemeClr val="accent5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autoencoders</a:t>
            </a:r>
            <a:r>
              <a:rPr lang="en-CA" sz="5400" dirty="0">
                <a:solidFill>
                  <a:schemeClr val="tx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CA" sz="5400" dirty="0">
                <a:solidFill>
                  <a:schemeClr val="tx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</a:br>
            <a:endParaRPr lang="en" sz="5400" dirty="0">
              <a:solidFill>
                <a:schemeClr val="tx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hape 74"/>
          <p:cNvSpPr txBox="1">
            <a:spLocks/>
          </p:cNvSpPr>
          <p:nvPr/>
        </p:nvSpPr>
        <p:spPr>
          <a:xfrm>
            <a:off x="3202474" y="3867001"/>
            <a:ext cx="5641759" cy="3866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100000"/>
              <a:buFont typeface="Raleway"/>
              <a:buNone/>
              <a:defRPr sz="4800" b="0" i="0" u="none" strike="noStrike" cap="none" baseline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  <a:rtl val="0"/>
              </a:defRPr>
            </a:lvl1pPr>
            <a:lvl2pPr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Olga Lyudchik</a:t>
            </a:r>
          </a:p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Non</a:t>
            </a:r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Member state summer student</a:t>
            </a:r>
          </a:p>
          <a:p>
            <a:pPr algn="ctr"/>
            <a:endParaRPr lang="en-CA" sz="2800" dirty="0" smtClean="0">
              <a:solidFill>
                <a:schemeClr val="accent3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algn="ctr"/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Dr. Jean-</a:t>
            </a:r>
            <a:r>
              <a:rPr lang="en-CA" sz="2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Roch</a:t>
            </a: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Vlimant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(EP-UCM)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algn="ctr"/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Dr. Maurizio  </a:t>
            </a:r>
            <a:r>
              <a:rPr lang="en-CA" sz="2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Pierini</a:t>
            </a: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(EP-CMG-PS)</a:t>
            </a:r>
          </a:p>
        </p:txBody>
      </p:sp>
      <p:pic>
        <p:nvPicPr>
          <p:cNvPr id="5" name="Рисунок 4" descr="http://design-guidelines.web.cern.ch/sites/design-guidelines.web.cern.ch/files/u6/CERN-logo_outline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132"/>
                    </a14:imgEffect>
                    <a14:imgEffect>
                      <a14:saturation sat="57000"/>
                    </a14:imgEffect>
                    <a14:imgEffect>
                      <a14:brightnessContrast contras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95" y="4283612"/>
            <a:ext cx="2593072" cy="257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cms-docdb.cern.ch/cgi-bin/PublicDocDB/RetrieveFile?docid=3045&amp;filename=CMSlogo_color_label_1024_May2014.png&amp;version=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4288"/>
            <a:ext cx="2433711" cy="2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4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34436" y="333886"/>
            <a:ext cx="676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Reconstruction </a:t>
            </a:r>
            <a:r>
              <a:rPr lang="en-IE" sz="40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of outlier</a:t>
            </a:r>
            <a:endParaRPr lang="ru-RU" sz="40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00594" y="6357951"/>
            <a:ext cx="49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4"/>
          <a:stretch/>
        </p:blipFill>
        <p:spPr>
          <a:xfrm>
            <a:off x="1069012" y="2470240"/>
            <a:ext cx="3912491" cy="19528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0"/>
          <a:stretch/>
        </p:blipFill>
        <p:spPr>
          <a:xfrm>
            <a:off x="6719180" y="2442946"/>
            <a:ext cx="3912491" cy="1966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2038" y="1764275"/>
            <a:ext cx="357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maximum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MD: </a:t>
            </a:r>
            <a:r>
              <a:rPr lang="fr-CH" sz="2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0.944811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7322" y="1736980"/>
            <a:ext cx="357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minimum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MD: </a:t>
            </a:r>
            <a:r>
              <a:rPr lang="fr-CH" sz="2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0.344363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6258" y="4667375"/>
            <a:ext cx="330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Model with 2 hidden layers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and 2 latent dimensions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1725" y="4626273"/>
            <a:ext cx="330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Model with 3 hidden layers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and 64 latent dimensions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34436" y="246802"/>
            <a:ext cx="676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Performance </a:t>
            </a:r>
            <a:r>
              <a:rPr lang="en-IE" sz="40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evaluation</a:t>
            </a:r>
            <a:endParaRPr lang="ru-RU" sz="40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00594" y="6357951"/>
            <a:ext cx="49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46741" y="1923886"/>
            <a:ext cx="3556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Mean </a:t>
            </a:r>
            <a:r>
              <a:rPr lang="en-GB" sz="2400" dirty="0"/>
              <a:t>difference between the prediction of the model and its original input for normal and outlier data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8401" y="5988619"/>
            <a:ext cx="57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Model </a:t>
            </a:r>
            <a:r>
              <a:rPr lang="en-IE" dirty="0"/>
              <a:t>with 5 hidden layers and 32 latent dimensions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1" y="1041771"/>
            <a:ext cx="7464023" cy="49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2548" y="-67098"/>
            <a:ext cx="676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Performance evaluation</a:t>
            </a:r>
            <a:endParaRPr lang="ru-RU" sz="40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00594" y="6357951"/>
            <a:ext cx="49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" y="620125"/>
            <a:ext cx="3771525" cy="30511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90" y="620126"/>
            <a:ext cx="3814231" cy="30856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64" y="620126"/>
            <a:ext cx="3814231" cy="3085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35" y="3701406"/>
            <a:ext cx="3824672" cy="30941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04" y="3596612"/>
            <a:ext cx="3961251" cy="32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30581" y="-127200"/>
            <a:ext cx="676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Performance evaluation</a:t>
            </a:r>
            <a:endParaRPr lang="ru-RU" sz="32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00594" y="6357951"/>
            <a:ext cx="49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6" y="274861"/>
            <a:ext cx="4059517" cy="33026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15" y="261694"/>
            <a:ext cx="4084083" cy="33226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5" y="3502831"/>
            <a:ext cx="4077140" cy="33169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65" y="3502831"/>
            <a:ext cx="4057933" cy="33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30581" y="-140848"/>
            <a:ext cx="676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Performance evaluation</a:t>
            </a:r>
            <a:endParaRPr lang="ru-RU" sz="32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00594" y="6357951"/>
            <a:ext cx="49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5" y="296297"/>
            <a:ext cx="4006501" cy="32595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9" y="261212"/>
            <a:ext cx="4070985" cy="330265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1" y="3528528"/>
            <a:ext cx="4004075" cy="324837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9" y="3502831"/>
            <a:ext cx="4057933" cy="33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 idx="4294967295"/>
          </p:nvPr>
        </p:nvSpPr>
        <p:spPr>
          <a:xfrm>
            <a:off x="2098829" y="2332900"/>
            <a:ext cx="7832190" cy="15465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000" dirty="0" smtClean="0">
                <a:solidFill>
                  <a:srgbClr val="7ECEFD"/>
                </a:solidFill>
              </a:rPr>
              <a:t>Thank you for attention!</a:t>
            </a:r>
            <a:endParaRPr lang="en" sz="6000" dirty="0">
              <a:solidFill>
                <a:srgbClr val="7EC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6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798" y="138999"/>
            <a:ext cx="10481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What are </a:t>
            </a:r>
            <a:r>
              <a:rPr lang="en-CA" sz="4400" dirty="0" err="1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autoencoders</a:t>
            </a:r>
            <a:r>
              <a:rPr lang="en-CA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?</a:t>
            </a:r>
            <a:endParaRPr lang="ru-RU" sz="44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4.googleusercontent.com/pgCrfTbZ38kO4GBpowY023iox8dSehVUGSYgI4DQsZRQxN3H7Nb18pf80FYfFj2S-QBkkyStCgfn3bJecIF2MHmEnaODdrAzS9Hn4gUftlpQTZdTKg-GpB47uU_oMSxnWsvVPB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54" y="1192489"/>
            <a:ext cx="9563886" cy="300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59561" y="4713087"/>
            <a:ext cx="5213441" cy="163121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Compression </a:t>
            </a:r>
            <a:r>
              <a:rPr lang="en-US" sz="2000" dirty="0">
                <a:cs typeface="Times New Roman" panose="02020603050405020304" pitchFamily="18" charset="0"/>
              </a:rPr>
              <a:t>and decompression functions </a:t>
            </a:r>
            <a:r>
              <a:rPr lang="en-US" sz="2000" dirty="0" smtClean="0">
                <a:cs typeface="Times New Roman" panose="02020603050405020304" pitchFamily="18" charset="0"/>
              </a:rPr>
              <a:t>are:</a:t>
            </a:r>
          </a:p>
          <a:p>
            <a:endParaRPr lang="en-US" sz="2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cs typeface="Times New Roman" panose="02020603050405020304" pitchFamily="18" charset="0"/>
              </a:rPr>
              <a:t>ata-specific</a:t>
            </a:r>
            <a:endParaRPr lang="ru-RU" sz="20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>
                <a:cs typeface="Times New Roman" panose="02020603050405020304" pitchFamily="18" charset="0"/>
              </a:rPr>
              <a:t>L</a:t>
            </a:r>
            <a:r>
              <a:rPr lang="en-US" sz="2000" dirty="0" err="1" smtClean="0">
                <a:cs typeface="Times New Roman" panose="02020603050405020304" pitchFamily="18" charset="0"/>
              </a:rPr>
              <a:t>ossy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cs typeface="Times New Roman" panose="02020603050405020304" pitchFamily="18" charset="0"/>
              </a:rPr>
              <a:t>earned </a:t>
            </a:r>
            <a:r>
              <a:rPr lang="en-US" sz="2000" dirty="0">
                <a:cs typeface="Times New Roman" panose="02020603050405020304" pitchFamily="18" charset="0"/>
              </a:rPr>
              <a:t>automatically </a:t>
            </a:r>
            <a:r>
              <a:rPr lang="en-US" sz="2000" dirty="0" smtClean="0">
                <a:cs typeface="Times New Roman" panose="02020603050405020304" pitchFamily="18" charset="0"/>
              </a:rPr>
              <a:t>from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data </a:t>
            </a:r>
            <a:r>
              <a:rPr lang="en-US" sz="2000" dirty="0">
                <a:cs typeface="Times New Roman" panose="02020603050405020304" pitchFamily="18" charset="0"/>
              </a:rPr>
              <a:t>examples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64570" y="4713087"/>
            <a:ext cx="5227095" cy="163121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err="1">
                <a:cs typeface="Times New Roman" panose="02020603050405020304" pitchFamily="18" charset="0"/>
              </a:rPr>
              <a:t>To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build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an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autoencoder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you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need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three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things</a:t>
            </a:r>
            <a:r>
              <a:rPr lang="ru-RU" sz="2000" dirty="0" smtClean="0">
                <a:cs typeface="Times New Roman" panose="02020603050405020304" pitchFamily="18" charset="0"/>
              </a:rPr>
              <a:t>: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endParaRPr lang="ru-RU" sz="2000" dirty="0"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000" dirty="0" err="1">
                <a:cs typeface="Times New Roman" panose="02020603050405020304" pitchFamily="18" charset="0"/>
              </a:rPr>
              <a:t>E</a:t>
            </a:r>
            <a:r>
              <a:rPr lang="ru-RU" sz="2000" dirty="0" err="1" smtClean="0">
                <a:cs typeface="Times New Roman" panose="02020603050405020304" pitchFamily="18" charset="0"/>
              </a:rPr>
              <a:t>ncoding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cs typeface="Times New Roman" panose="02020603050405020304" pitchFamily="18" charset="0"/>
              </a:rPr>
              <a:t>function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000" dirty="0" err="1">
                <a:cs typeface="Times New Roman" panose="02020603050405020304" pitchFamily="18" charset="0"/>
              </a:rPr>
              <a:t>D</a:t>
            </a:r>
            <a:r>
              <a:rPr lang="ru-RU" sz="2000" dirty="0" err="1" smtClean="0">
                <a:cs typeface="Times New Roman" panose="02020603050405020304" pitchFamily="18" charset="0"/>
              </a:rPr>
              <a:t>ecoding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cs typeface="Times New Roman" panose="02020603050405020304" pitchFamily="18" charset="0"/>
              </a:rPr>
              <a:t>function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>
                <a:cs typeface="Times New Roman" panose="02020603050405020304" pitchFamily="18" charset="0"/>
              </a:rPr>
              <a:t>L</a:t>
            </a:r>
            <a:r>
              <a:rPr lang="ru-RU" sz="2000" dirty="0" err="1" smtClean="0">
                <a:cs typeface="Times New Roman" panose="02020603050405020304" pitchFamily="18" charset="0"/>
              </a:rPr>
              <a:t>oss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function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131" y="6344303"/>
            <a:ext cx="27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7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1146411" y="3964447"/>
            <a:ext cx="10031104" cy="81592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1961"/>
            </a:schemeClr>
          </a:solidFill>
          <a:ln>
            <a:solidFill>
              <a:schemeClr val="accent1">
                <a:shade val="50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46411" y="2845976"/>
            <a:ext cx="10031104" cy="81592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1961"/>
            </a:schemeClr>
          </a:solidFill>
          <a:ln>
            <a:solidFill>
              <a:schemeClr val="accent1">
                <a:shade val="50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60059" y="1754378"/>
            <a:ext cx="10031104" cy="81592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1961"/>
            </a:schemeClr>
          </a:solidFill>
          <a:ln>
            <a:solidFill>
              <a:schemeClr val="accent1">
                <a:shade val="50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09934" y="191071"/>
            <a:ext cx="10481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What are </a:t>
            </a:r>
            <a:r>
              <a:rPr lang="en-CA" sz="4400" dirty="0" err="1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autoencoders</a:t>
            </a:r>
            <a:r>
              <a:rPr lang="ru-RU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good for</a:t>
            </a:r>
            <a:r>
              <a:rPr lang="en-CA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?</a:t>
            </a:r>
            <a:endParaRPr lang="ru-RU" sz="44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60059" y="1893573"/>
            <a:ext cx="94033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Data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denoising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62332" y="2974024"/>
            <a:ext cx="94033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7" algn="just" fontAlgn="base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2. Dimensionality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reduction for data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visualization</a:t>
            </a:r>
            <a:endParaRPr lang="en-US" sz="28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endParaRPr lang="en-US" sz="2400" dirty="0" smtClean="0">
              <a:solidFill>
                <a:srgbClr val="2867A0"/>
              </a:solidFill>
            </a:endParaRPr>
          </a:p>
          <a:p>
            <a:pPr algn="just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46411" y="4108271"/>
            <a:ext cx="94033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7" algn="just" fontAlgn="base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3. Outliers?</a:t>
            </a:r>
          </a:p>
          <a:p>
            <a:pPr algn="just" fontAlgn="base">
              <a:buFont typeface="+mj-lt"/>
              <a:buAutoNum type="arabicPeriod"/>
            </a:pPr>
            <a:endParaRPr lang="en-US" sz="2400" dirty="0" smtClean="0">
              <a:solidFill>
                <a:srgbClr val="2867A0"/>
              </a:solidFill>
            </a:endParaRPr>
          </a:p>
          <a:p>
            <a:pPr algn="just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96131" y="6344303"/>
            <a:ext cx="27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320" y="153656"/>
            <a:ext cx="10481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Deep </a:t>
            </a:r>
            <a:r>
              <a:rPr lang="en-CA" sz="4400" dirty="0" err="1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autoencoder</a:t>
            </a:r>
            <a:endParaRPr lang="en-CA" sz="44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1"/>
          <a:stretch/>
        </p:blipFill>
        <p:spPr bwMode="auto">
          <a:xfrm>
            <a:off x="1985838" y="1491175"/>
            <a:ext cx="7803015" cy="430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696131" y="6344303"/>
            <a:ext cx="27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89719" y="5541686"/>
            <a:ext cx="10031104" cy="81592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1961"/>
            </a:schemeClr>
          </a:solidFill>
          <a:ln>
            <a:solidFill>
              <a:schemeClr val="accent1">
                <a:shade val="50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080672" y="133695"/>
            <a:ext cx="39181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500"/>
              </a:spcBef>
              <a:spcAft>
                <a:spcPts val="1000"/>
              </a:spcAft>
            </a:pPr>
            <a:r>
              <a:rPr lang="en-CA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MNIST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3170056" y="5749592"/>
                <a:ext cx="523291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altLang="ru-RU" sz="2000" dirty="0" smtClean="0">
                    <a:solidFill>
                      <a:schemeClr val="tx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ru-RU" sz="2000" dirty="0" smtClean="0">
                    <a:solidFill>
                      <a:schemeClr val="tx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MNIST </a:t>
                </a:r>
                <a14:m>
                  <m:oMath xmlns:m="http://schemas.openxmlformats.org/officeDocument/2006/math">
                    <m:r>
                      <a:rPr lang="en-US" altLang="ru-RU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fr-CH" sz="2000" dirty="0">
                    <a:solidFill>
                      <a:schemeClr val="tx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collection of 784-dimensional vectors</a:t>
                </a:r>
                <a:r>
                  <a:rPr lang="ru-RU" altLang="ru-RU" sz="2000" dirty="0">
                    <a:solidFill>
                      <a:schemeClr val="tx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.</a:t>
                </a:r>
                <a:endParaRPr lang="en-US" altLang="ru-RU" sz="2000" dirty="0">
                  <a:solidFill>
                    <a:schemeClr val="tx2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056" y="5749592"/>
                <a:ext cx="523291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7" t="-7576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https://lh4.googleusercontent.com/2PsbtOFxTr-LzHMB00P2MyE8kVBpmUce7HnGRIkVXeNPCmIzSgEQl_txAUBv50Kg30yyJGk3EDqyUyqUg8qHLkk1bB8kRjd_KrPIILUnMw0WA52w-bzqtdivFtpXh46qKMCo7Et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6725" r="8250" b="10131"/>
          <a:stretch/>
        </p:blipFill>
        <p:spPr bwMode="auto">
          <a:xfrm>
            <a:off x="1545293" y="2624554"/>
            <a:ext cx="8988879" cy="265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96131" y="6344303"/>
            <a:ext cx="27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0732" y="1063678"/>
            <a:ext cx="113010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Training set: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60,000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digits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ranging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from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0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to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9</a:t>
            </a:r>
            <a:endParaRPr lang="en-US" altLang="ru-RU" sz="20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Testing set: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10,000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another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digits</a:t>
            </a:r>
            <a:endParaRPr lang="en-US" altLang="ru-RU" sz="2000" dirty="0" smtClean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Each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digit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is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normalized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and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centered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in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a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gray-level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image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with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size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28×28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3662" y="140679"/>
            <a:ext cx="10481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N</a:t>
            </a:r>
            <a:r>
              <a:rPr lang="en-CA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etw</a:t>
            </a:r>
            <a:r>
              <a:rPr lang="en-CA" sz="4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orks topologies </a:t>
            </a:r>
            <a:r>
              <a:rPr lang="en-CA" sz="44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being used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10198" y="6346962"/>
            <a:ext cx="27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56" y="5175544"/>
            <a:ext cx="1168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IE" sz="2000" b="1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1) ‘</a:t>
            </a:r>
            <a:r>
              <a:rPr lang="en-IE" sz="2000" b="1" dirty="0" err="1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Mse</a:t>
            </a:r>
            <a:r>
              <a:rPr lang="en-IE" sz="2000" b="1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’ </a:t>
            </a:r>
            <a:r>
              <a:rPr lang="en-IE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loss function and </a:t>
            </a:r>
            <a:r>
              <a:rPr lang="en-IE" sz="2000" b="1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‘</a:t>
            </a:r>
            <a:r>
              <a:rPr lang="en-IE" sz="2000" b="1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adadelta</a:t>
            </a:r>
            <a:r>
              <a:rPr lang="en-IE" sz="2000" b="1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’ </a:t>
            </a:r>
            <a:r>
              <a:rPr lang="en-IE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optimizer. </a:t>
            </a:r>
            <a:endParaRPr lang="ru-RU" sz="20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165" y="1135987"/>
            <a:ext cx="82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39 models: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Model [number of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hidden dense </a:t>
            </a:r>
            <a:r>
              <a:rPr lang="en-US" sz="2000" i="1" dirty="0" err="1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layers_latent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dimension]</a:t>
            </a:r>
            <a:endParaRPr lang="ru-RU" sz="2000" i="1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43045"/>
              </p:ext>
            </p:extLst>
          </p:nvPr>
        </p:nvGraphicFramePr>
        <p:xfrm>
          <a:off x="1938144" y="1838120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260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 [1_2]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[2_2]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[3_2]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[4_2]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[5_2]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[1_4]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[2_4]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[3_4]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[4_4]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[5_4]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[1_6]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[2_6]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[3_6]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[4_6]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[5_6]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[1_8]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[2_8]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[3_8]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[4_8]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[5_8]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[1_16]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[2_16]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[3_16]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[4_16]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[5_16]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[1_32]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[2_32]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[3_32]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[5_32]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[1_64]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[2_64]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[3_64]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[4_64]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[5_64]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[1_128]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[2_128]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[3_128]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[4_128]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[5_128]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323556" y="6025749"/>
            <a:ext cx="11414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b="1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3) Sigmoid</a:t>
            </a:r>
            <a:r>
              <a:rPr lang="en-IE" sz="2000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as an activation </a:t>
            </a:r>
            <a:r>
              <a:rPr lang="en-IE" sz="2000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function </a:t>
            </a:r>
            <a:r>
              <a:rPr lang="en-IE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for the last output layer with 784 neurons </a:t>
            </a:r>
            <a:r>
              <a:rPr lang="en-IE" sz="2000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. </a:t>
            </a:r>
            <a:endParaRPr lang="ru-RU" sz="20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3556" y="5604569"/>
            <a:ext cx="10663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b="1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2) </a:t>
            </a:r>
            <a:r>
              <a:rPr lang="en-IE" sz="2000" b="1" dirty="0" err="1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Relu</a:t>
            </a:r>
            <a:r>
              <a:rPr lang="en-IE" sz="2000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activation function </a:t>
            </a:r>
            <a:r>
              <a:rPr lang="en-IE" sz="2000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for </a:t>
            </a:r>
            <a:r>
              <a:rPr lang="en-IE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the output layer with latent dimension. </a:t>
            </a:r>
            <a:endParaRPr lang="ru-RU" sz="20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63322" y="95534"/>
            <a:ext cx="42712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Data Visualization</a:t>
            </a:r>
            <a:endParaRPr lang="ru-RU" sz="44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8335" y="1026327"/>
            <a:ext cx="189703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Outlier: </a:t>
            </a:r>
            <a:r>
              <a:rPr lang="en-US" sz="3200" b="1" dirty="0" smtClean="0">
                <a:solidFill>
                  <a:srgbClr val="F7770D"/>
                </a:solidFill>
              </a:rPr>
              <a:t>7</a:t>
            </a:r>
            <a:endParaRPr lang="ru-RU" sz="3200" b="1" dirty="0">
              <a:solidFill>
                <a:srgbClr val="F7770D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2914" y="935315"/>
            <a:ext cx="2096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Training set: </a:t>
            </a:r>
            <a:r>
              <a:rPr lang="en-US" altLang="ru-RU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53,735</a:t>
            </a:r>
            <a:r>
              <a:rPr lang="ru-RU" altLang="ru-RU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2914" y="1304647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Testing set: </a:t>
            </a:r>
            <a:r>
              <a:rPr lang="en-US" altLang="ru-RU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8,972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811625" y="1047240"/>
            <a:ext cx="22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Using </a:t>
            </a:r>
            <a:r>
              <a:rPr lang="en-US" i="1" dirty="0" err="1" smtClean="0"/>
              <a:t>earlyStopping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696131" y="6344303"/>
            <a:ext cx="27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0" y="1867886"/>
            <a:ext cx="4839823" cy="40849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62" y="1880455"/>
            <a:ext cx="4839823" cy="4084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4057" y="5965443"/>
            <a:ext cx="32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Model with 1 hidden layer</a:t>
            </a:r>
            <a:endParaRPr lang="ru-RU" sz="20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0144" y="5963098"/>
            <a:ext cx="304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Model with 5 hidden layers</a:t>
            </a:r>
            <a:endParaRPr lang="ru-RU" sz="2000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70652" y="95534"/>
            <a:ext cx="10903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40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Visualisation </a:t>
            </a:r>
            <a:r>
              <a:rPr lang="en-IE" sz="40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of digits’ transformation along the line</a:t>
            </a:r>
            <a:endParaRPr lang="ru-RU" sz="40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96131" y="6344303"/>
            <a:ext cx="27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6" y="1223889"/>
            <a:ext cx="6033387" cy="45968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/>
          <a:stretch/>
        </p:blipFill>
        <p:spPr>
          <a:xfrm>
            <a:off x="6551459" y="1046523"/>
            <a:ext cx="5144672" cy="51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684518" y="122362"/>
            <a:ext cx="111391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000" dirty="0" smtClean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Visualisation </a:t>
            </a:r>
            <a:r>
              <a:rPr lang="en-IE" sz="4000" dirty="0">
                <a:solidFill>
                  <a:schemeClr val="accent5">
                    <a:lumMod val="50000"/>
                  </a:schemeClr>
                </a:solidFill>
                <a:ea typeface="+mj-ea"/>
                <a:cs typeface="Times New Roman" panose="02020603050405020304" pitchFamily="18" charset="0"/>
              </a:rPr>
              <a:t>of digits’ transformation around a point</a:t>
            </a:r>
            <a:endParaRPr lang="ru-RU" sz="4000" dirty="0">
              <a:solidFill>
                <a:schemeClr val="accent5">
                  <a:lumMod val="50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678" y="1132241"/>
            <a:ext cx="117157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 = 0.2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696130" y="6344303"/>
            <a:ext cx="49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3" y="1803566"/>
            <a:ext cx="5834280" cy="44451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/>
          <a:stretch/>
        </p:blipFill>
        <p:spPr>
          <a:xfrm>
            <a:off x="6966827" y="911713"/>
            <a:ext cx="3721948" cy="17837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/>
          <a:stretch/>
        </p:blipFill>
        <p:spPr>
          <a:xfrm>
            <a:off x="6739073" y="2837227"/>
            <a:ext cx="4177455" cy="3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474</Words>
  <Application>Microsoft Office PowerPoint</Application>
  <PresentationFormat>Широкоэкранный</PresentationFormat>
  <Paragraphs>121</Paragraphs>
  <Slides>15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Raleway</vt:lpstr>
      <vt:lpstr>Times New Roman</vt:lpstr>
      <vt:lpstr>Тема Office</vt:lpstr>
      <vt:lpstr>Outlier detection using autoencoders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 Lyudchik</dc:creator>
  <cp:lastModifiedBy>Olga Lyudchik</cp:lastModifiedBy>
  <cp:revision>154</cp:revision>
  <dcterms:created xsi:type="dcterms:W3CDTF">2016-07-05T12:30:21Z</dcterms:created>
  <dcterms:modified xsi:type="dcterms:W3CDTF">2016-08-17T13:51:09Z</dcterms:modified>
</cp:coreProperties>
</file>