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5" r:id="rId4"/>
    <p:sldId id="266" r:id="rId5"/>
    <p:sldId id="267" r:id="rId6"/>
    <p:sldId id="268" r:id="rId7"/>
    <p:sldId id="269" r:id="rId8"/>
    <p:sldId id="270" r:id="rId9"/>
    <p:sldId id="262"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7A0"/>
    <a:srgbClr val="FDD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6B84B-865E-4277-BFD0-6E3D039C8CF2}" type="datetimeFigureOut">
              <a:rPr lang="ru-RU" smtClean="0"/>
              <a:t>26.07.2016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464D4-5813-4208-B8C5-352A5F684A65}" type="slidenum">
              <a:rPr lang="ru-RU" smtClean="0"/>
              <a:t>‹#›</a:t>
            </a:fld>
            <a:endParaRPr lang="ru-RU"/>
          </a:p>
        </p:txBody>
      </p:sp>
    </p:spTree>
    <p:extLst>
      <p:ext uri="{BB962C8B-B14F-4D97-AF65-F5344CB8AC3E}">
        <p14:creationId xmlns:p14="http://schemas.microsoft.com/office/powerpoint/2010/main" val="51361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0211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5783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81215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66119DB-AC54-461E-AC31-F34E71404EA5}" type="datetimeFigureOut">
              <a:rPr lang="ru-RU" smtClean="0"/>
              <a:t>26.07.2016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1823492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6119DB-AC54-461E-AC31-F34E71404EA5}" type="datetimeFigureOut">
              <a:rPr lang="ru-RU" smtClean="0"/>
              <a:t>26.07.2016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234966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6119DB-AC54-461E-AC31-F34E71404EA5}" type="datetimeFigureOut">
              <a:rPr lang="ru-RU" smtClean="0"/>
              <a:t>26.07.2016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1817150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961901" y="3607446"/>
            <a:ext cx="6955599" cy="1546500"/>
          </a:xfrm>
          <a:prstGeom prst="rect">
            <a:avLst/>
          </a:prstGeom>
        </p:spPr>
        <p:txBody>
          <a:bodyPr lIns="91425" tIns="91425" rIns="91425" bIns="91425" anchor="t" anchorCtr="0"/>
          <a:lstStyle>
            <a:lvl1pPr>
              <a:spcBef>
                <a:spcPts val="0"/>
              </a:spcBef>
              <a:buClr>
                <a:srgbClr val="2185C5"/>
              </a:buClr>
              <a:buSzPct val="100000"/>
              <a:defRPr sz="4800">
                <a:solidFill>
                  <a:srgbClr val="2185C5"/>
                </a:solidFill>
              </a:defRPr>
            </a:lvl1pPr>
            <a:lvl2pPr>
              <a:spcBef>
                <a:spcPts val="0"/>
              </a:spcBef>
              <a:buClr>
                <a:srgbClr val="2185C5"/>
              </a:buClr>
              <a:buSzPct val="100000"/>
              <a:defRPr sz="4800">
                <a:solidFill>
                  <a:srgbClr val="2185C5"/>
                </a:solidFill>
              </a:defRPr>
            </a:lvl2pPr>
            <a:lvl3pPr>
              <a:spcBef>
                <a:spcPts val="0"/>
              </a:spcBef>
              <a:buClr>
                <a:srgbClr val="2185C5"/>
              </a:buClr>
              <a:buSzPct val="100000"/>
              <a:defRPr sz="4800">
                <a:solidFill>
                  <a:srgbClr val="2185C5"/>
                </a:solidFill>
              </a:defRPr>
            </a:lvl3pPr>
            <a:lvl4pPr>
              <a:spcBef>
                <a:spcPts val="0"/>
              </a:spcBef>
              <a:buClr>
                <a:srgbClr val="2185C5"/>
              </a:buClr>
              <a:buSzPct val="100000"/>
              <a:defRPr sz="4800">
                <a:solidFill>
                  <a:srgbClr val="2185C5"/>
                </a:solidFill>
              </a:defRPr>
            </a:lvl4pPr>
            <a:lvl5pPr>
              <a:spcBef>
                <a:spcPts val="0"/>
              </a:spcBef>
              <a:buClr>
                <a:srgbClr val="2185C5"/>
              </a:buClr>
              <a:buSzPct val="100000"/>
              <a:defRPr sz="4800">
                <a:solidFill>
                  <a:srgbClr val="2185C5"/>
                </a:solidFill>
              </a:defRPr>
            </a:lvl5pPr>
            <a:lvl6pPr>
              <a:spcBef>
                <a:spcPts val="0"/>
              </a:spcBef>
              <a:buClr>
                <a:srgbClr val="2185C5"/>
              </a:buClr>
              <a:buSzPct val="100000"/>
              <a:defRPr sz="4800">
                <a:solidFill>
                  <a:srgbClr val="2185C5"/>
                </a:solidFill>
              </a:defRPr>
            </a:lvl6pPr>
            <a:lvl7pPr>
              <a:spcBef>
                <a:spcPts val="0"/>
              </a:spcBef>
              <a:buClr>
                <a:srgbClr val="2185C5"/>
              </a:buClr>
              <a:buSzPct val="100000"/>
              <a:defRPr sz="4800">
                <a:solidFill>
                  <a:srgbClr val="2185C5"/>
                </a:solidFill>
              </a:defRPr>
            </a:lvl7pPr>
            <a:lvl8pPr>
              <a:spcBef>
                <a:spcPts val="0"/>
              </a:spcBef>
              <a:buClr>
                <a:srgbClr val="2185C5"/>
              </a:buClr>
              <a:buSzPct val="100000"/>
              <a:defRPr sz="4800">
                <a:solidFill>
                  <a:srgbClr val="2185C5"/>
                </a:solidFill>
              </a:defRPr>
            </a:lvl8pPr>
            <a:lvl9pPr>
              <a:spcBef>
                <a:spcPts val="0"/>
              </a:spcBef>
              <a:buClr>
                <a:srgbClr val="2185C5"/>
              </a:buClr>
              <a:buSzPct val="100000"/>
              <a:defRPr sz="4800">
                <a:solidFill>
                  <a:srgbClr val="2185C5"/>
                </a:solidFill>
              </a:defRPr>
            </a:lvl9pPr>
          </a:lstStyle>
          <a:p>
            <a:endParaRPr dirty="0"/>
          </a:p>
        </p:txBody>
      </p:sp>
      <p:sp>
        <p:nvSpPr>
          <p:cNvPr id="9" name="Shape 9"/>
          <p:cNvSpPr/>
          <p:nvPr/>
        </p:nvSpPr>
        <p:spPr>
          <a:xfrm>
            <a:off x="7917661" y="3212451"/>
            <a:ext cx="962400" cy="102899"/>
          </a:xfrm>
          <a:prstGeom prst="rect">
            <a:avLst/>
          </a:prstGeom>
          <a:solidFill>
            <a:srgbClr val="FF9715"/>
          </a:solidFill>
          <a:ln>
            <a:noFill/>
          </a:ln>
        </p:spPr>
        <p:txBody>
          <a:bodyPr lIns="91425" tIns="91425" rIns="91425" bIns="91425" anchor="ctr" anchorCtr="0">
            <a:noAutofit/>
          </a:bodyPr>
          <a:lstStyle/>
          <a:p>
            <a:pPr>
              <a:spcBef>
                <a:spcPts val="0"/>
              </a:spcBef>
              <a:buNone/>
            </a:pPr>
            <a:endParaRPr sz="1800"/>
          </a:p>
        </p:txBody>
      </p:sp>
      <p:sp>
        <p:nvSpPr>
          <p:cNvPr id="10" name="Shape 10"/>
          <p:cNvSpPr/>
          <p:nvPr/>
        </p:nvSpPr>
        <p:spPr>
          <a:xfrm>
            <a:off x="8879813" y="3212451"/>
            <a:ext cx="962400" cy="102899"/>
          </a:xfrm>
          <a:prstGeom prst="rect">
            <a:avLst/>
          </a:prstGeom>
          <a:solidFill>
            <a:srgbClr val="F20253"/>
          </a:solidFill>
          <a:ln>
            <a:noFill/>
          </a:ln>
        </p:spPr>
        <p:txBody>
          <a:bodyPr lIns="91425" tIns="91425" rIns="91425" bIns="91425" anchor="ctr" anchorCtr="0">
            <a:noAutofit/>
          </a:bodyPr>
          <a:lstStyle/>
          <a:p>
            <a:pPr>
              <a:spcBef>
                <a:spcPts val="0"/>
              </a:spcBef>
              <a:buNone/>
            </a:pPr>
            <a:endParaRPr sz="1800"/>
          </a:p>
        </p:txBody>
      </p:sp>
      <p:sp>
        <p:nvSpPr>
          <p:cNvPr id="11" name="Shape 11"/>
          <p:cNvSpPr/>
          <p:nvPr/>
        </p:nvSpPr>
        <p:spPr>
          <a:xfrm>
            <a:off x="-1" y="3212451"/>
            <a:ext cx="962400" cy="102899"/>
          </a:xfrm>
          <a:prstGeom prst="rect">
            <a:avLst/>
          </a:prstGeom>
          <a:solidFill>
            <a:srgbClr val="7ECEFD"/>
          </a:solidFill>
          <a:ln>
            <a:noFill/>
          </a:ln>
        </p:spPr>
        <p:txBody>
          <a:bodyPr lIns="91425" tIns="91425" rIns="91425" bIns="91425" anchor="ctr" anchorCtr="0">
            <a:noAutofit/>
          </a:bodyPr>
          <a:lstStyle/>
          <a:p>
            <a:pPr>
              <a:spcBef>
                <a:spcPts val="0"/>
              </a:spcBef>
              <a:buNone/>
            </a:pPr>
            <a:endParaRPr sz="1800"/>
          </a:p>
        </p:txBody>
      </p:sp>
      <p:sp>
        <p:nvSpPr>
          <p:cNvPr id="12" name="Shape 12"/>
          <p:cNvSpPr/>
          <p:nvPr/>
        </p:nvSpPr>
        <p:spPr>
          <a:xfrm>
            <a:off x="961899" y="3212451"/>
            <a:ext cx="6955599" cy="102899"/>
          </a:xfrm>
          <a:prstGeom prst="rect">
            <a:avLst/>
          </a:prstGeom>
          <a:solidFill>
            <a:srgbClr val="2185C5"/>
          </a:solidFill>
          <a:ln>
            <a:noFill/>
          </a:ln>
        </p:spPr>
        <p:txBody>
          <a:bodyPr lIns="91425" tIns="91425" rIns="91425" bIns="91425" anchor="ctr" anchorCtr="0">
            <a:noAutofit/>
          </a:bodyPr>
          <a:lstStyle/>
          <a:p>
            <a:pPr>
              <a:spcBef>
                <a:spcPts val="0"/>
              </a:spcBef>
              <a:buNone/>
            </a:pPr>
            <a:endParaRPr sz="1800"/>
          </a:p>
        </p:txBody>
      </p:sp>
    </p:spTree>
    <p:extLst>
      <p:ext uri="{BB962C8B-B14F-4D97-AF65-F5344CB8AC3E}">
        <p14:creationId xmlns:p14="http://schemas.microsoft.com/office/powerpoint/2010/main" val="3014713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191600" y="274650"/>
            <a:ext cx="86168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9" name="Shape 29"/>
          <p:cNvSpPr txBox="1">
            <a:spLocks noGrp="1"/>
          </p:cNvSpPr>
          <p:nvPr>
            <p:ph type="body" idx="1"/>
          </p:nvPr>
        </p:nvSpPr>
        <p:spPr>
          <a:xfrm>
            <a:off x="1191600" y="1831451"/>
            <a:ext cx="8616800" cy="47363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p:nvPr/>
        </p:nvSpPr>
        <p:spPr>
          <a:xfrm>
            <a:off x="9808489" y="6755101"/>
            <a:ext cx="1191599" cy="102899"/>
          </a:xfrm>
          <a:prstGeom prst="rect">
            <a:avLst/>
          </a:prstGeom>
          <a:solidFill>
            <a:srgbClr val="FF9715"/>
          </a:solidFill>
          <a:ln>
            <a:noFill/>
          </a:ln>
        </p:spPr>
        <p:txBody>
          <a:bodyPr lIns="91425" tIns="91425" rIns="91425" bIns="91425" anchor="ctr" anchorCtr="0">
            <a:noAutofit/>
          </a:bodyPr>
          <a:lstStyle/>
          <a:p>
            <a:pPr>
              <a:spcBef>
                <a:spcPts val="0"/>
              </a:spcBef>
              <a:buNone/>
            </a:pPr>
            <a:endParaRPr sz="1800"/>
          </a:p>
        </p:txBody>
      </p:sp>
      <p:sp>
        <p:nvSpPr>
          <p:cNvPr id="31" name="Shape 31"/>
          <p:cNvSpPr/>
          <p:nvPr/>
        </p:nvSpPr>
        <p:spPr>
          <a:xfrm>
            <a:off x="11000415" y="6755101"/>
            <a:ext cx="1191599" cy="102899"/>
          </a:xfrm>
          <a:prstGeom prst="rect">
            <a:avLst/>
          </a:prstGeom>
          <a:solidFill>
            <a:srgbClr val="F20253"/>
          </a:solidFill>
          <a:ln>
            <a:noFill/>
          </a:ln>
        </p:spPr>
        <p:txBody>
          <a:bodyPr lIns="91425" tIns="91425" rIns="91425" bIns="91425" anchor="ctr" anchorCtr="0">
            <a:noAutofit/>
          </a:bodyPr>
          <a:lstStyle/>
          <a:p>
            <a:pPr>
              <a:spcBef>
                <a:spcPts val="0"/>
              </a:spcBef>
              <a:buNone/>
            </a:pPr>
            <a:endParaRPr sz="1800"/>
          </a:p>
        </p:txBody>
      </p:sp>
      <p:sp>
        <p:nvSpPr>
          <p:cNvPr id="32" name="Shape 32"/>
          <p:cNvSpPr/>
          <p:nvPr/>
        </p:nvSpPr>
        <p:spPr>
          <a:xfrm>
            <a:off x="1" y="6755101"/>
            <a:ext cx="1191599" cy="102899"/>
          </a:xfrm>
          <a:prstGeom prst="rect">
            <a:avLst/>
          </a:prstGeom>
          <a:solidFill>
            <a:srgbClr val="7ECEFD"/>
          </a:solidFill>
          <a:ln>
            <a:noFill/>
          </a:ln>
        </p:spPr>
        <p:txBody>
          <a:bodyPr lIns="91425" tIns="91425" rIns="91425" bIns="91425" anchor="ctr" anchorCtr="0">
            <a:noAutofit/>
          </a:bodyPr>
          <a:lstStyle/>
          <a:p>
            <a:pPr>
              <a:spcBef>
                <a:spcPts val="0"/>
              </a:spcBef>
              <a:buNone/>
            </a:pPr>
            <a:endParaRPr sz="1800"/>
          </a:p>
        </p:txBody>
      </p:sp>
      <p:sp>
        <p:nvSpPr>
          <p:cNvPr id="33" name="Shape 33"/>
          <p:cNvSpPr/>
          <p:nvPr/>
        </p:nvSpPr>
        <p:spPr>
          <a:xfrm>
            <a:off x="1191612" y="6755101"/>
            <a:ext cx="8616800" cy="102899"/>
          </a:xfrm>
          <a:prstGeom prst="rect">
            <a:avLst/>
          </a:prstGeom>
          <a:solidFill>
            <a:srgbClr val="2185C5"/>
          </a:solidFill>
          <a:ln>
            <a:noFill/>
          </a:ln>
        </p:spPr>
        <p:txBody>
          <a:bodyPr lIns="91425" tIns="91425" rIns="91425" bIns="91425" anchor="ctr" anchorCtr="0">
            <a:noAutofit/>
          </a:bodyPr>
          <a:lstStyle/>
          <a:p>
            <a:pPr>
              <a:spcBef>
                <a:spcPts val="0"/>
              </a:spcBef>
              <a:buNone/>
            </a:pPr>
            <a:endParaRPr sz="1800"/>
          </a:p>
        </p:txBody>
      </p:sp>
    </p:spTree>
    <p:extLst>
      <p:ext uri="{BB962C8B-B14F-4D97-AF65-F5344CB8AC3E}">
        <p14:creationId xmlns:p14="http://schemas.microsoft.com/office/powerpoint/2010/main" val="2227725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8"/>
        <p:cNvGrpSpPr/>
        <p:nvPr/>
      </p:nvGrpSpPr>
      <p:grpSpPr>
        <a:xfrm>
          <a:off x="0" y="0"/>
          <a:ext cx="0" cy="0"/>
          <a:chOff x="0" y="0"/>
          <a:chExt cx="0" cy="0"/>
        </a:xfrm>
      </p:grpSpPr>
      <p:sp>
        <p:nvSpPr>
          <p:cNvPr id="69" name="Shape 69"/>
          <p:cNvSpPr/>
          <p:nvPr/>
        </p:nvSpPr>
        <p:spPr>
          <a:xfrm>
            <a:off x="9808489" y="6755101"/>
            <a:ext cx="1191599" cy="102899"/>
          </a:xfrm>
          <a:prstGeom prst="rect">
            <a:avLst/>
          </a:prstGeom>
          <a:solidFill>
            <a:srgbClr val="FF9715"/>
          </a:solidFill>
          <a:ln>
            <a:noFill/>
          </a:ln>
        </p:spPr>
        <p:txBody>
          <a:bodyPr lIns="91425" tIns="91425" rIns="91425" bIns="91425" anchor="ctr" anchorCtr="0">
            <a:noAutofit/>
          </a:bodyPr>
          <a:lstStyle/>
          <a:p>
            <a:pPr>
              <a:spcBef>
                <a:spcPts val="0"/>
              </a:spcBef>
              <a:buNone/>
            </a:pPr>
            <a:endParaRPr sz="1800"/>
          </a:p>
        </p:txBody>
      </p:sp>
      <p:sp>
        <p:nvSpPr>
          <p:cNvPr id="70" name="Shape 70"/>
          <p:cNvSpPr/>
          <p:nvPr/>
        </p:nvSpPr>
        <p:spPr>
          <a:xfrm>
            <a:off x="11000415" y="6755101"/>
            <a:ext cx="1191599" cy="102899"/>
          </a:xfrm>
          <a:prstGeom prst="rect">
            <a:avLst/>
          </a:prstGeom>
          <a:solidFill>
            <a:srgbClr val="F20253"/>
          </a:solidFill>
          <a:ln>
            <a:noFill/>
          </a:ln>
        </p:spPr>
        <p:txBody>
          <a:bodyPr lIns="91425" tIns="91425" rIns="91425" bIns="91425" anchor="ctr" anchorCtr="0">
            <a:noAutofit/>
          </a:bodyPr>
          <a:lstStyle/>
          <a:p>
            <a:pPr>
              <a:spcBef>
                <a:spcPts val="0"/>
              </a:spcBef>
              <a:buNone/>
            </a:pPr>
            <a:endParaRPr sz="1800"/>
          </a:p>
        </p:txBody>
      </p:sp>
      <p:sp>
        <p:nvSpPr>
          <p:cNvPr id="71" name="Shape 71"/>
          <p:cNvSpPr/>
          <p:nvPr/>
        </p:nvSpPr>
        <p:spPr>
          <a:xfrm>
            <a:off x="1" y="6755101"/>
            <a:ext cx="1191599" cy="102899"/>
          </a:xfrm>
          <a:prstGeom prst="rect">
            <a:avLst/>
          </a:prstGeom>
          <a:solidFill>
            <a:srgbClr val="FFFFFF"/>
          </a:solidFill>
          <a:ln>
            <a:noFill/>
          </a:ln>
        </p:spPr>
        <p:txBody>
          <a:bodyPr lIns="91425" tIns="91425" rIns="91425" bIns="91425" anchor="ctr" anchorCtr="0">
            <a:noAutofit/>
          </a:bodyPr>
          <a:lstStyle/>
          <a:p>
            <a:pPr>
              <a:spcBef>
                <a:spcPts val="0"/>
              </a:spcBef>
              <a:buNone/>
            </a:pPr>
            <a:endParaRPr sz="1800"/>
          </a:p>
        </p:txBody>
      </p:sp>
      <p:sp>
        <p:nvSpPr>
          <p:cNvPr id="72" name="Shape 72"/>
          <p:cNvSpPr/>
          <p:nvPr/>
        </p:nvSpPr>
        <p:spPr>
          <a:xfrm>
            <a:off x="1191612" y="6755101"/>
            <a:ext cx="8616800" cy="102899"/>
          </a:xfrm>
          <a:prstGeom prst="rect">
            <a:avLst/>
          </a:prstGeom>
          <a:solidFill>
            <a:srgbClr val="7ECEFD"/>
          </a:solidFill>
          <a:ln>
            <a:noFill/>
          </a:ln>
        </p:spPr>
        <p:txBody>
          <a:bodyPr lIns="91425" tIns="91425" rIns="91425" bIns="91425" anchor="ctr" anchorCtr="0">
            <a:noAutofit/>
          </a:bodyPr>
          <a:lstStyle/>
          <a:p>
            <a:pPr>
              <a:spcBef>
                <a:spcPts val="0"/>
              </a:spcBef>
              <a:buNone/>
            </a:pPr>
            <a:endParaRPr sz="1800"/>
          </a:p>
        </p:txBody>
      </p:sp>
    </p:spTree>
    <p:extLst>
      <p:ext uri="{BB962C8B-B14F-4D97-AF65-F5344CB8AC3E}">
        <p14:creationId xmlns:p14="http://schemas.microsoft.com/office/powerpoint/2010/main" val="155552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6119DB-AC54-461E-AC31-F34E71404EA5}" type="datetimeFigureOut">
              <a:rPr lang="ru-RU" smtClean="0"/>
              <a:t>26.07.2016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15108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66119DB-AC54-461E-AC31-F34E71404EA5}" type="datetimeFigureOut">
              <a:rPr lang="ru-RU" smtClean="0"/>
              <a:t>26.07.2016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323781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66119DB-AC54-461E-AC31-F34E71404EA5}" type="datetimeFigureOut">
              <a:rPr lang="ru-RU" smtClean="0"/>
              <a:t>26.07.2016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224337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66119DB-AC54-461E-AC31-F34E71404EA5}" type="datetimeFigureOut">
              <a:rPr lang="ru-RU" smtClean="0"/>
              <a:t>26.07.2016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323427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66119DB-AC54-461E-AC31-F34E71404EA5}" type="datetimeFigureOut">
              <a:rPr lang="ru-RU" smtClean="0"/>
              <a:t>26.07.2016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78806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66119DB-AC54-461E-AC31-F34E71404EA5}" type="datetimeFigureOut">
              <a:rPr lang="ru-RU" smtClean="0"/>
              <a:t>26.07.2016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379889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66119DB-AC54-461E-AC31-F34E71404EA5}" type="datetimeFigureOut">
              <a:rPr lang="ru-RU" smtClean="0"/>
              <a:t>26.07.2016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372516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66119DB-AC54-461E-AC31-F34E71404EA5}" type="datetimeFigureOut">
              <a:rPr lang="ru-RU" smtClean="0"/>
              <a:t>26.07.2016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E223638-B494-4295-986D-EAEAB6645A01}" type="slidenum">
              <a:rPr lang="ru-RU" smtClean="0"/>
              <a:t>‹#›</a:t>
            </a:fld>
            <a:endParaRPr lang="ru-RU"/>
          </a:p>
        </p:txBody>
      </p:sp>
    </p:spTree>
    <p:extLst>
      <p:ext uri="{BB962C8B-B14F-4D97-AF65-F5344CB8AC3E}">
        <p14:creationId xmlns:p14="http://schemas.microsoft.com/office/powerpoint/2010/main" val="267120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119DB-AC54-461E-AC31-F34E71404EA5}" type="datetimeFigureOut">
              <a:rPr lang="ru-RU" smtClean="0"/>
              <a:t>26.07.2016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23638-B494-4295-986D-EAEAB6645A01}" type="slidenum">
              <a:rPr lang="ru-RU" smtClean="0"/>
              <a:t>‹#›</a:t>
            </a:fld>
            <a:endParaRPr lang="ru-RU"/>
          </a:p>
        </p:txBody>
      </p:sp>
    </p:spTree>
    <p:extLst>
      <p:ext uri="{BB962C8B-B14F-4D97-AF65-F5344CB8AC3E}">
        <p14:creationId xmlns:p14="http://schemas.microsoft.com/office/powerpoint/2010/main" val="143464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370420" y="717461"/>
            <a:ext cx="8801716" cy="1209814"/>
          </a:xfrm>
          <a:prstGeom prst="rect">
            <a:avLst/>
          </a:prstGeom>
        </p:spPr>
        <p:txBody>
          <a:bodyPr vert="horz" lIns="91425" tIns="91425" rIns="91425" bIns="91425" rtlCol="0" anchor="t" anchorCtr="0">
            <a:noAutofit/>
          </a:bodyPr>
          <a:lstStyle/>
          <a:p>
            <a:r>
              <a:rPr lang="en-CA" sz="5400" dirty="0" err="1" smtClean="0">
                <a:latin typeface="+mn-lt"/>
              </a:rPr>
              <a:t>Autoencoders</a:t>
            </a:r>
            <a:endParaRPr lang="en" sz="5400" dirty="0">
              <a:latin typeface="+mn-lt"/>
            </a:endParaRPr>
          </a:p>
        </p:txBody>
      </p:sp>
      <p:sp>
        <p:nvSpPr>
          <p:cNvPr id="3" name="Shape 74"/>
          <p:cNvSpPr txBox="1">
            <a:spLocks/>
          </p:cNvSpPr>
          <p:nvPr/>
        </p:nvSpPr>
        <p:spPr>
          <a:xfrm>
            <a:off x="1881135" y="3993580"/>
            <a:ext cx="10048176" cy="1892968"/>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185C5"/>
              </a:buClr>
              <a:buSzPct val="100000"/>
              <a:buFont typeface="Raleway"/>
              <a:buNone/>
              <a:defRPr sz="4800" b="0" i="0" u="none" strike="noStrike" cap="none" baseline="0">
                <a:solidFill>
                  <a:srgbClr val="2185C5"/>
                </a:solidFill>
                <a:latin typeface="Raleway"/>
                <a:ea typeface="Raleway"/>
                <a:cs typeface="Raleway"/>
                <a:sym typeface="Raleway"/>
                <a:rtl val="0"/>
              </a:defRPr>
            </a:lvl1pPr>
            <a:lvl2pPr>
              <a:spcBef>
                <a:spcPts val="0"/>
              </a:spcBef>
              <a:buClr>
                <a:srgbClr val="2185C5"/>
              </a:buClr>
              <a:buSzPct val="100000"/>
              <a:buFont typeface="Raleway"/>
              <a:buNone/>
              <a:defRPr sz="4800">
                <a:solidFill>
                  <a:srgbClr val="2185C5"/>
                </a:solidFill>
                <a:latin typeface="Raleway"/>
                <a:ea typeface="Raleway"/>
                <a:cs typeface="Raleway"/>
                <a:sym typeface="Raleway"/>
              </a:defRPr>
            </a:lvl2pPr>
            <a:lvl3pPr>
              <a:spcBef>
                <a:spcPts val="0"/>
              </a:spcBef>
              <a:buClr>
                <a:srgbClr val="2185C5"/>
              </a:buClr>
              <a:buSzPct val="100000"/>
              <a:buFont typeface="Raleway"/>
              <a:buNone/>
              <a:defRPr sz="4800">
                <a:solidFill>
                  <a:srgbClr val="2185C5"/>
                </a:solidFill>
                <a:latin typeface="Raleway"/>
                <a:ea typeface="Raleway"/>
                <a:cs typeface="Raleway"/>
                <a:sym typeface="Raleway"/>
              </a:defRPr>
            </a:lvl3pPr>
            <a:lvl4pPr>
              <a:spcBef>
                <a:spcPts val="0"/>
              </a:spcBef>
              <a:buClr>
                <a:srgbClr val="2185C5"/>
              </a:buClr>
              <a:buSzPct val="100000"/>
              <a:buFont typeface="Raleway"/>
              <a:buNone/>
              <a:defRPr sz="4800">
                <a:solidFill>
                  <a:srgbClr val="2185C5"/>
                </a:solidFill>
                <a:latin typeface="Raleway"/>
                <a:ea typeface="Raleway"/>
                <a:cs typeface="Raleway"/>
                <a:sym typeface="Raleway"/>
              </a:defRPr>
            </a:lvl4pPr>
            <a:lvl5pPr>
              <a:spcBef>
                <a:spcPts val="0"/>
              </a:spcBef>
              <a:buClr>
                <a:srgbClr val="2185C5"/>
              </a:buClr>
              <a:buSzPct val="100000"/>
              <a:buFont typeface="Raleway"/>
              <a:buNone/>
              <a:defRPr sz="4800">
                <a:solidFill>
                  <a:srgbClr val="2185C5"/>
                </a:solidFill>
                <a:latin typeface="Raleway"/>
                <a:ea typeface="Raleway"/>
                <a:cs typeface="Raleway"/>
                <a:sym typeface="Raleway"/>
              </a:defRPr>
            </a:lvl5pPr>
            <a:lvl6pPr>
              <a:spcBef>
                <a:spcPts val="0"/>
              </a:spcBef>
              <a:buClr>
                <a:srgbClr val="2185C5"/>
              </a:buClr>
              <a:buSzPct val="100000"/>
              <a:buFont typeface="Raleway"/>
              <a:buNone/>
              <a:defRPr sz="4800">
                <a:solidFill>
                  <a:srgbClr val="2185C5"/>
                </a:solidFill>
                <a:latin typeface="Raleway"/>
                <a:ea typeface="Raleway"/>
                <a:cs typeface="Raleway"/>
                <a:sym typeface="Raleway"/>
              </a:defRPr>
            </a:lvl6pPr>
            <a:lvl7pPr>
              <a:spcBef>
                <a:spcPts val="0"/>
              </a:spcBef>
              <a:buClr>
                <a:srgbClr val="2185C5"/>
              </a:buClr>
              <a:buSzPct val="100000"/>
              <a:buFont typeface="Raleway"/>
              <a:buNone/>
              <a:defRPr sz="4800">
                <a:solidFill>
                  <a:srgbClr val="2185C5"/>
                </a:solidFill>
                <a:latin typeface="Raleway"/>
                <a:ea typeface="Raleway"/>
                <a:cs typeface="Raleway"/>
                <a:sym typeface="Raleway"/>
              </a:defRPr>
            </a:lvl7pPr>
            <a:lvl8pPr>
              <a:spcBef>
                <a:spcPts val="0"/>
              </a:spcBef>
              <a:buClr>
                <a:srgbClr val="2185C5"/>
              </a:buClr>
              <a:buSzPct val="100000"/>
              <a:buFont typeface="Raleway"/>
              <a:buNone/>
              <a:defRPr sz="4800">
                <a:solidFill>
                  <a:srgbClr val="2185C5"/>
                </a:solidFill>
                <a:latin typeface="Raleway"/>
                <a:ea typeface="Raleway"/>
                <a:cs typeface="Raleway"/>
                <a:sym typeface="Raleway"/>
              </a:defRPr>
            </a:lvl8pPr>
            <a:lvl9pPr>
              <a:spcBef>
                <a:spcPts val="0"/>
              </a:spcBef>
              <a:buClr>
                <a:srgbClr val="2185C5"/>
              </a:buClr>
              <a:buSzPct val="100000"/>
              <a:buFont typeface="Raleway"/>
              <a:buNone/>
              <a:defRPr sz="4800">
                <a:solidFill>
                  <a:srgbClr val="2185C5"/>
                </a:solidFill>
                <a:latin typeface="Raleway"/>
                <a:ea typeface="Raleway"/>
                <a:cs typeface="Raleway"/>
                <a:sym typeface="Raleway"/>
              </a:defRPr>
            </a:lvl9pPr>
          </a:lstStyle>
          <a:p>
            <a:pPr algn="r"/>
            <a:r>
              <a:rPr lang="en-US" sz="3200" dirty="0" smtClean="0">
                <a:latin typeface="+mn-lt"/>
              </a:rPr>
              <a:t>Olga Lyudchik</a:t>
            </a:r>
          </a:p>
          <a:p>
            <a:pPr algn="r"/>
            <a:r>
              <a:rPr lang="en-US" sz="3200" dirty="0" smtClean="0">
                <a:latin typeface="+mn-lt"/>
              </a:rPr>
              <a:t>Non-member sate summer student</a:t>
            </a:r>
          </a:p>
          <a:p>
            <a:pPr algn="r"/>
            <a:endParaRPr lang="en-CA" sz="3200" dirty="0" smtClean="0">
              <a:latin typeface="+mn-lt"/>
            </a:endParaRPr>
          </a:p>
          <a:p>
            <a:pPr algn="r"/>
            <a:r>
              <a:rPr lang="en-CA" sz="3200" dirty="0" smtClean="0">
                <a:latin typeface="+mn-lt"/>
              </a:rPr>
              <a:t>Supervisor: Dr</a:t>
            </a:r>
            <a:r>
              <a:rPr lang="en-CA" sz="3200" dirty="0">
                <a:latin typeface="+mn-lt"/>
              </a:rPr>
              <a:t>. Jean-</a:t>
            </a:r>
            <a:r>
              <a:rPr lang="en-CA" sz="3200" dirty="0" err="1">
                <a:latin typeface="+mn-lt"/>
              </a:rPr>
              <a:t>Roch</a:t>
            </a:r>
            <a:r>
              <a:rPr lang="en-CA" sz="3200" dirty="0">
                <a:latin typeface="+mn-lt"/>
              </a:rPr>
              <a:t> Valery </a:t>
            </a:r>
            <a:r>
              <a:rPr lang="en-CA" sz="3200" dirty="0" smtClean="0">
                <a:latin typeface="+mn-lt"/>
              </a:rPr>
              <a:t>VLIMANT</a:t>
            </a:r>
          </a:p>
          <a:p>
            <a:pPr algn="r"/>
            <a:r>
              <a:rPr lang="en-CA" sz="3200" dirty="0">
                <a:latin typeface="+mn-lt"/>
              </a:rPr>
              <a:t>(</a:t>
            </a:r>
            <a:r>
              <a:rPr lang="en-CA" sz="3200" dirty="0" smtClean="0">
                <a:latin typeface="+mn-lt"/>
              </a:rPr>
              <a:t>EP-UCM)</a:t>
            </a:r>
          </a:p>
        </p:txBody>
      </p:sp>
    </p:spTree>
    <p:extLst>
      <p:ext uri="{BB962C8B-B14F-4D97-AF65-F5344CB8AC3E}">
        <p14:creationId xmlns:p14="http://schemas.microsoft.com/office/powerpoint/2010/main" val="77444323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4" name="Скругленный прямоугольник 3"/>
          <p:cNvSpPr/>
          <p:nvPr/>
        </p:nvSpPr>
        <p:spPr>
          <a:xfrm>
            <a:off x="1419370" y="2104698"/>
            <a:ext cx="9635318" cy="2835795"/>
          </a:xfrm>
          <a:prstGeom prst="roundRect">
            <a:avLst/>
          </a:prstGeom>
          <a:solidFill>
            <a:schemeClr val="accent1">
              <a:lumMod val="40000"/>
              <a:lumOff val="60000"/>
              <a:alpha val="21961"/>
            </a:schemeClr>
          </a:solidFill>
          <a:ln>
            <a:solidFill>
              <a:schemeClr val="accent1">
                <a:shade val="5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hape 74"/>
          <p:cNvSpPr txBox="1">
            <a:spLocks/>
          </p:cNvSpPr>
          <p:nvPr/>
        </p:nvSpPr>
        <p:spPr>
          <a:xfrm>
            <a:off x="370420" y="717461"/>
            <a:ext cx="8801716" cy="1209814"/>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CA" sz="5400" dirty="0" smtClean="0">
                <a:solidFill>
                  <a:srgbClr val="2185C5"/>
                </a:solidFill>
                <a:latin typeface="+mn-lt"/>
              </a:rPr>
              <a:t>The topic:</a:t>
            </a:r>
            <a:endParaRPr lang="en" sz="2400" dirty="0">
              <a:solidFill>
                <a:srgbClr val="2185C5"/>
              </a:solidFill>
              <a:latin typeface="+mn-lt"/>
            </a:endParaRPr>
          </a:p>
        </p:txBody>
      </p:sp>
      <p:sp>
        <p:nvSpPr>
          <p:cNvPr id="2" name="Прямоугольник 1"/>
          <p:cNvSpPr/>
          <p:nvPr/>
        </p:nvSpPr>
        <p:spPr>
          <a:xfrm>
            <a:off x="1705972" y="2598984"/>
            <a:ext cx="9058439" cy="1759456"/>
          </a:xfrm>
          <a:prstGeom prst="rect">
            <a:avLst/>
          </a:prstGeom>
        </p:spPr>
        <p:txBody>
          <a:bodyPr wrap="square">
            <a:spAutoFit/>
          </a:bodyPr>
          <a:lstStyle/>
          <a:p>
            <a:pPr>
              <a:lnSpc>
                <a:spcPts val="2600"/>
              </a:lnSpc>
            </a:pPr>
            <a:r>
              <a:rPr lang="en-US" sz="1600" dirty="0" smtClean="0">
                <a:solidFill>
                  <a:schemeClr val="accent1">
                    <a:lumMod val="75000"/>
                  </a:schemeClr>
                </a:solidFill>
              </a:rPr>
              <a:t>	</a:t>
            </a:r>
            <a:r>
              <a:rPr lang="en-US" sz="2000" i="1" dirty="0" smtClean="0">
                <a:solidFill>
                  <a:srgbClr val="2867A0"/>
                </a:solidFill>
                <a:latin typeface="Javanese Text" panose="02000000000000000000" pitchFamily="2" charset="0"/>
              </a:rPr>
              <a:t>Define a search for top quarks in 1l+jets events, based on unsupervised ML algorithms. Without teaching the algorithm what a top quark is and what it looks like, test the possibility of highlighting the existence of the top quark by clustering similar events into classes, that could then be compared to the known background. The top signal should emerge as an unassociated event category.</a:t>
            </a:r>
            <a:endParaRPr lang="en" sz="2000" i="1" dirty="0">
              <a:solidFill>
                <a:srgbClr val="2867A0"/>
              </a:solidFill>
              <a:latin typeface="Javanese Text" panose="02000000000000000000" pitchFamily="2" charset="0"/>
            </a:endParaRPr>
          </a:p>
        </p:txBody>
      </p:sp>
    </p:spTree>
    <p:extLst>
      <p:ext uri="{BB962C8B-B14F-4D97-AF65-F5344CB8AC3E}">
        <p14:creationId xmlns:p14="http://schemas.microsoft.com/office/powerpoint/2010/main" val="65891090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9934" y="54591"/>
            <a:ext cx="10481481" cy="769441"/>
          </a:xfrm>
          <a:prstGeom prst="rect">
            <a:avLst/>
          </a:prstGeom>
          <a:noFill/>
        </p:spPr>
        <p:txBody>
          <a:bodyPr wrap="square" rtlCol="0">
            <a:spAutoFit/>
          </a:bodyPr>
          <a:lstStyle/>
          <a:p>
            <a:pPr algn="ctr"/>
            <a:r>
              <a:rPr lang="en-CA" sz="4400" dirty="0" smtClean="0">
                <a:solidFill>
                  <a:srgbClr val="2185C5"/>
                </a:solidFill>
                <a:ea typeface="+mj-ea"/>
                <a:cs typeface="+mj-cs"/>
              </a:rPr>
              <a:t>What </a:t>
            </a:r>
            <a:r>
              <a:rPr lang="en-CA" sz="4400" dirty="0">
                <a:solidFill>
                  <a:srgbClr val="2185C5"/>
                </a:solidFill>
                <a:ea typeface="+mj-ea"/>
                <a:cs typeface="+mj-cs"/>
              </a:rPr>
              <a:t>are </a:t>
            </a:r>
            <a:r>
              <a:rPr lang="en-CA" sz="4400" dirty="0" err="1">
                <a:solidFill>
                  <a:srgbClr val="2185C5"/>
                </a:solidFill>
                <a:ea typeface="+mj-ea"/>
                <a:cs typeface="+mj-cs"/>
              </a:rPr>
              <a:t>autoencoders</a:t>
            </a:r>
            <a:r>
              <a:rPr lang="en-CA" sz="4400" dirty="0">
                <a:solidFill>
                  <a:srgbClr val="2185C5"/>
                </a:solidFill>
                <a:ea typeface="+mj-ea"/>
                <a:cs typeface="+mj-cs"/>
              </a:rPr>
              <a:t>?</a:t>
            </a:r>
            <a:endParaRPr lang="ru-RU" sz="4400" dirty="0">
              <a:solidFill>
                <a:srgbClr val="2185C5"/>
              </a:solidFill>
              <a:ea typeface="+mj-ea"/>
              <a:cs typeface="+mj-cs"/>
            </a:endParaRPr>
          </a:p>
        </p:txBody>
      </p:sp>
      <p:pic>
        <p:nvPicPr>
          <p:cNvPr id="1026" name="Picture 2" descr="https://lh4.googleusercontent.com/pgCrfTbZ38kO4GBpowY023iox8dSehVUGSYgI4DQsZRQxN3H7Nb18pf80FYfFj2S-QBkkyStCgfn3bJecIF2MHmEnaODdrAzS9Hn4gUftlpQTZdTKg-GpB47uU_oMSxnWsvVPBv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54" y="1150285"/>
            <a:ext cx="9563886" cy="300261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009934" y="4426484"/>
            <a:ext cx="10252881" cy="1938992"/>
          </a:xfrm>
          <a:prstGeom prst="rect">
            <a:avLst/>
          </a:prstGeom>
          <a:ln w="19050">
            <a:solidFill>
              <a:schemeClr val="accent1">
                <a:lumMod val="75000"/>
              </a:schemeClr>
            </a:solidFill>
          </a:ln>
        </p:spPr>
        <p:txBody>
          <a:bodyPr wrap="square">
            <a:spAutoFit/>
          </a:bodyPr>
          <a:lstStyle/>
          <a:p>
            <a:r>
              <a:rPr lang="en-US" sz="2000" b="1" i="1" dirty="0">
                <a:solidFill>
                  <a:schemeClr val="accent1">
                    <a:lumMod val="75000"/>
                  </a:schemeClr>
                </a:solidFill>
              </a:rPr>
              <a:t>"</a:t>
            </a:r>
            <a:r>
              <a:rPr lang="en-US" sz="2000" b="1" i="1" dirty="0" err="1">
                <a:solidFill>
                  <a:schemeClr val="accent1">
                    <a:lumMod val="75000"/>
                  </a:schemeClr>
                </a:solidFill>
              </a:rPr>
              <a:t>Autoencoding</a:t>
            </a:r>
            <a:r>
              <a:rPr lang="en-US" sz="2000" b="1" i="1" dirty="0">
                <a:solidFill>
                  <a:schemeClr val="accent1">
                    <a:lumMod val="75000"/>
                  </a:schemeClr>
                </a:solidFill>
              </a:rPr>
              <a:t>"</a:t>
            </a:r>
            <a:r>
              <a:rPr lang="en-US" sz="2000" dirty="0">
                <a:solidFill>
                  <a:schemeClr val="accent1">
                    <a:lumMod val="75000"/>
                  </a:schemeClr>
                </a:solidFill>
              </a:rPr>
              <a:t> </a:t>
            </a:r>
            <a:r>
              <a:rPr lang="en-US" sz="2000" dirty="0"/>
              <a:t>is a data compression algorithm where the compression and decompression functions </a:t>
            </a:r>
            <a:r>
              <a:rPr lang="en-US" sz="2000" dirty="0" smtClean="0"/>
              <a:t>are</a:t>
            </a:r>
          </a:p>
          <a:p>
            <a:endParaRPr lang="en-US" sz="2000" dirty="0" smtClean="0"/>
          </a:p>
          <a:p>
            <a:r>
              <a:rPr lang="en-US" sz="2000" dirty="0" smtClean="0"/>
              <a:t>1</a:t>
            </a:r>
            <a:r>
              <a:rPr lang="en-US" sz="2000" dirty="0"/>
              <a:t>) </a:t>
            </a:r>
            <a:r>
              <a:rPr lang="en-US" sz="2000" dirty="0" smtClean="0"/>
              <a:t>Data-specific</a:t>
            </a:r>
            <a:endParaRPr lang="ru-RU" sz="2000" dirty="0" smtClean="0"/>
          </a:p>
          <a:p>
            <a:r>
              <a:rPr lang="en-US" sz="2000" dirty="0" smtClean="0"/>
              <a:t>2</a:t>
            </a:r>
            <a:r>
              <a:rPr lang="en-US" sz="2000" dirty="0"/>
              <a:t>) </a:t>
            </a:r>
            <a:r>
              <a:rPr lang="en-US" sz="2000" dirty="0" err="1" smtClean="0"/>
              <a:t>Lossy</a:t>
            </a:r>
            <a:endParaRPr lang="ru-RU" sz="2000" dirty="0"/>
          </a:p>
          <a:p>
            <a:r>
              <a:rPr lang="en-US" sz="2000" dirty="0" smtClean="0"/>
              <a:t>3</a:t>
            </a:r>
            <a:r>
              <a:rPr lang="en-US" sz="2000" dirty="0"/>
              <a:t>) </a:t>
            </a:r>
            <a:r>
              <a:rPr lang="en-US" sz="2000" dirty="0" smtClean="0"/>
              <a:t>Learned </a:t>
            </a:r>
            <a:r>
              <a:rPr lang="en-US" sz="2000" dirty="0"/>
              <a:t>automatically </a:t>
            </a:r>
            <a:r>
              <a:rPr lang="en-US" sz="2000" dirty="0" smtClean="0"/>
              <a:t>from</a:t>
            </a:r>
            <a:r>
              <a:rPr lang="ru-RU" sz="2000" dirty="0" smtClean="0"/>
              <a:t> </a:t>
            </a:r>
            <a:r>
              <a:rPr lang="en-US" sz="2000" dirty="0" smtClean="0"/>
              <a:t>data </a:t>
            </a:r>
            <a:r>
              <a:rPr lang="en-US" sz="2000" dirty="0"/>
              <a:t>examples</a:t>
            </a:r>
            <a:endParaRPr lang="ru-RU" sz="2000" dirty="0"/>
          </a:p>
        </p:txBody>
      </p:sp>
    </p:spTree>
    <p:extLst>
      <p:ext uri="{BB962C8B-B14F-4D97-AF65-F5344CB8AC3E}">
        <p14:creationId xmlns:p14="http://schemas.microsoft.com/office/powerpoint/2010/main" val="365973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Скругленный прямоугольник 12"/>
          <p:cNvSpPr/>
          <p:nvPr/>
        </p:nvSpPr>
        <p:spPr>
          <a:xfrm>
            <a:off x="1107741" y="5550513"/>
            <a:ext cx="10031104" cy="815923"/>
          </a:xfrm>
          <a:prstGeom prst="roundRect">
            <a:avLst/>
          </a:prstGeom>
          <a:solidFill>
            <a:schemeClr val="accent1">
              <a:lumMod val="40000"/>
              <a:lumOff val="60000"/>
              <a:alpha val="21961"/>
            </a:schemeClr>
          </a:solidFill>
          <a:ln>
            <a:solidFill>
              <a:schemeClr val="accent1">
                <a:shade val="5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кругленный прямоугольник 10"/>
          <p:cNvSpPr/>
          <p:nvPr/>
        </p:nvSpPr>
        <p:spPr>
          <a:xfrm>
            <a:off x="1146411" y="2081698"/>
            <a:ext cx="10031104" cy="815923"/>
          </a:xfrm>
          <a:prstGeom prst="roundRect">
            <a:avLst/>
          </a:prstGeom>
          <a:solidFill>
            <a:schemeClr val="accent1">
              <a:lumMod val="40000"/>
              <a:lumOff val="60000"/>
              <a:alpha val="21961"/>
            </a:schemeClr>
          </a:solidFill>
          <a:ln>
            <a:solidFill>
              <a:schemeClr val="accent1">
                <a:shade val="5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Скругленный прямоугольник 8"/>
          <p:cNvSpPr/>
          <p:nvPr/>
        </p:nvSpPr>
        <p:spPr>
          <a:xfrm>
            <a:off x="1160059" y="1085636"/>
            <a:ext cx="10031104" cy="815923"/>
          </a:xfrm>
          <a:prstGeom prst="roundRect">
            <a:avLst/>
          </a:prstGeom>
          <a:solidFill>
            <a:schemeClr val="accent1">
              <a:lumMod val="40000"/>
              <a:lumOff val="60000"/>
              <a:alpha val="21961"/>
            </a:schemeClr>
          </a:solidFill>
          <a:ln>
            <a:solidFill>
              <a:schemeClr val="accent1">
                <a:shade val="5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009934" y="109183"/>
            <a:ext cx="10481481" cy="769441"/>
          </a:xfrm>
          <a:prstGeom prst="rect">
            <a:avLst/>
          </a:prstGeom>
          <a:noFill/>
        </p:spPr>
        <p:txBody>
          <a:bodyPr wrap="square" rtlCol="0">
            <a:spAutoFit/>
          </a:bodyPr>
          <a:lstStyle/>
          <a:p>
            <a:pPr algn="ctr"/>
            <a:r>
              <a:rPr lang="en-CA" sz="4400" dirty="0" smtClean="0">
                <a:solidFill>
                  <a:srgbClr val="2185C5"/>
                </a:solidFill>
                <a:ea typeface="+mj-ea"/>
                <a:cs typeface="+mj-cs"/>
              </a:rPr>
              <a:t>What are </a:t>
            </a:r>
            <a:r>
              <a:rPr lang="en-CA" sz="4400" dirty="0" err="1" smtClean="0">
                <a:solidFill>
                  <a:srgbClr val="2185C5"/>
                </a:solidFill>
                <a:ea typeface="+mj-ea"/>
                <a:cs typeface="+mj-cs"/>
              </a:rPr>
              <a:t>autoencoders</a:t>
            </a:r>
            <a:r>
              <a:rPr lang="ru-RU" sz="4400" dirty="0" smtClean="0">
                <a:solidFill>
                  <a:srgbClr val="2185C5"/>
                </a:solidFill>
                <a:ea typeface="+mj-ea"/>
                <a:cs typeface="+mj-cs"/>
              </a:rPr>
              <a:t> </a:t>
            </a:r>
            <a:r>
              <a:rPr lang="en-US" sz="4400" dirty="0" smtClean="0">
                <a:solidFill>
                  <a:srgbClr val="2185C5"/>
                </a:solidFill>
                <a:ea typeface="+mj-ea"/>
                <a:cs typeface="+mj-cs"/>
              </a:rPr>
              <a:t>good for</a:t>
            </a:r>
            <a:r>
              <a:rPr lang="en-CA" sz="4400" dirty="0" smtClean="0">
                <a:solidFill>
                  <a:srgbClr val="2185C5"/>
                </a:solidFill>
                <a:ea typeface="+mj-ea"/>
                <a:cs typeface="+mj-cs"/>
              </a:rPr>
              <a:t>?</a:t>
            </a:r>
            <a:endParaRPr lang="ru-RU" sz="4400" dirty="0">
              <a:solidFill>
                <a:srgbClr val="2185C5"/>
              </a:solidFill>
              <a:ea typeface="+mj-ea"/>
              <a:cs typeface="+mj-cs"/>
            </a:endParaRPr>
          </a:p>
        </p:txBody>
      </p:sp>
      <p:sp>
        <p:nvSpPr>
          <p:cNvPr id="6" name="Прямоугольник 5"/>
          <p:cNvSpPr/>
          <p:nvPr/>
        </p:nvSpPr>
        <p:spPr>
          <a:xfrm>
            <a:off x="1160059" y="1224831"/>
            <a:ext cx="9403308" cy="738664"/>
          </a:xfrm>
          <a:prstGeom prst="rect">
            <a:avLst/>
          </a:prstGeom>
        </p:spPr>
        <p:txBody>
          <a:bodyPr wrap="square">
            <a:spAutoFit/>
          </a:bodyPr>
          <a:lstStyle/>
          <a:p>
            <a:pPr algn="just" fontAlgn="base">
              <a:buFont typeface="+mj-lt"/>
              <a:buAutoNum type="arabicPeriod"/>
            </a:pPr>
            <a:r>
              <a:rPr lang="en-US" sz="2400" dirty="0" smtClean="0">
                <a:solidFill>
                  <a:srgbClr val="2867A0"/>
                </a:solidFill>
              </a:rPr>
              <a:t> Data </a:t>
            </a:r>
            <a:r>
              <a:rPr lang="en-US" sz="2400" dirty="0" err="1" smtClean="0">
                <a:solidFill>
                  <a:srgbClr val="2867A0"/>
                </a:solidFill>
              </a:rPr>
              <a:t>denoising</a:t>
            </a:r>
            <a:endParaRPr lang="en-US" sz="2400" dirty="0" smtClean="0">
              <a:solidFill>
                <a:srgbClr val="2867A0"/>
              </a:solidFill>
            </a:endParaRPr>
          </a:p>
          <a:p>
            <a:pPr algn="just" fontAlgn="base">
              <a:buFont typeface="+mj-lt"/>
              <a:buAutoNum type="arabicPeriod"/>
            </a:pPr>
            <a:endParaRPr lang="en-US" dirty="0">
              <a:solidFill>
                <a:srgbClr val="000000"/>
              </a:solidFill>
              <a:latin typeface="Times New Roman" panose="02020603050405020304" pitchFamily="18" charset="0"/>
            </a:endParaRPr>
          </a:p>
        </p:txBody>
      </p:sp>
      <p:pic>
        <p:nvPicPr>
          <p:cNvPr id="7" name="Picture 2" descr="Изготовление фотоальбомов и поздравлений на CD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519" b="7843"/>
          <a:stretch/>
        </p:blipFill>
        <p:spPr bwMode="auto">
          <a:xfrm>
            <a:off x="1160059" y="3236277"/>
            <a:ext cx="3070661" cy="1983268"/>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5274855" y="3545858"/>
            <a:ext cx="5686567" cy="1200329"/>
          </a:xfrm>
          <a:prstGeom prst="rect">
            <a:avLst/>
          </a:prstGeom>
        </p:spPr>
        <p:txBody>
          <a:bodyPr wrap="square">
            <a:spAutoFit/>
          </a:bodyPr>
          <a:lstStyle/>
          <a:p>
            <a:pPr marL="342900" indent="-342900" algn="just">
              <a:buAutoNum type="arabicParenR"/>
            </a:pPr>
            <a:r>
              <a:rPr lang="en-US" dirty="0">
                <a:solidFill>
                  <a:srgbClr val="000000"/>
                </a:solidFill>
              </a:rPr>
              <a:t>Using an </a:t>
            </a:r>
            <a:r>
              <a:rPr lang="en-US" dirty="0" err="1">
                <a:solidFill>
                  <a:srgbClr val="000000"/>
                </a:solidFill>
              </a:rPr>
              <a:t>autoencoder</a:t>
            </a:r>
            <a:r>
              <a:rPr lang="en-US" dirty="0">
                <a:solidFill>
                  <a:srgbClr val="000000"/>
                </a:solidFill>
              </a:rPr>
              <a:t> to compress data into a low-dimensional space (e.g. </a:t>
            </a:r>
            <a:r>
              <a:rPr lang="en-US" dirty="0" smtClean="0">
                <a:solidFill>
                  <a:srgbClr val="000000"/>
                </a:solidFill>
              </a:rPr>
              <a:t>64 </a:t>
            </a:r>
            <a:r>
              <a:rPr lang="en-US" dirty="0">
                <a:solidFill>
                  <a:srgbClr val="000000"/>
                </a:solidFill>
              </a:rPr>
              <a:t>dimensional)</a:t>
            </a:r>
          </a:p>
          <a:p>
            <a:pPr marL="342900" indent="-342900" algn="just">
              <a:buAutoNum type="arabicParenR"/>
            </a:pPr>
            <a:r>
              <a:rPr lang="en-US" dirty="0">
                <a:solidFill>
                  <a:srgbClr val="000000"/>
                </a:solidFill>
              </a:rPr>
              <a:t>Use t-SNE </a:t>
            </a:r>
            <a:r>
              <a:rPr lang="en-US" dirty="0" smtClean="0">
                <a:solidFill>
                  <a:srgbClr val="000000"/>
                </a:solidFill>
              </a:rPr>
              <a:t>or PCA for </a:t>
            </a:r>
            <a:r>
              <a:rPr lang="en-US" dirty="0">
                <a:solidFill>
                  <a:srgbClr val="000000"/>
                </a:solidFill>
              </a:rPr>
              <a:t>mapping the compressed data to a 2D plane.</a:t>
            </a:r>
            <a:endParaRPr lang="en-US" dirty="0"/>
          </a:p>
        </p:txBody>
      </p:sp>
      <p:sp>
        <p:nvSpPr>
          <p:cNvPr id="12" name="Прямоугольник 11"/>
          <p:cNvSpPr/>
          <p:nvPr/>
        </p:nvSpPr>
        <p:spPr>
          <a:xfrm>
            <a:off x="1162332" y="2209746"/>
            <a:ext cx="9403308" cy="1107996"/>
          </a:xfrm>
          <a:prstGeom prst="rect">
            <a:avLst/>
          </a:prstGeom>
        </p:spPr>
        <p:txBody>
          <a:bodyPr wrap="square">
            <a:spAutoFit/>
          </a:bodyPr>
          <a:lstStyle/>
          <a:p>
            <a:pPr marL="0" lvl="7" algn="just" fontAlgn="base"/>
            <a:r>
              <a:rPr lang="en-US" sz="2400" dirty="0" smtClean="0">
                <a:solidFill>
                  <a:srgbClr val="2867A0"/>
                </a:solidFill>
              </a:rPr>
              <a:t>2. Dimensionality </a:t>
            </a:r>
            <a:r>
              <a:rPr lang="en-US" sz="2400" dirty="0">
                <a:solidFill>
                  <a:srgbClr val="2867A0"/>
                </a:solidFill>
              </a:rPr>
              <a:t>reduction for data </a:t>
            </a:r>
            <a:r>
              <a:rPr lang="en-US" sz="2400" dirty="0" smtClean="0">
                <a:solidFill>
                  <a:srgbClr val="2867A0"/>
                </a:solidFill>
              </a:rPr>
              <a:t>visualization</a:t>
            </a:r>
            <a:endParaRPr lang="en-US" sz="2400" dirty="0">
              <a:solidFill>
                <a:srgbClr val="2867A0"/>
              </a:solidFill>
            </a:endParaRPr>
          </a:p>
          <a:p>
            <a:pPr algn="just" fontAlgn="base">
              <a:buFont typeface="+mj-lt"/>
              <a:buAutoNum type="arabicPeriod"/>
            </a:pPr>
            <a:endParaRPr lang="en-US" sz="2400" dirty="0" smtClean="0">
              <a:solidFill>
                <a:srgbClr val="2867A0"/>
              </a:solidFill>
            </a:endParaRPr>
          </a:p>
          <a:p>
            <a:pPr algn="just" fontAlgn="base">
              <a:buFont typeface="+mj-lt"/>
              <a:buAutoNum type="arabicPeriod"/>
            </a:pPr>
            <a:endParaRPr lang="en-US" dirty="0">
              <a:solidFill>
                <a:srgbClr val="000000"/>
              </a:solidFill>
              <a:latin typeface="Times New Roman" panose="02020603050405020304" pitchFamily="18" charset="0"/>
            </a:endParaRPr>
          </a:p>
        </p:txBody>
      </p:sp>
      <p:sp>
        <p:nvSpPr>
          <p:cNvPr id="14" name="Прямоугольник 13"/>
          <p:cNvSpPr/>
          <p:nvPr/>
        </p:nvSpPr>
        <p:spPr>
          <a:xfrm>
            <a:off x="1123662" y="5719505"/>
            <a:ext cx="9403308" cy="1107996"/>
          </a:xfrm>
          <a:prstGeom prst="rect">
            <a:avLst/>
          </a:prstGeom>
        </p:spPr>
        <p:txBody>
          <a:bodyPr wrap="square">
            <a:spAutoFit/>
          </a:bodyPr>
          <a:lstStyle/>
          <a:p>
            <a:pPr marL="0" lvl="7" algn="just" fontAlgn="base"/>
            <a:r>
              <a:rPr lang="en-US" sz="2400" dirty="0">
                <a:solidFill>
                  <a:srgbClr val="2867A0"/>
                </a:solidFill>
              </a:rPr>
              <a:t>3. Outliers?</a:t>
            </a:r>
          </a:p>
          <a:p>
            <a:pPr algn="just" fontAlgn="base">
              <a:buFont typeface="+mj-lt"/>
              <a:buAutoNum type="arabicPeriod"/>
            </a:pPr>
            <a:endParaRPr lang="en-US" sz="2400" dirty="0" smtClean="0">
              <a:solidFill>
                <a:srgbClr val="2867A0"/>
              </a:solidFill>
            </a:endParaRPr>
          </a:p>
          <a:p>
            <a:pPr algn="just" fontAlgn="base">
              <a:buFont typeface="+mj-lt"/>
              <a:buAutoNum type="arabicPeriod"/>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0927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9934" y="196952"/>
            <a:ext cx="10481481" cy="769441"/>
          </a:xfrm>
          <a:prstGeom prst="rect">
            <a:avLst/>
          </a:prstGeom>
          <a:noFill/>
        </p:spPr>
        <p:txBody>
          <a:bodyPr wrap="square" rtlCol="0">
            <a:spAutoFit/>
          </a:bodyPr>
          <a:lstStyle/>
          <a:p>
            <a:pPr algn="ctr"/>
            <a:r>
              <a:rPr lang="en-CA" sz="4400" dirty="0" smtClean="0">
                <a:solidFill>
                  <a:srgbClr val="2185C5"/>
                </a:solidFill>
                <a:ea typeface="+mj-ea"/>
                <a:cs typeface="+mj-cs"/>
              </a:rPr>
              <a:t>Anomaly </a:t>
            </a:r>
            <a:r>
              <a:rPr lang="en-CA" sz="4400" dirty="0">
                <a:solidFill>
                  <a:srgbClr val="2185C5"/>
                </a:solidFill>
                <a:ea typeface="+mj-ea"/>
                <a:cs typeface="+mj-cs"/>
              </a:rPr>
              <a:t>D</a:t>
            </a:r>
            <a:r>
              <a:rPr lang="en-CA" sz="4400" dirty="0" smtClean="0">
                <a:solidFill>
                  <a:srgbClr val="2185C5"/>
                </a:solidFill>
                <a:ea typeface="+mj-ea"/>
                <a:cs typeface="+mj-cs"/>
              </a:rPr>
              <a:t>etection </a:t>
            </a:r>
            <a:r>
              <a:rPr lang="en-CA" sz="4400" dirty="0">
                <a:solidFill>
                  <a:srgbClr val="2185C5"/>
                </a:solidFill>
                <a:ea typeface="+mj-ea"/>
                <a:cs typeface="+mj-cs"/>
              </a:rPr>
              <a:t>u</a:t>
            </a:r>
            <a:r>
              <a:rPr lang="en-CA" sz="4400" dirty="0" smtClean="0">
                <a:solidFill>
                  <a:srgbClr val="2185C5"/>
                </a:solidFill>
                <a:ea typeface="+mj-ea"/>
                <a:cs typeface="+mj-cs"/>
              </a:rPr>
              <a:t>sing </a:t>
            </a:r>
            <a:r>
              <a:rPr lang="en-CA" sz="4400" dirty="0" err="1" smtClean="0">
                <a:solidFill>
                  <a:srgbClr val="2185C5"/>
                </a:solidFill>
                <a:ea typeface="+mj-ea"/>
                <a:cs typeface="+mj-cs"/>
              </a:rPr>
              <a:t>autoencoders</a:t>
            </a:r>
            <a:endParaRPr lang="en-CA" sz="4400" dirty="0">
              <a:solidFill>
                <a:srgbClr val="2185C5"/>
              </a:solidFill>
              <a:ea typeface="+mj-ea"/>
              <a:cs typeface="+mj-cs"/>
            </a:endParaRPr>
          </a:p>
        </p:txBody>
      </p:sp>
      <p:sp>
        <p:nvSpPr>
          <p:cNvPr id="2" name="Прямоугольник 1"/>
          <p:cNvSpPr/>
          <p:nvPr/>
        </p:nvSpPr>
        <p:spPr>
          <a:xfrm>
            <a:off x="2636465" y="2326563"/>
            <a:ext cx="9180394" cy="1477328"/>
          </a:xfrm>
          <a:prstGeom prst="rect">
            <a:avLst/>
          </a:prstGeom>
          <a:ln w="12700">
            <a:noFill/>
            <a:prstDash val="sysDash"/>
          </a:ln>
        </p:spPr>
        <p:txBody>
          <a:bodyPr wrap="square">
            <a:spAutoFit/>
          </a:bodyPr>
          <a:lstStyle/>
          <a:p>
            <a:r>
              <a:rPr lang="en-US" dirty="0"/>
              <a:t>I</a:t>
            </a:r>
            <a:r>
              <a:rPr lang="ru-RU" dirty="0" err="1" smtClean="0"/>
              <a:t>nliers</a:t>
            </a:r>
            <a:r>
              <a:rPr lang="ru-RU" dirty="0" smtClean="0"/>
              <a:t> </a:t>
            </a:r>
            <a:r>
              <a:rPr lang="ru-RU" dirty="0" err="1"/>
              <a:t>are</a:t>
            </a:r>
            <a:r>
              <a:rPr lang="ru-RU" dirty="0"/>
              <a:t> </a:t>
            </a:r>
            <a:r>
              <a:rPr lang="ru-RU" dirty="0" err="1"/>
              <a:t>located</a:t>
            </a:r>
            <a:r>
              <a:rPr lang="ru-RU" dirty="0"/>
              <a:t> </a:t>
            </a:r>
            <a:r>
              <a:rPr lang="ru-RU" dirty="0" err="1"/>
              <a:t>in</a:t>
            </a:r>
            <a:r>
              <a:rPr lang="ru-RU" dirty="0"/>
              <a:t> </a:t>
            </a:r>
            <a:r>
              <a:rPr lang="ru-RU" dirty="0" err="1"/>
              <a:t>dense</a:t>
            </a:r>
            <a:r>
              <a:rPr lang="ru-RU" dirty="0"/>
              <a:t> </a:t>
            </a:r>
            <a:r>
              <a:rPr lang="ru-RU" dirty="0" err="1"/>
              <a:t>areas</a:t>
            </a:r>
            <a:r>
              <a:rPr lang="ru-RU" dirty="0"/>
              <a:t> </a:t>
            </a:r>
            <a:r>
              <a:rPr lang="ru-RU" dirty="0" err="1"/>
              <a:t>while</a:t>
            </a:r>
            <a:r>
              <a:rPr lang="ru-RU" dirty="0"/>
              <a:t> </a:t>
            </a:r>
            <a:r>
              <a:rPr lang="ru-RU" dirty="0" err="1"/>
              <a:t>outliers</a:t>
            </a:r>
            <a:r>
              <a:rPr lang="ru-RU" dirty="0"/>
              <a:t> </a:t>
            </a:r>
            <a:r>
              <a:rPr lang="ru-RU" dirty="0" err="1"/>
              <a:t>are</a:t>
            </a:r>
            <a:r>
              <a:rPr lang="ru-RU" dirty="0"/>
              <a:t> </a:t>
            </a:r>
            <a:r>
              <a:rPr lang="ru-RU" dirty="0" err="1" smtClean="0"/>
              <a:t>not</a:t>
            </a:r>
            <a:r>
              <a:rPr lang="ru-RU" dirty="0" smtClean="0"/>
              <a:t>.</a:t>
            </a:r>
            <a:r>
              <a:rPr lang="en-US" dirty="0"/>
              <a:t> </a:t>
            </a:r>
            <a:r>
              <a:rPr lang="ru-RU" dirty="0" err="1" smtClean="0"/>
              <a:t>The</a:t>
            </a:r>
            <a:r>
              <a:rPr lang="ru-RU" dirty="0" smtClean="0"/>
              <a:t> </a:t>
            </a:r>
            <a:r>
              <a:rPr lang="ru-RU" dirty="0" err="1"/>
              <a:t>dense</a:t>
            </a:r>
            <a:r>
              <a:rPr lang="ru-RU" dirty="0"/>
              <a:t> </a:t>
            </a:r>
            <a:r>
              <a:rPr lang="ru-RU" dirty="0" err="1"/>
              <a:t>areas</a:t>
            </a:r>
            <a:r>
              <a:rPr lang="ru-RU" dirty="0"/>
              <a:t> </a:t>
            </a:r>
            <a:r>
              <a:rPr lang="ru-RU" dirty="0" err="1"/>
              <a:t>can</a:t>
            </a:r>
            <a:r>
              <a:rPr lang="ru-RU" dirty="0"/>
              <a:t> </a:t>
            </a:r>
            <a:r>
              <a:rPr lang="ru-RU" dirty="0" err="1"/>
              <a:t>be</a:t>
            </a:r>
            <a:r>
              <a:rPr lang="ru-RU" dirty="0"/>
              <a:t> </a:t>
            </a:r>
            <a:r>
              <a:rPr lang="ru-RU" dirty="0" err="1"/>
              <a:t>estimated</a:t>
            </a:r>
            <a:r>
              <a:rPr lang="ru-RU" dirty="0"/>
              <a:t> </a:t>
            </a:r>
            <a:r>
              <a:rPr lang="ru-RU" dirty="0" err="1"/>
              <a:t>by</a:t>
            </a:r>
            <a:r>
              <a:rPr lang="ru-RU" dirty="0"/>
              <a:t> </a:t>
            </a:r>
            <a:r>
              <a:rPr lang="ru-RU" dirty="0" err="1"/>
              <a:t>statistical</a:t>
            </a:r>
            <a:r>
              <a:rPr lang="ru-RU" dirty="0"/>
              <a:t> </a:t>
            </a:r>
            <a:r>
              <a:rPr lang="ru-RU" dirty="0" err="1"/>
              <a:t>methods</a:t>
            </a:r>
            <a:r>
              <a:rPr lang="ru-RU" dirty="0"/>
              <a:t>, </a:t>
            </a:r>
            <a:r>
              <a:rPr lang="ru-RU" dirty="0" err="1"/>
              <a:t>neighbor-based</a:t>
            </a:r>
            <a:r>
              <a:rPr lang="ru-RU" dirty="0"/>
              <a:t> </a:t>
            </a:r>
            <a:r>
              <a:rPr lang="ru-RU" dirty="0" err="1"/>
              <a:t>methods</a:t>
            </a:r>
            <a:r>
              <a:rPr lang="ru-RU" dirty="0"/>
              <a:t>, </a:t>
            </a:r>
            <a:r>
              <a:rPr lang="ru-RU" dirty="0" err="1"/>
              <a:t>and</a:t>
            </a:r>
            <a:r>
              <a:rPr lang="ru-RU" dirty="0"/>
              <a:t> </a:t>
            </a:r>
            <a:r>
              <a:rPr lang="ru-RU" dirty="0" err="1"/>
              <a:t>reconstruction-based</a:t>
            </a:r>
            <a:r>
              <a:rPr lang="ru-RU" dirty="0"/>
              <a:t> </a:t>
            </a:r>
            <a:r>
              <a:rPr lang="ru-RU" dirty="0" err="1"/>
              <a:t>methods</a:t>
            </a:r>
            <a:r>
              <a:rPr lang="ru-RU" dirty="0"/>
              <a:t>. </a:t>
            </a:r>
            <a:endParaRPr lang="en-US" dirty="0" smtClean="0"/>
          </a:p>
          <a:p>
            <a:endParaRPr lang="en-US" dirty="0"/>
          </a:p>
          <a:p>
            <a:r>
              <a:rPr lang="ru-RU" dirty="0" err="1" smtClean="0"/>
              <a:t>For</a:t>
            </a:r>
            <a:r>
              <a:rPr lang="ru-RU" dirty="0" smtClean="0"/>
              <a:t> </a:t>
            </a:r>
            <a:r>
              <a:rPr lang="ru-RU" dirty="0" err="1"/>
              <a:t>example</a:t>
            </a:r>
            <a:r>
              <a:rPr lang="ru-RU" dirty="0"/>
              <a:t>, </a:t>
            </a:r>
            <a:r>
              <a:rPr lang="ru-RU" dirty="0" err="1"/>
              <a:t>the</a:t>
            </a:r>
            <a:r>
              <a:rPr lang="ru-RU" dirty="0"/>
              <a:t> </a:t>
            </a:r>
            <a:r>
              <a:rPr lang="ru-RU" dirty="0" err="1"/>
              <a:t>methods</a:t>
            </a:r>
            <a:r>
              <a:rPr lang="ru-RU" dirty="0"/>
              <a:t> </a:t>
            </a:r>
            <a:r>
              <a:rPr lang="ru-RU" dirty="0" err="1"/>
              <a:t>in</a:t>
            </a:r>
            <a:r>
              <a:rPr lang="ru-RU" dirty="0"/>
              <a:t> </a:t>
            </a:r>
            <a:r>
              <a:rPr lang="ru-RU" dirty="0" err="1"/>
              <a:t>compute</a:t>
            </a:r>
            <a:r>
              <a:rPr lang="ru-RU" dirty="0"/>
              <a:t> PCA </a:t>
            </a:r>
            <a:r>
              <a:rPr lang="ru-RU" dirty="0" err="1"/>
              <a:t>projections</a:t>
            </a:r>
            <a:r>
              <a:rPr lang="ru-RU" dirty="0"/>
              <a:t> </a:t>
            </a:r>
            <a:r>
              <a:rPr lang="ru-RU" dirty="0" err="1"/>
              <a:t>on</a:t>
            </a:r>
            <a:r>
              <a:rPr lang="ru-RU" dirty="0"/>
              <a:t> </a:t>
            </a:r>
            <a:r>
              <a:rPr lang="ru-RU" dirty="0" err="1"/>
              <a:t>data</a:t>
            </a:r>
            <a:r>
              <a:rPr lang="ru-RU" dirty="0"/>
              <a:t>, </a:t>
            </a:r>
            <a:r>
              <a:rPr lang="ru-RU" dirty="0" err="1"/>
              <a:t>and</a:t>
            </a:r>
            <a:r>
              <a:rPr lang="ru-RU" dirty="0"/>
              <a:t> </a:t>
            </a:r>
            <a:r>
              <a:rPr lang="ru-RU" dirty="0" err="1"/>
              <a:t>those</a:t>
            </a:r>
            <a:r>
              <a:rPr lang="ru-RU" dirty="0"/>
              <a:t> </a:t>
            </a:r>
            <a:r>
              <a:rPr lang="ru-RU" dirty="0" err="1"/>
              <a:t>having</a:t>
            </a:r>
            <a:r>
              <a:rPr lang="ru-RU" dirty="0"/>
              <a:t> </a:t>
            </a:r>
            <a:r>
              <a:rPr lang="ru-RU" dirty="0" err="1"/>
              <a:t>large</a:t>
            </a:r>
            <a:r>
              <a:rPr lang="ru-RU" dirty="0"/>
              <a:t> </a:t>
            </a:r>
            <a:r>
              <a:rPr lang="ru-RU" dirty="0" err="1"/>
              <a:t>projection</a:t>
            </a:r>
            <a:r>
              <a:rPr lang="ru-RU" dirty="0"/>
              <a:t> </a:t>
            </a:r>
            <a:r>
              <a:rPr lang="ru-RU" dirty="0" err="1"/>
              <a:t>variances</a:t>
            </a:r>
            <a:r>
              <a:rPr lang="ru-RU" dirty="0"/>
              <a:t> </a:t>
            </a:r>
            <a:r>
              <a:rPr lang="ru-RU" dirty="0" err="1"/>
              <a:t>are</a:t>
            </a:r>
            <a:r>
              <a:rPr lang="ru-RU" dirty="0"/>
              <a:t> </a:t>
            </a:r>
            <a:r>
              <a:rPr lang="ru-RU" dirty="0" err="1"/>
              <a:t>determined</a:t>
            </a:r>
            <a:r>
              <a:rPr lang="ru-RU" dirty="0"/>
              <a:t> </a:t>
            </a:r>
            <a:r>
              <a:rPr lang="ru-RU" dirty="0" err="1"/>
              <a:t>as</a:t>
            </a:r>
            <a:r>
              <a:rPr lang="ru-RU" dirty="0"/>
              <a:t> </a:t>
            </a:r>
            <a:r>
              <a:rPr lang="ru-RU" dirty="0" err="1"/>
              <a:t>outliers</a:t>
            </a:r>
            <a:r>
              <a:rPr lang="ru-RU" dirty="0"/>
              <a:t>. </a:t>
            </a:r>
          </a:p>
        </p:txBody>
      </p:sp>
      <p:sp>
        <p:nvSpPr>
          <p:cNvPr id="3" name="TextBox 2"/>
          <p:cNvSpPr txBox="1"/>
          <p:nvPr/>
        </p:nvSpPr>
        <p:spPr>
          <a:xfrm>
            <a:off x="597560" y="2862530"/>
            <a:ext cx="1828801" cy="461665"/>
          </a:xfrm>
          <a:prstGeom prst="rect">
            <a:avLst/>
          </a:prstGeom>
          <a:noFill/>
        </p:spPr>
        <p:txBody>
          <a:bodyPr wrap="square" rtlCol="0">
            <a:spAutoFit/>
          </a:bodyPr>
          <a:lstStyle/>
          <a:p>
            <a:r>
              <a:rPr lang="en-US" sz="2400" dirty="0">
                <a:solidFill>
                  <a:srgbClr val="2867A0"/>
                </a:solidFill>
              </a:rPr>
              <a:t>Assumption:</a:t>
            </a:r>
            <a:endParaRPr lang="ru-RU" sz="2400" dirty="0">
              <a:solidFill>
                <a:srgbClr val="2867A0"/>
              </a:solidFill>
            </a:endParaRPr>
          </a:p>
        </p:txBody>
      </p:sp>
      <p:sp>
        <p:nvSpPr>
          <p:cNvPr id="4" name="Скругленный прямоугольник 3"/>
          <p:cNvSpPr/>
          <p:nvPr/>
        </p:nvSpPr>
        <p:spPr>
          <a:xfrm>
            <a:off x="2475913" y="2194559"/>
            <a:ext cx="9196492" cy="1790166"/>
          </a:xfrm>
          <a:prstGeom prst="roundRect">
            <a:avLst/>
          </a:prstGeom>
          <a:solidFill>
            <a:schemeClr val="accent1">
              <a:alpha val="2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p:cNvCxnSpPr/>
          <p:nvPr/>
        </p:nvCxnSpPr>
        <p:spPr>
          <a:xfrm>
            <a:off x="4783015" y="3094891"/>
            <a:ext cx="3812345" cy="0"/>
          </a:xfrm>
          <a:prstGeom prst="line">
            <a:avLst/>
          </a:prstGeom>
          <a:ln>
            <a:solidFill>
              <a:srgbClr val="2867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84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271332" y="177579"/>
            <a:ext cx="3536802" cy="769441"/>
          </a:xfrm>
          <a:prstGeom prst="rect">
            <a:avLst/>
          </a:prstGeom>
        </p:spPr>
        <p:txBody>
          <a:bodyPr wrap="none">
            <a:spAutoFit/>
          </a:bodyPr>
          <a:lstStyle/>
          <a:p>
            <a:pPr algn="ctr">
              <a:spcBef>
                <a:spcPts val="1500"/>
              </a:spcBef>
              <a:spcAft>
                <a:spcPts val="1000"/>
              </a:spcAft>
            </a:pPr>
            <a:r>
              <a:rPr lang="en-CA" sz="4400" dirty="0">
                <a:solidFill>
                  <a:srgbClr val="2185C5"/>
                </a:solidFill>
                <a:ea typeface="+mj-ea"/>
                <a:cs typeface="+mj-cs"/>
              </a:rPr>
              <a:t>MNIST </a:t>
            </a:r>
            <a:r>
              <a:rPr lang="en-CA" sz="4400" dirty="0" smtClean="0">
                <a:solidFill>
                  <a:srgbClr val="2185C5"/>
                </a:solidFill>
                <a:ea typeface="+mj-ea"/>
                <a:cs typeface="+mj-cs"/>
              </a:rPr>
              <a:t>dataset</a:t>
            </a:r>
            <a:endParaRPr lang="en-CA" sz="4400" dirty="0">
              <a:solidFill>
                <a:srgbClr val="2185C5"/>
              </a:solidFill>
              <a:ea typeface="+mj-ea"/>
              <a:cs typeface="+mj-cs"/>
            </a:endParaRPr>
          </a:p>
        </p:txBody>
      </p:sp>
      <p:sp>
        <p:nvSpPr>
          <p:cNvPr id="8" name="Rectangle 1"/>
          <p:cNvSpPr>
            <a:spLocks noChangeArrowheads="1"/>
          </p:cNvSpPr>
          <p:nvPr/>
        </p:nvSpPr>
        <p:spPr bwMode="auto">
          <a:xfrm>
            <a:off x="506437" y="1250500"/>
            <a:ext cx="1039563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smtClean="0">
                <a:solidFill>
                  <a:srgbClr val="000000"/>
                </a:solidFill>
              </a:rPr>
              <a:t>1) </a:t>
            </a:r>
            <a:r>
              <a:rPr lang="ru-RU" altLang="ru-RU" dirty="0" smtClean="0">
                <a:solidFill>
                  <a:srgbClr val="000000"/>
                </a:solidFill>
              </a:rPr>
              <a:t>60,000 </a:t>
            </a:r>
            <a:r>
              <a:rPr lang="ru-RU" altLang="ru-RU" dirty="0" err="1">
                <a:solidFill>
                  <a:srgbClr val="000000"/>
                </a:solidFill>
              </a:rPr>
              <a:t>digits</a:t>
            </a:r>
            <a:r>
              <a:rPr lang="ru-RU" altLang="ru-RU" dirty="0">
                <a:solidFill>
                  <a:srgbClr val="000000"/>
                </a:solidFill>
              </a:rPr>
              <a:t> </a:t>
            </a:r>
            <a:r>
              <a:rPr lang="ru-RU" altLang="ru-RU" dirty="0" err="1">
                <a:solidFill>
                  <a:srgbClr val="000000"/>
                </a:solidFill>
              </a:rPr>
              <a:t>ranging</a:t>
            </a:r>
            <a:r>
              <a:rPr lang="ru-RU" altLang="ru-RU" dirty="0">
                <a:solidFill>
                  <a:srgbClr val="000000"/>
                </a:solidFill>
              </a:rPr>
              <a:t> </a:t>
            </a:r>
            <a:r>
              <a:rPr lang="ru-RU" altLang="ru-RU" dirty="0" err="1">
                <a:solidFill>
                  <a:srgbClr val="000000"/>
                </a:solidFill>
              </a:rPr>
              <a:t>from</a:t>
            </a:r>
            <a:r>
              <a:rPr lang="ru-RU" altLang="ru-RU" dirty="0">
                <a:solidFill>
                  <a:srgbClr val="000000"/>
                </a:solidFill>
              </a:rPr>
              <a:t> 0 </a:t>
            </a:r>
            <a:r>
              <a:rPr lang="ru-RU" altLang="ru-RU" dirty="0" err="1">
                <a:solidFill>
                  <a:srgbClr val="000000"/>
                </a:solidFill>
              </a:rPr>
              <a:t>to</a:t>
            </a:r>
            <a:r>
              <a:rPr lang="ru-RU" altLang="ru-RU" dirty="0">
                <a:solidFill>
                  <a:srgbClr val="000000"/>
                </a:solidFill>
              </a:rPr>
              <a:t> 9 </a:t>
            </a:r>
            <a:r>
              <a:rPr lang="ru-RU" altLang="ru-RU" dirty="0" err="1">
                <a:solidFill>
                  <a:srgbClr val="000000"/>
                </a:solidFill>
              </a:rPr>
              <a:t>for</a:t>
            </a:r>
            <a:r>
              <a:rPr lang="ru-RU" altLang="ru-RU" dirty="0">
                <a:solidFill>
                  <a:srgbClr val="000000"/>
                </a:solidFill>
              </a:rPr>
              <a:t> </a:t>
            </a:r>
            <a:r>
              <a:rPr lang="ru-RU" altLang="ru-RU" dirty="0" err="1" smtClean="0">
                <a:solidFill>
                  <a:srgbClr val="000000"/>
                </a:solidFill>
              </a:rPr>
              <a:t>training</a:t>
            </a:r>
            <a:r>
              <a:rPr lang="ru-RU" altLang="ru-RU" dirty="0" smtClean="0">
                <a:solidFill>
                  <a:srgbClr val="000000"/>
                </a:solidFill>
              </a:rPr>
              <a:t> </a:t>
            </a:r>
            <a:r>
              <a:rPr lang="ru-RU" altLang="ru-RU" dirty="0" err="1">
                <a:solidFill>
                  <a:srgbClr val="000000"/>
                </a:solidFill>
              </a:rPr>
              <a:t>the</a:t>
            </a:r>
            <a:r>
              <a:rPr lang="ru-RU" altLang="ru-RU" dirty="0">
                <a:solidFill>
                  <a:srgbClr val="000000"/>
                </a:solidFill>
              </a:rPr>
              <a:t> </a:t>
            </a:r>
            <a:r>
              <a:rPr lang="ru-RU" altLang="ru-RU" dirty="0" err="1">
                <a:solidFill>
                  <a:srgbClr val="000000"/>
                </a:solidFill>
              </a:rPr>
              <a:t>digit</a:t>
            </a:r>
            <a:r>
              <a:rPr lang="ru-RU" altLang="ru-RU" dirty="0">
                <a:solidFill>
                  <a:srgbClr val="000000"/>
                </a:solidFill>
              </a:rPr>
              <a:t> </a:t>
            </a:r>
            <a:r>
              <a:rPr lang="ru-RU" altLang="ru-RU" dirty="0" err="1">
                <a:solidFill>
                  <a:srgbClr val="000000"/>
                </a:solidFill>
              </a:rPr>
              <a:t>recognition</a:t>
            </a:r>
            <a:r>
              <a:rPr lang="ru-RU" altLang="ru-RU" dirty="0">
                <a:solidFill>
                  <a:srgbClr val="000000"/>
                </a:solidFill>
              </a:rPr>
              <a:t> </a:t>
            </a:r>
            <a:r>
              <a:rPr lang="ru-RU" altLang="ru-RU" dirty="0" err="1" smtClean="0">
                <a:solidFill>
                  <a:srgbClr val="000000"/>
                </a:solidFill>
              </a:rPr>
              <a:t>system</a:t>
            </a:r>
            <a:endParaRPr lang="en-US" altLang="ru-RU"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smtClean="0">
                <a:solidFill>
                  <a:srgbClr val="000000"/>
                </a:solidFill>
              </a:rPr>
              <a:t>2) </a:t>
            </a:r>
            <a:r>
              <a:rPr lang="ru-RU" altLang="ru-RU" dirty="0" smtClean="0">
                <a:solidFill>
                  <a:srgbClr val="000000"/>
                </a:solidFill>
              </a:rPr>
              <a:t>10,000</a:t>
            </a:r>
            <a:r>
              <a:rPr lang="en-US" altLang="ru-RU" dirty="0" smtClean="0">
                <a:solidFill>
                  <a:srgbClr val="000000"/>
                </a:solidFill>
              </a:rPr>
              <a:t> another</a:t>
            </a:r>
            <a:r>
              <a:rPr lang="ru-RU" altLang="ru-RU" dirty="0" smtClean="0">
                <a:solidFill>
                  <a:srgbClr val="000000"/>
                </a:solidFill>
              </a:rPr>
              <a:t> </a:t>
            </a:r>
            <a:r>
              <a:rPr lang="ru-RU" altLang="ru-RU" dirty="0" err="1">
                <a:solidFill>
                  <a:srgbClr val="000000"/>
                </a:solidFill>
              </a:rPr>
              <a:t>digits</a:t>
            </a:r>
            <a:r>
              <a:rPr lang="ru-RU" altLang="ru-RU" dirty="0">
                <a:solidFill>
                  <a:srgbClr val="000000"/>
                </a:solidFill>
              </a:rPr>
              <a:t> </a:t>
            </a:r>
            <a:r>
              <a:rPr lang="ru-RU" altLang="ru-RU" dirty="0" err="1">
                <a:solidFill>
                  <a:srgbClr val="000000"/>
                </a:solidFill>
              </a:rPr>
              <a:t>as</a:t>
            </a:r>
            <a:r>
              <a:rPr lang="ru-RU" altLang="ru-RU" dirty="0">
                <a:solidFill>
                  <a:srgbClr val="000000"/>
                </a:solidFill>
              </a:rPr>
              <a:t> </a:t>
            </a:r>
            <a:r>
              <a:rPr lang="ru-RU" altLang="ru-RU" dirty="0" err="1">
                <a:solidFill>
                  <a:srgbClr val="000000"/>
                </a:solidFill>
              </a:rPr>
              <a:t>test</a:t>
            </a:r>
            <a:r>
              <a:rPr lang="ru-RU" altLang="ru-RU" dirty="0">
                <a:solidFill>
                  <a:srgbClr val="000000"/>
                </a:solidFill>
              </a:rPr>
              <a:t> </a:t>
            </a:r>
            <a:r>
              <a:rPr lang="ru-RU" altLang="ru-RU" dirty="0" err="1" smtClean="0">
                <a:solidFill>
                  <a:srgbClr val="000000"/>
                </a:solidFill>
              </a:rPr>
              <a:t>data</a:t>
            </a:r>
            <a:endParaRPr lang="en-US" altLang="ru-RU"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dirty="0" smtClean="0">
                <a:solidFill>
                  <a:srgbClr val="000000"/>
                </a:solidFill>
              </a:rPr>
              <a:t> </a:t>
            </a:r>
            <a:endParaRPr lang="en-US" altLang="ru-RU"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dirty="0" err="1" smtClean="0">
                <a:solidFill>
                  <a:srgbClr val="000000"/>
                </a:solidFill>
              </a:rPr>
              <a:t>Each</a:t>
            </a:r>
            <a:r>
              <a:rPr lang="ru-RU" altLang="ru-RU" dirty="0" smtClean="0">
                <a:solidFill>
                  <a:srgbClr val="000000"/>
                </a:solidFill>
              </a:rPr>
              <a:t> </a:t>
            </a:r>
            <a:r>
              <a:rPr lang="ru-RU" altLang="ru-RU" dirty="0" err="1">
                <a:solidFill>
                  <a:srgbClr val="000000"/>
                </a:solidFill>
              </a:rPr>
              <a:t>digit</a:t>
            </a:r>
            <a:r>
              <a:rPr lang="ru-RU" altLang="ru-RU" dirty="0">
                <a:solidFill>
                  <a:srgbClr val="000000"/>
                </a:solidFill>
              </a:rPr>
              <a:t> </a:t>
            </a:r>
            <a:r>
              <a:rPr lang="ru-RU" altLang="ru-RU" dirty="0" err="1">
                <a:solidFill>
                  <a:srgbClr val="000000"/>
                </a:solidFill>
              </a:rPr>
              <a:t>is</a:t>
            </a:r>
            <a:r>
              <a:rPr lang="ru-RU" altLang="ru-RU" dirty="0">
                <a:solidFill>
                  <a:srgbClr val="000000"/>
                </a:solidFill>
              </a:rPr>
              <a:t> </a:t>
            </a:r>
            <a:r>
              <a:rPr lang="ru-RU" altLang="ru-RU" dirty="0" err="1">
                <a:solidFill>
                  <a:srgbClr val="000000"/>
                </a:solidFill>
              </a:rPr>
              <a:t>normalized</a:t>
            </a:r>
            <a:r>
              <a:rPr lang="ru-RU" altLang="ru-RU" dirty="0">
                <a:solidFill>
                  <a:srgbClr val="000000"/>
                </a:solidFill>
              </a:rPr>
              <a:t> </a:t>
            </a:r>
            <a:r>
              <a:rPr lang="ru-RU" altLang="ru-RU" dirty="0" err="1">
                <a:solidFill>
                  <a:srgbClr val="000000"/>
                </a:solidFill>
              </a:rPr>
              <a:t>and</a:t>
            </a:r>
            <a:r>
              <a:rPr lang="ru-RU" altLang="ru-RU" dirty="0">
                <a:solidFill>
                  <a:srgbClr val="000000"/>
                </a:solidFill>
              </a:rPr>
              <a:t> </a:t>
            </a:r>
            <a:r>
              <a:rPr lang="ru-RU" altLang="ru-RU" dirty="0" err="1">
                <a:solidFill>
                  <a:srgbClr val="000000"/>
                </a:solidFill>
              </a:rPr>
              <a:t>centeredin</a:t>
            </a:r>
            <a:r>
              <a:rPr lang="ru-RU" altLang="ru-RU" dirty="0">
                <a:solidFill>
                  <a:srgbClr val="000000"/>
                </a:solidFill>
              </a:rPr>
              <a:t> a </a:t>
            </a:r>
            <a:r>
              <a:rPr lang="ru-RU" altLang="ru-RU" dirty="0" err="1">
                <a:solidFill>
                  <a:srgbClr val="000000"/>
                </a:solidFill>
              </a:rPr>
              <a:t>gray-level</a:t>
            </a:r>
            <a:r>
              <a:rPr lang="ru-RU" altLang="ru-RU" dirty="0">
                <a:solidFill>
                  <a:srgbClr val="000000"/>
                </a:solidFill>
              </a:rPr>
              <a:t> </a:t>
            </a:r>
            <a:r>
              <a:rPr lang="ru-RU" altLang="ru-RU" dirty="0" err="1">
                <a:solidFill>
                  <a:srgbClr val="000000"/>
                </a:solidFill>
              </a:rPr>
              <a:t>image</a:t>
            </a:r>
            <a:r>
              <a:rPr lang="ru-RU" altLang="ru-RU" dirty="0">
                <a:solidFill>
                  <a:srgbClr val="000000"/>
                </a:solidFill>
              </a:rPr>
              <a:t> </a:t>
            </a:r>
            <a:r>
              <a:rPr lang="ru-RU" altLang="ru-RU" dirty="0" err="1">
                <a:solidFill>
                  <a:srgbClr val="000000"/>
                </a:solidFill>
              </a:rPr>
              <a:t>with</a:t>
            </a:r>
            <a:r>
              <a:rPr lang="ru-RU" altLang="ru-RU" dirty="0">
                <a:solidFill>
                  <a:srgbClr val="000000"/>
                </a:solidFill>
              </a:rPr>
              <a:t> </a:t>
            </a:r>
            <a:r>
              <a:rPr lang="ru-RU" altLang="ru-RU" dirty="0" err="1">
                <a:solidFill>
                  <a:srgbClr val="000000"/>
                </a:solidFill>
              </a:rPr>
              <a:t>size</a:t>
            </a:r>
            <a:r>
              <a:rPr lang="ru-RU" altLang="ru-RU" dirty="0">
                <a:solidFill>
                  <a:srgbClr val="000000"/>
                </a:solidFill>
              </a:rPr>
              <a:t> 28×28, </a:t>
            </a:r>
            <a:r>
              <a:rPr lang="ru-RU" altLang="ru-RU" dirty="0" err="1">
                <a:solidFill>
                  <a:srgbClr val="000000"/>
                </a:solidFill>
              </a:rPr>
              <a:t>or</a:t>
            </a:r>
            <a:r>
              <a:rPr lang="ru-RU" altLang="ru-RU" dirty="0">
                <a:solidFill>
                  <a:srgbClr val="000000"/>
                </a:solidFill>
              </a:rPr>
              <a:t> </a:t>
            </a:r>
            <a:r>
              <a:rPr lang="ru-RU" altLang="ru-RU" dirty="0" err="1">
                <a:solidFill>
                  <a:srgbClr val="000000"/>
                </a:solidFill>
              </a:rPr>
              <a:t>with</a:t>
            </a:r>
            <a:r>
              <a:rPr lang="ru-RU" altLang="ru-RU" dirty="0">
                <a:solidFill>
                  <a:srgbClr val="000000"/>
                </a:solidFill>
              </a:rPr>
              <a:t> 784 </a:t>
            </a:r>
            <a:r>
              <a:rPr lang="ru-RU" altLang="ru-RU" dirty="0" err="1">
                <a:solidFill>
                  <a:srgbClr val="000000"/>
                </a:solidFill>
              </a:rPr>
              <a:t>pixel</a:t>
            </a:r>
            <a:r>
              <a:rPr lang="ru-RU" altLang="ru-RU" dirty="0">
                <a:solidFill>
                  <a:srgbClr val="000000"/>
                </a:solidFill>
              </a:rPr>
              <a:t> </a:t>
            </a:r>
            <a:r>
              <a:rPr lang="ru-RU" altLang="ru-RU" dirty="0" err="1">
                <a:solidFill>
                  <a:srgbClr val="000000"/>
                </a:solidFill>
              </a:rPr>
              <a:t>in</a:t>
            </a:r>
            <a:r>
              <a:rPr lang="ru-RU" altLang="ru-RU" dirty="0">
                <a:solidFill>
                  <a:srgbClr val="000000"/>
                </a:solidFill>
              </a:rPr>
              <a:t> </a:t>
            </a:r>
            <a:r>
              <a:rPr lang="ru-RU" altLang="ru-RU" dirty="0" err="1">
                <a:solidFill>
                  <a:srgbClr val="000000"/>
                </a:solidFill>
              </a:rPr>
              <a:t>total</a:t>
            </a:r>
            <a:r>
              <a:rPr lang="ru-RU" altLang="ru-RU" dirty="0">
                <a:solidFill>
                  <a:srgbClr val="000000"/>
                </a:solidFill>
              </a:rPr>
              <a:t> </a:t>
            </a:r>
            <a:r>
              <a:rPr lang="ru-RU" altLang="ru-RU" dirty="0" err="1">
                <a:solidFill>
                  <a:srgbClr val="000000"/>
                </a:solidFill>
              </a:rPr>
              <a:t>as</a:t>
            </a:r>
            <a:r>
              <a:rPr lang="ru-RU" altLang="ru-RU" dirty="0">
                <a:solidFill>
                  <a:srgbClr val="000000"/>
                </a:solidFill>
              </a:rPr>
              <a:t> </a:t>
            </a:r>
            <a:r>
              <a:rPr lang="ru-RU" altLang="ru-RU" dirty="0" err="1">
                <a:solidFill>
                  <a:srgbClr val="000000"/>
                </a:solidFill>
              </a:rPr>
              <a:t>the</a:t>
            </a:r>
            <a:r>
              <a:rPr lang="ru-RU" altLang="ru-RU" dirty="0">
                <a:solidFill>
                  <a:srgbClr val="000000"/>
                </a:solidFill>
              </a:rPr>
              <a:t> </a:t>
            </a:r>
            <a:r>
              <a:rPr lang="ru-RU" altLang="ru-RU" dirty="0" err="1">
                <a:solidFill>
                  <a:srgbClr val="000000"/>
                </a:solidFill>
              </a:rPr>
              <a:t>features</a:t>
            </a:r>
            <a:r>
              <a:rPr lang="ru-RU" altLang="ru-RU" dirty="0">
                <a:solidFill>
                  <a:srgbClr val="000000"/>
                </a:solidFill>
              </a:rPr>
              <a:t>. </a:t>
            </a:r>
            <a:endParaRPr kumimoji="0" lang="ru-RU" altLang="ru-RU"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dirty="0" err="1" smtClean="0">
                <a:solidFill>
                  <a:srgbClr val="000000"/>
                </a:solidFill>
              </a:rPr>
              <a:t>Examples</a:t>
            </a:r>
            <a:r>
              <a:rPr lang="ru-RU" altLang="ru-RU" dirty="0" smtClean="0">
                <a:solidFill>
                  <a:srgbClr val="000000"/>
                </a:solidFill>
              </a:rPr>
              <a:t> </a:t>
            </a:r>
            <a:r>
              <a:rPr lang="ru-RU" altLang="ru-RU" dirty="0" err="1">
                <a:solidFill>
                  <a:srgbClr val="000000"/>
                </a:solidFill>
              </a:rPr>
              <a:t>of</a:t>
            </a:r>
            <a:r>
              <a:rPr lang="ru-RU" altLang="ru-RU" dirty="0">
                <a:solidFill>
                  <a:srgbClr val="000000"/>
                </a:solidFill>
              </a:rPr>
              <a:t> MNIST </a:t>
            </a:r>
            <a:r>
              <a:rPr lang="ru-RU" altLang="ru-RU" dirty="0" err="1">
                <a:solidFill>
                  <a:srgbClr val="000000"/>
                </a:solidFill>
              </a:rPr>
              <a:t>data</a:t>
            </a:r>
            <a:r>
              <a:rPr lang="ru-RU" altLang="ru-RU" dirty="0">
                <a:solidFill>
                  <a:srgbClr val="000000"/>
                </a:solidFill>
              </a:rPr>
              <a:t> </a:t>
            </a:r>
            <a:r>
              <a:rPr lang="ru-RU" altLang="ru-RU" dirty="0" err="1" smtClean="0">
                <a:solidFill>
                  <a:srgbClr val="000000"/>
                </a:solidFill>
              </a:rPr>
              <a:t>set</a:t>
            </a:r>
            <a:r>
              <a:rPr lang="en-US" altLang="ru-RU" dirty="0" smtClean="0">
                <a:solidFill>
                  <a:srgbClr val="000000"/>
                </a:solidFill>
              </a:rPr>
              <a:t>:</a:t>
            </a:r>
            <a:endParaRPr lang="ru-RU" altLang="ru-RU" dirty="0">
              <a:solidFill>
                <a:srgbClr val="000000"/>
              </a:solidFill>
            </a:endParaRPr>
          </a:p>
        </p:txBody>
      </p:sp>
      <p:pic>
        <p:nvPicPr>
          <p:cNvPr id="11" name="Picture 2" descr="https://lh4.googleusercontent.com/2PsbtOFxTr-LzHMB00P2MyE8kVBpmUce7HnGRIkVXeNPCmIzSgEQl_txAUBv50Kg30yyJGk3EDqyUyqUg8qHLkk1bB8kRjd_KrPIILUnMw0WA52w-bzqtdivFtpXh46qKMCo7Etx"/>
          <p:cNvPicPr>
            <a:picLocks noChangeAspect="1" noChangeArrowheads="1"/>
          </p:cNvPicPr>
          <p:nvPr/>
        </p:nvPicPr>
        <p:blipFill rotWithShape="1">
          <a:blip r:embed="rId2">
            <a:extLst>
              <a:ext uri="{28A0092B-C50C-407E-A947-70E740481C1C}">
                <a14:useLocalDpi xmlns:a14="http://schemas.microsoft.com/office/drawing/2010/main" val="0"/>
              </a:ext>
            </a:extLst>
          </a:blip>
          <a:srcRect l="11810" t="6725" r="8250" b="10131"/>
          <a:stretch/>
        </p:blipFill>
        <p:spPr bwMode="auto">
          <a:xfrm>
            <a:off x="1913207" y="3685733"/>
            <a:ext cx="8154716" cy="240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13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Прямоугольник 5"/>
          <p:cNvSpPr/>
          <p:nvPr/>
        </p:nvSpPr>
        <p:spPr>
          <a:xfrm>
            <a:off x="709715" y="177579"/>
            <a:ext cx="10660034" cy="769441"/>
          </a:xfrm>
          <a:prstGeom prst="rect">
            <a:avLst/>
          </a:prstGeom>
        </p:spPr>
        <p:txBody>
          <a:bodyPr wrap="none">
            <a:spAutoFit/>
          </a:bodyPr>
          <a:lstStyle/>
          <a:p>
            <a:pPr algn="ctr">
              <a:spcBef>
                <a:spcPts val="1500"/>
              </a:spcBef>
              <a:spcAft>
                <a:spcPts val="1000"/>
              </a:spcAft>
            </a:pPr>
            <a:r>
              <a:rPr lang="en-CA" sz="4400" dirty="0" smtClean="0">
                <a:solidFill>
                  <a:srgbClr val="2185C5"/>
                </a:solidFill>
                <a:ea typeface="+mj-ea"/>
                <a:cs typeface="+mj-cs"/>
              </a:rPr>
              <a:t>t-Distributed </a:t>
            </a:r>
            <a:r>
              <a:rPr lang="en-CA" sz="4400" dirty="0">
                <a:solidFill>
                  <a:srgbClr val="2185C5"/>
                </a:solidFill>
                <a:ea typeface="+mj-ea"/>
                <a:cs typeface="+mj-cs"/>
              </a:rPr>
              <a:t>Stochastic Neighbor Embedding</a:t>
            </a:r>
          </a:p>
        </p:txBody>
      </p:sp>
      <p:sp>
        <p:nvSpPr>
          <p:cNvPr id="2" name="Прямоугольник 1"/>
          <p:cNvSpPr/>
          <p:nvPr/>
        </p:nvSpPr>
        <p:spPr>
          <a:xfrm>
            <a:off x="431409" y="992880"/>
            <a:ext cx="11329181" cy="646331"/>
          </a:xfrm>
          <a:prstGeom prst="rect">
            <a:avLst/>
          </a:prstGeom>
        </p:spPr>
        <p:txBody>
          <a:bodyPr wrap="square">
            <a:spAutoFit/>
          </a:bodyPr>
          <a:lstStyle/>
          <a:p>
            <a:pPr marL="285750" indent="-285750">
              <a:buFont typeface="Calibri" panose="020F0502020204030204" pitchFamily="34" charset="0"/>
              <a:buChar char="–"/>
            </a:pPr>
            <a:r>
              <a:rPr lang="en-US" dirty="0" smtClean="0">
                <a:solidFill>
                  <a:srgbClr val="000000"/>
                </a:solidFill>
              </a:rPr>
              <a:t>models </a:t>
            </a:r>
            <a:r>
              <a:rPr lang="en-US" dirty="0">
                <a:solidFill>
                  <a:srgbClr val="000000"/>
                </a:solidFill>
              </a:rPr>
              <a:t>each high-dimensional object by a two- or three-dimensional point in such a way that similar objects are modeled by nearby points and dissimilar objects are modeled by distant </a:t>
            </a:r>
            <a:r>
              <a:rPr lang="en-US" dirty="0" smtClean="0">
                <a:solidFill>
                  <a:srgbClr val="000000"/>
                </a:solidFill>
              </a:rPr>
              <a:t>points.</a:t>
            </a:r>
            <a:endParaRPr lang="ru-RU" dirty="0">
              <a:solidFill>
                <a:srgbClr val="000000"/>
              </a:solidFill>
            </a:endParaRPr>
          </a:p>
        </p:txBody>
      </p:sp>
      <p:sp>
        <p:nvSpPr>
          <p:cNvPr id="34" name="Прямоугольник 33"/>
          <p:cNvSpPr/>
          <p:nvPr/>
        </p:nvSpPr>
        <p:spPr>
          <a:xfrm>
            <a:off x="431408" y="1797448"/>
            <a:ext cx="11329181" cy="646331"/>
          </a:xfrm>
          <a:prstGeom prst="rect">
            <a:avLst/>
          </a:prstGeom>
        </p:spPr>
        <p:txBody>
          <a:bodyPr wrap="square">
            <a:spAutoFit/>
          </a:bodyPr>
          <a:lstStyle/>
          <a:p>
            <a:pPr marL="342900" indent="-342900">
              <a:buAutoNum type="arabicParenR"/>
            </a:pPr>
            <a:r>
              <a:rPr lang="en-US" dirty="0" smtClean="0">
                <a:solidFill>
                  <a:srgbClr val="000000"/>
                </a:solidFill>
              </a:rPr>
              <a:t>For set of </a:t>
            </a:r>
            <a:r>
              <a:rPr lang="en-US" i="1" dirty="0" smtClean="0">
                <a:solidFill>
                  <a:srgbClr val="000000"/>
                </a:solidFill>
              </a:rPr>
              <a:t>N</a:t>
            </a:r>
            <a:r>
              <a:rPr lang="en-US" dirty="0" smtClean="0">
                <a:solidFill>
                  <a:srgbClr val="000000"/>
                </a:solidFill>
              </a:rPr>
              <a:t> high-</a:t>
            </a:r>
            <a:r>
              <a:rPr lang="en-US" dirty="0" err="1" smtClean="0">
                <a:solidFill>
                  <a:srgbClr val="000000"/>
                </a:solidFill>
              </a:rPr>
              <a:t>dimentional</a:t>
            </a:r>
            <a:r>
              <a:rPr lang="en-US" dirty="0" smtClean="0">
                <a:solidFill>
                  <a:srgbClr val="000000"/>
                </a:solidFill>
              </a:rPr>
              <a:t> objects </a:t>
            </a:r>
            <a:r>
              <a:rPr lang="en-US" i="1" dirty="0" smtClean="0">
                <a:solidFill>
                  <a:srgbClr val="000000"/>
                </a:solidFill>
              </a:rPr>
              <a:t>x</a:t>
            </a:r>
            <a:r>
              <a:rPr lang="en-US" i="1" baseline="-25000" dirty="0" smtClean="0">
                <a:solidFill>
                  <a:srgbClr val="000000"/>
                </a:solidFill>
              </a:rPr>
              <a:t>1</a:t>
            </a:r>
            <a:r>
              <a:rPr lang="en-US" i="1" dirty="0" smtClean="0">
                <a:solidFill>
                  <a:srgbClr val="000000"/>
                </a:solidFill>
              </a:rPr>
              <a:t>, …, </a:t>
            </a:r>
            <a:r>
              <a:rPr lang="en-US" i="1" dirty="0" err="1" smtClean="0">
                <a:solidFill>
                  <a:srgbClr val="000000"/>
                </a:solidFill>
              </a:rPr>
              <a:t>x</a:t>
            </a:r>
            <a:r>
              <a:rPr lang="en-US" i="1" baseline="-25000" dirty="0" err="1" smtClean="0">
                <a:solidFill>
                  <a:srgbClr val="000000"/>
                </a:solidFill>
              </a:rPr>
              <a:t>N</a:t>
            </a:r>
            <a:r>
              <a:rPr lang="en-US" dirty="0" smtClean="0">
                <a:solidFill>
                  <a:srgbClr val="000000"/>
                </a:solidFill>
              </a:rPr>
              <a:t>, computes probabilities </a:t>
            </a:r>
            <a:r>
              <a:rPr lang="en-US" i="1" dirty="0" err="1" smtClean="0">
                <a:solidFill>
                  <a:srgbClr val="000000"/>
                </a:solidFill>
              </a:rPr>
              <a:t>p</a:t>
            </a:r>
            <a:r>
              <a:rPr lang="en-US" i="1" baseline="-25000" dirty="0" err="1" smtClean="0">
                <a:solidFill>
                  <a:srgbClr val="000000"/>
                </a:solidFill>
              </a:rPr>
              <a:t>ij</a:t>
            </a:r>
            <a:r>
              <a:rPr lang="en-US" dirty="0" smtClean="0">
                <a:solidFill>
                  <a:srgbClr val="000000"/>
                </a:solidFill>
              </a:rPr>
              <a:t> that are proportional to the similarity of objects </a:t>
            </a:r>
            <a:r>
              <a:rPr lang="en-US" i="1" dirty="0" smtClean="0">
                <a:solidFill>
                  <a:srgbClr val="000000"/>
                </a:solidFill>
              </a:rPr>
              <a:t>x</a:t>
            </a:r>
            <a:r>
              <a:rPr lang="en-US" i="1" baseline="-25000" dirty="0" smtClean="0">
                <a:solidFill>
                  <a:srgbClr val="000000"/>
                </a:solidFill>
              </a:rPr>
              <a:t>i</a:t>
            </a:r>
            <a:r>
              <a:rPr lang="en-US" dirty="0" smtClean="0">
                <a:solidFill>
                  <a:srgbClr val="000000"/>
                </a:solidFill>
              </a:rPr>
              <a:t> and</a:t>
            </a:r>
            <a:r>
              <a:rPr lang="en-US" i="1" dirty="0" smtClean="0">
                <a:solidFill>
                  <a:srgbClr val="000000"/>
                </a:solidFill>
              </a:rPr>
              <a:t> </a:t>
            </a:r>
            <a:r>
              <a:rPr lang="en-US" i="1" dirty="0" err="1" smtClean="0">
                <a:solidFill>
                  <a:srgbClr val="000000"/>
                </a:solidFill>
              </a:rPr>
              <a:t>x</a:t>
            </a:r>
            <a:r>
              <a:rPr lang="en-US" i="1" baseline="-25000" dirty="0" err="1" smtClean="0">
                <a:solidFill>
                  <a:srgbClr val="000000"/>
                </a:solidFill>
              </a:rPr>
              <a:t>j</a:t>
            </a:r>
            <a:r>
              <a:rPr lang="en-US" i="1" dirty="0" smtClean="0">
                <a:solidFill>
                  <a:srgbClr val="000000"/>
                </a:solidFill>
              </a:rPr>
              <a:t>,</a:t>
            </a:r>
            <a:r>
              <a:rPr lang="en-US" dirty="0" smtClean="0">
                <a:solidFill>
                  <a:srgbClr val="000000"/>
                </a:solidFill>
              </a:rPr>
              <a:t>:</a:t>
            </a:r>
            <a:endParaRPr lang="ru-RU" dirty="0">
              <a:solidFill>
                <a:srgbClr val="000000"/>
              </a:solidFill>
            </a:endParaRPr>
          </a:p>
        </p:txBody>
      </p:sp>
      <p:pic>
        <p:nvPicPr>
          <p:cNvPr id="35" name="Рисунок 34"/>
          <p:cNvPicPr>
            <a:picLocks noChangeAspect="1"/>
          </p:cNvPicPr>
          <p:nvPr/>
        </p:nvPicPr>
        <p:blipFill>
          <a:blip r:embed="rId2"/>
          <a:stretch>
            <a:fillRect/>
          </a:stretch>
        </p:blipFill>
        <p:spPr>
          <a:xfrm>
            <a:off x="3930555" y="2292509"/>
            <a:ext cx="3246305" cy="1326447"/>
          </a:xfrm>
          <a:prstGeom prst="rect">
            <a:avLst/>
          </a:prstGeom>
        </p:spPr>
      </p:pic>
      <p:sp>
        <p:nvSpPr>
          <p:cNvPr id="36" name="Прямоугольник 35"/>
          <p:cNvSpPr/>
          <p:nvPr/>
        </p:nvSpPr>
        <p:spPr>
          <a:xfrm>
            <a:off x="431408" y="3710254"/>
            <a:ext cx="10383520" cy="646331"/>
          </a:xfrm>
          <a:prstGeom prst="rect">
            <a:avLst/>
          </a:prstGeom>
        </p:spPr>
        <p:txBody>
          <a:bodyPr wrap="square">
            <a:spAutoFit/>
          </a:bodyPr>
          <a:lstStyle/>
          <a:p>
            <a:r>
              <a:rPr lang="en-US" dirty="0" smtClean="0">
                <a:solidFill>
                  <a:srgbClr val="000000"/>
                </a:solidFill>
              </a:rPr>
              <a:t>2) </a:t>
            </a:r>
            <a:r>
              <a:rPr lang="en-US" dirty="0">
                <a:solidFill>
                  <a:srgbClr val="000000"/>
                </a:solidFill>
              </a:rPr>
              <a:t>A</a:t>
            </a:r>
            <a:r>
              <a:rPr lang="en-US" dirty="0" smtClean="0">
                <a:solidFill>
                  <a:srgbClr val="000000"/>
                </a:solidFill>
              </a:rPr>
              <a:t>ims to learn a d-</a:t>
            </a:r>
            <a:r>
              <a:rPr lang="en-US" dirty="0" err="1" smtClean="0">
                <a:solidFill>
                  <a:srgbClr val="000000"/>
                </a:solidFill>
              </a:rPr>
              <a:t>dimentional</a:t>
            </a:r>
            <a:r>
              <a:rPr lang="en-US" dirty="0" smtClean="0">
                <a:solidFill>
                  <a:srgbClr val="000000"/>
                </a:solidFill>
              </a:rPr>
              <a:t> map </a:t>
            </a:r>
            <a:r>
              <a:rPr lang="en-US" i="1" dirty="0" smtClean="0">
                <a:solidFill>
                  <a:srgbClr val="000000"/>
                </a:solidFill>
              </a:rPr>
              <a:t>y</a:t>
            </a:r>
            <a:r>
              <a:rPr lang="en-US" i="1" baseline="-25000" dirty="0" smtClean="0">
                <a:solidFill>
                  <a:srgbClr val="000000"/>
                </a:solidFill>
              </a:rPr>
              <a:t>1</a:t>
            </a:r>
            <a:r>
              <a:rPr lang="en-US" i="1" dirty="0">
                <a:solidFill>
                  <a:srgbClr val="000000"/>
                </a:solidFill>
              </a:rPr>
              <a:t>, …, </a:t>
            </a:r>
            <a:r>
              <a:rPr lang="en-US" i="1" dirty="0" err="1" smtClean="0">
                <a:solidFill>
                  <a:srgbClr val="000000"/>
                </a:solidFill>
              </a:rPr>
              <a:t>y</a:t>
            </a:r>
            <a:r>
              <a:rPr lang="en-US" i="1" baseline="-25000" dirty="0" err="1" smtClean="0">
                <a:solidFill>
                  <a:srgbClr val="000000"/>
                </a:solidFill>
              </a:rPr>
              <a:t>N</a:t>
            </a:r>
            <a:r>
              <a:rPr lang="en-US" i="1" baseline="-25000" dirty="0" smtClean="0">
                <a:solidFill>
                  <a:srgbClr val="000000"/>
                </a:solidFill>
              </a:rPr>
              <a:t>  </a:t>
            </a:r>
            <a:r>
              <a:rPr lang="en-US" i="1" dirty="0" smtClean="0">
                <a:solidFill>
                  <a:srgbClr val="000000"/>
                </a:solidFill>
              </a:rPr>
              <a:t>(with </a:t>
            </a:r>
            <a:r>
              <a:rPr lang="en-US" i="1" dirty="0" err="1" smtClean="0">
                <a:solidFill>
                  <a:srgbClr val="000000"/>
                </a:solidFill>
              </a:rPr>
              <a:t>y</a:t>
            </a:r>
            <a:r>
              <a:rPr lang="en-US" i="1" baseline="-25000" dirty="0" err="1" smtClean="0">
                <a:solidFill>
                  <a:srgbClr val="000000"/>
                </a:solidFill>
              </a:rPr>
              <a:t>i</a:t>
            </a:r>
            <a:r>
              <a:rPr lang="en-US" i="1" dirty="0" smtClean="0">
                <a:solidFill>
                  <a:srgbClr val="000000"/>
                </a:solidFill>
              </a:rPr>
              <a:t> </a:t>
            </a:r>
            <a:r>
              <a:rPr lang="ru-RU" i="1" dirty="0" smtClean="0">
                <a:solidFill>
                  <a:srgbClr val="000000"/>
                </a:solidFill>
              </a:rPr>
              <a:t>є</a:t>
            </a:r>
            <a:r>
              <a:rPr lang="en-US" i="1" dirty="0" smtClean="0">
                <a:solidFill>
                  <a:srgbClr val="000000"/>
                </a:solidFill>
              </a:rPr>
              <a:t> R</a:t>
            </a:r>
            <a:r>
              <a:rPr lang="en-US" i="1" baseline="30000" dirty="0" smtClean="0">
                <a:solidFill>
                  <a:srgbClr val="000000"/>
                </a:solidFill>
              </a:rPr>
              <a:t>d</a:t>
            </a:r>
            <a:r>
              <a:rPr lang="en-US" i="1" dirty="0" smtClean="0">
                <a:solidFill>
                  <a:srgbClr val="000000"/>
                </a:solidFill>
              </a:rPr>
              <a:t>) </a:t>
            </a:r>
            <a:r>
              <a:rPr lang="en-US" dirty="0" smtClean="0">
                <a:solidFill>
                  <a:srgbClr val="000000"/>
                </a:solidFill>
              </a:rPr>
              <a:t>that reflects the similarities </a:t>
            </a:r>
            <a:r>
              <a:rPr lang="en-US" i="1" dirty="0" err="1" smtClean="0">
                <a:solidFill>
                  <a:srgbClr val="000000"/>
                </a:solidFill>
              </a:rPr>
              <a:t>p</a:t>
            </a:r>
            <a:r>
              <a:rPr lang="en-US" i="1" baseline="-25000" dirty="0" err="1" smtClean="0">
                <a:solidFill>
                  <a:srgbClr val="000000"/>
                </a:solidFill>
              </a:rPr>
              <a:t>ij</a:t>
            </a:r>
            <a:r>
              <a:rPr lang="en-US" i="1" baseline="-25000" dirty="0" smtClean="0">
                <a:solidFill>
                  <a:srgbClr val="000000"/>
                </a:solidFill>
              </a:rPr>
              <a:t> </a:t>
            </a:r>
            <a:r>
              <a:rPr lang="en-US" dirty="0" smtClean="0">
                <a:solidFill>
                  <a:srgbClr val="000000"/>
                </a:solidFill>
              </a:rPr>
              <a:t>as well as possible. 3) Measures similarities </a:t>
            </a:r>
            <a:r>
              <a:rPr lang="en-US" i="1" dirty="0" err="1" smtClean="0">
                <a:solidFill>
                  <a:srgbClr val="000000"/>
                </a:solidFill>
              </a:rPr>
              <a:t>q</a:t>
            </a:r>
            <a:r>
              <a:rPr lang="en-US" i="1" baseline="-25000" dirty="0" err="1" smtClean="0">
                <a:solidFill>
                  <a:srgbClr val="000000"/>
                </a:solidFill>
              </a:rPr>
              <a:t>ij</a:t>
            </a:r>
            <a:r>
              <a:rPr lang="en-US" i="1" dirty="0" smtClean="0">
                <a:solidFill>
                  <a:srgbClr val="000000"/>
                </a:solidFill>
              </a:rPr>
              <a:t> </a:t>
            </a:r>
            <a:r>
              <a:rPr lang="en-US" dirty="0" smtClean="0">
                <a:solidFill>
                  <a:srgbClr val="000000"/>
                </a:solidFill>
              </a:rPr>
              <a:t>between two points in the map </a:t>
            </a:r>
            <a:r>
              <a:rPr lang="en-US" i="1" dirty="0" err="1" smtClean="0">
                <a:solidFill>
                  <a:srgbClr val="000000"/>
                </a:solidFill>
              </a:rPr>
              <a:t>y</a:t>
            </a:r>
            <a:r>
              <a:rPr lang="en-US" i="1" baseline="-25000" dirty="0" err="1" smtClean="0">
                <a:solidFill>
                  <a:srgbClr val="000000"/>
                </a:solidFill>
              </a:rPr>
              <a:t>i</a:t>
            </a:r>
            <a:r>
              <a:rPr lang="en-US" i="1" baseline="-25000" dirty="0" smtClean="0">
                <a:solidFill>
                  <a:srgbClr val="000000"/>
                </a:solidFill>
              </a:rPr>
              <a:t> </a:t>
            </a:r>
            <a:r>
              <a:rPr lang="en-US" dirty="0" smtClean="0">
                <a:solidFill>
                  <a:srgbClr val="000000"/>
                </a:solidFill>
              </a:rPr>
              <a:t>and </a:t>
            </a:r>
            <a:r>
              <a:rPr lang="en-US" i="1" dirty="0" err="1" smtClean="0">
                <a:solidFill>
                  <a:srgbClr val="000000"/>
                </a:solidFill>
              </a:rPr>
              <a:t>y</a:t>
            </a:r>
            <a:r>
              <a:rPr lang="en-US" i="1" baseline="-25000" dirty="0" err="1" smtClean="0">
                <a:solidFill>
                  <a:srgbClr val="000000"/>
                </a:solidFill>
              </a:rPr>
              <a:t>j</a:t>
            </a:r>
            <a:r>
              <a:rPr lang="en-US" i="1" baseline="-25000" dirty="0" smtClean="0">
                <a:solidFill>
                  <a:srgbClr val="000000"/>
                </a:solidFill>
              </a:rPr>
              <a:t> </a:t>
            </a:r>
            <a:r>
              <a:rPr lang="en-US" dirty="0" smtClean="0">
                <a:solidFill>
                  <a:srgbClr val="000000"/>
                </a:solidFill>
              </a:rPr>
              <a:t>using a very similar approach:</a:t>
            </a:r>
            <a:endParaRPr lang="ru-RU" dirty="0">
              <a:solidFill>
                <a:srgbClr val="000000"/>
              </a:solidFill>
            </a:endParaRPr>
          </a:p>
        </p:txBody>
      </p:sp>
      <p:sp>
        <p:nvSpPr>
          <p:cNvPr id="39" name="AutoShape 33" descr="\sigma _{i}"/>
          <p:cNvSpPr>
            <a:spLocks noChangeAspect="1" noChangeArrowheads="1"/>
          </p:cNvSpPr>
          <p:nvPr/>
        </p:nvSpPr>
        <p:spPr bwMode="auto">
          <a:xfrm>
            <a:off x="12560300" y="524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4" name="Рисунок 43"/>
          <p:cNvPicPr>
            <a:picLocks noChangeAspect="1"/>
          </p:cNvPicPr>
          <p:nvPr/>
        </p:nvPicPr>
        <p:blipFill>
          <a:blip r:embed="rId3"/>
          <a:stretch>
            <a:fillRect/>
          </a:stretch>
        </p:blipFill>
        <p:spPr>
          <a:xfrm>
            <a:off x="4120889" y="4477031"/>
            <a:ext cx="2840884" cy="782447"/>
          </a:xfrm>
          <a:prstGeom prst="rect">
            <a:avLst/>
          </a:prstGeom>
        </p:spPr>
      </p:pic>
      <p:sp>
        <p:nvSpPr>
          <p:cNvPr id="47" name="Прямоугольник 46"/>
          <p:cNvSpPr/>
          <p:nvPr/>
        </p:nvSpPr>
        <p:spPr>
          <a:xfrm>
            <a:off x="439613" y="5253985"/>
            <a:ext cx="11320975" cy="646331"/>
          </a:xfrm>
          <a:prstGeom prst="rect">
            <a:avLst/>
          </a:prstGeom>
        </p:spPr>
        <p:txBody>
          <a:bodyPr wrap="square">
            <a:spAutoFit/>
          </a:bodyPr>
          <a:lstStyle/>
          <a:p>
            <a:r>
              <a:rPr lang="en-US" dirty="0">
                <a:solidFill>
                  <a:srgbClr val="000000"/>
                </a:solidFill>
                <a:latin typeface="Times New Roman" panose="02020603050405020304" pitchFamily="18" charset="0"/>
              </a:rPr>
              <a:t>4) The locations of the points </a:t>
            </a:r>
            <a:r>
              <a:rPr lang="en-US" i="1" dirty="0" err="1">
                <a:solidFill>
                  <a:srgbClr val="000000"/>
                </a:solidFill>
                <a:latin typeface="Times New Roman" panose="02020603050405020304" pitchFamily="18" charset="0"/>
              </a:rPr>
              <a:t>y</a:t>
            </a:r>
            <a:r>
              <a:rPr lang="en-US" i="1" baseline="-25000" dirty="0" err="1">
                <a:solidFill>
                  <a:srgbClr val="000000"/>
                </a:solidFill>
                <a:latin typeface="Times New Roman" panose="02020603050405020304" pitchFamily="18" charset="0"/>
              </a:rPr>
              <a:t>i</a:t>
            </a:r>
            <a:r>
              <a:rPr lang="en-US" i="1" baseline="-25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in the map are determined by minimizing the Kullback–</a:t>
            </a:r>
            <a:r>
              <a:rPr lang="en-US" dirty="0" err="1">
                <a:solidFill>
                  <a:srgbClr val="000000"/>
                </a:solidFill>
                <a:latin typeface="Times New Roman" panose="02020603050405020304" pitchFamily="18" charset="0"/>
              </a:rPr>
              <a:t>Leibler</a:t>
            </a:r>
            <a:r>
              <a:rPr lang="en-US" dirty="0">
                <a:solidFill>
                  <a:srgbClr val="000000"/>
                </a:solidFill>
                <a:latin typeface="Times New Roman" panose="02020603050405020304" pitchFamily="18" charset="0"/>
              </a:rPr>
              <a:t> divergence of the </a:t>
            </a:r>
            <a:r>
              <a:rPr lang="en-US" dirty="0" smtClean="0">
                <a:solidFill>
                  <a:srgbClr val="000000"/>
                </a:solidFill>
                <a:latin typeface="Times New Roman" panose="02020603050405020304" pitchFamily="18" charset="0"/>
              </a:rPr>
              <a:t>distribution </a:t>
            </a:r>
            <a:r>
              <a:rPr lang="en-US" i="1" dirty="0">
                <a:solidFill>
                  <a:srgbClr val="000000"/>
                </a:solidFill>
                <a:latin typeface="Times New Roman" panose="02020603050405020304" pitchFamily="18" charset="0"/>
              </a:rPr>
              <a:t>Q</a:t>
            </a:r>
            <a:r>
              <a:rPr lang="en-US" dirty="0">
                <a:solidFill>
                  <a:srgbClr val="000000"/>
                </a:solidFill>
                <a:latin typeface="Times New Roman" panose="02020603050405020304" pitchFamily="18" charset="0"/>
              </a:rPr>
              <a:t> from the distribution </a:t>
            </a:r>
            <a:r>
              <a:rPr lang="en-US" i="1" dirty="0">
                <a:solidFill>
                  <a:srgbClr val="000000"/>
                </a:solidFill>
                <a:latin typeface="Times New Roman" panose="02020603050405020304" pitchFamily="18" charset="0"/>
              </a:rPr>
              <a:t>P </a:t>
            </a:r>
            <a:r>
              <a:rPr lang="en-US" dirty="0">
                <a:solidFill>
                  <a:srgbClr val="000000"/>
                </a:solidFill>
                <a:latin typeface="Times New Roman" panose="02020603050405020304" pitchFamily="18" charset="0"/>
              </a:rPr>
              <a:t>that is:</a:t>
            </a:r>
            <a:endParaRPr lang="ru-RU" dirty="0"/>
          </a:p>
        </p:txBody>
      </p:sp>
      <p:pic>
        <p:nvPicPr>
          <p:cNvPr id="1063" name="Picture 39" descr="https://lh3.googleusercontent.com/vPOFyvcy_DYNexe_RymhPAdoljEVKy_SrgasM4Nlv71ghHd3QCJHbIkgPq2MEgfzcCuHIcD406JqeFnIA5HQCz9VaFVMxP6JXmp91mgkrKCLh6BdBuBBJHABC6UrNd21L6P04c8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732" y="6020762"/>
            <a:ext cx="2716156" cy="66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9934" y="225088"/>
            <a:ext cx="10481481" cy="769441"/>
          </a:xfrm>
          <a:prstGeom prst="rect">
            <a:avLst/>
          </a:prstGeom>
          <a:noFill/>
        </p:spPr>
        <p:txBody>
          <a:bodyPr wrap="square" rtlCol="0">
            <a:spAutoFit/>
          </a:bodyPr>
          <a:lstStyle/>
          <a:p>
            <a:pPr algn="ctr"/>
            <a:r>
              <a:rPr lang="en-CA" sz="4400" dirty="0" smtClean="0">
                <a:solidFill>
                  <a:srgbClr val="2185C5"/>
                </a:solidFill>
                <a:ea typeface="+mj-ea"/>
                <a:cs typeface="+mj-cs"/>
              </a:rPr>
              <a:t>Deep </a:t>
            </a:r>
            <a:r>
              <a:rPr lang="en-CA" sz="4400" dirty="0" err="1" smtClean="0">
                <a:solidFill>
                  <a:srgbClr val="2185C5"/>
                </a:solidFill>
                <a:ea typeface="+mj-ea"/>
                <a:cs typeface="+mj-cs"/>
              </a:rPr>
              <a:t>autoencoders</a:t>
            </a:r>
            <a:endParaRPr lang="en-CA" sz="4400" dirty="0">
              <a:solidFill>
                <a:srgbClr val="2185C5"/>
              </a:solidFill>
              <a:ea typeface="+mj-ea"/>
              <a:cs typeface="+mj-cs"/>
            </a:endParaRPr>
          </a:p>
        </p:txBody>
      </p:sp>
      <p:pic>
        <p:nvPicPr>
          <p:cNvPr id="1026" name="Picture 2" descr="Alt text"/>
          <p:cNvPicPr>
            <a:picLocks noChangeAspect="1" noChangeArrowheads="1"/>
          </p:cNvPicPr>
          <p:nvPr/>
        </p:nvPicPr>
        <p:blipFill rotWithShape="1">
          <a:blip r:embed="rId2">
            <a:extLst>
              <a:ext uri="{28A0092B-C50C-407E-A947-70E740481C1C}">
                <a14:useLocalDpi xmlns:a14="http://schemas.microsoft.com/office/drawing/2010/main" val="0"/>
              </a:ext>
            </a:extLst>
          </a:blip>
          <a:srcRect t="12858"/>
          <a:stretch/>
        </p:blipFill>
        <p:spPr bwMode="auto">
          <a:xfrm>
            <a:off x="3262735" y="1392702"/>
            <a:ext cx="5974247" cy="3317373"/>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Группа 18"/>
          <p:cNvGrpSpPr/>
          <p:nvPr/>
        </p:nvGrpSpPr>
        <p:grpSpPr>
          <a:xfrm>
            <a:off x="126538" y="4937763"/>
            <a:ext cx="6096000" cy="703070"/>
            <a:chOff x="168742" y="4543864"/>
            <a:chExt cx="6096000" cy="703070"/>
          </a:xfrm>
        </p:grpSpPr>
        <p:sp>
          <p:nvSpPr>
            <p:cNvPr id="20" name="Скругленный прямоугольник 19"/>
            <p:cNvSpPr/>
            <p:nvPr/>
          </p:nvSpPr>
          <p:spPr>
            <a:xfrm>
              <a:off x="1321329" y="4543864"/>
              <a:ext cx="3924886" cy="70307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68742" y="4722856"/>
              <a:ext cx="6096000" cy="369332"/>
            </a:xfrm>
            <a:prstGeom prst="rect">
              <a:avLst/>
            </a:prstGeom>
          </p:spPr>
          <p:txBody>
            <a:bodyPr>
              <a:spAutoFit/>
            </a:bodyPr>
            <a:lstStyle/>
            <a:p>
              <a:pPr algn="ctr"/>
              <a:r>
                <a:rPr lang="en-US" dirty="0">
                  <a:solidFill>
                    <a:srgbClr val="000000"/>
                  </a:solidFill>
                  <a:latin typeface="Times New Roman" panose="02020603050405020304" pitchFamily="18" charset="0"/>
                </a:rPr>
                <a:t>784 (input)         256        128        64</a:t>
              </a:r>
              <a:endParaRPr lang="en-US" dirty="0"/>
            </a:p>
          </p:txBody>
        </p:sp>
        <p:cxnSp>
          <p:nvCxnSpPr>
            <p:cNvPr id="9" name="Прямая со стрелкой 8"/>
            <p:cNvCxnSpPr/>
            <p:nvPr/>
          </p:nvCxnSpPr>
          <p:spPr>
            <a:xfrm>
              <a:off x="2613196" y="4905421"/>
              <a:ext cx="409432" cy="0"/>
            </a:xfrm>
            <a:prstGeom prst="straightConnector1">
              <a:avLst/>
            </a:prstGeom>
            <a:ln w="28575">
              <a:solidFill>
                <a:srgbClr val="2867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3475383" y="4905421"/>
              <a:ext cx="409432" cy="0"/>
            </a:xfrm>
            <a:prstGeom prst="straightConnector1">
              <a:avLst/>
            </a:prstGeom>
            <a:ln w="28575">
              <a:solidFill>
                <a:srgbClr val="2867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241235" y="4907522"/>
              <a:ext cx="409432" cy="0"/>
            </a:xfrm>
            <a:prstGeom prst="straightConnector1">
              <a:avLst/>
            </a:prstGeom>
            <a:ln w="28575">
              <a:solidFill>
                <a:srgbClr val="2867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Группа 20"/>
          <p:cNvGrpSpPr/>
          <p:nvPr/>
        </p:nvGrpSpPr>
        <p:grpSpPr>
          <a:xfrm>
            <a:off x="6495878" y="4947785"/>
            <a:ext cx="6096000" cy="703070"/>
            <a:chOff x="5906856" y="4529796"/>
            <a:chExt cx="6096000" cy="703070"/>
          </a:xfrm>
        </p:grpSpPr>
        <p:sp>
          <p:nvSpPr>
            <p:cNvPr id="11" name="Скругленный прямоугольник 10"/>
            <p:cNvSpPr/>
            <p:nvPr/>
          </p:nvSpPr>
          <p:spPr>
            <a:xfrm>
              <a:off x="7005711" y="4529796"/>
              <a:ext cx="3924886" cy="70307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5906856" y="4707842"/>
              <a:ext cx="6096000" cy="369332"/>
            </a:xfrm>
            <a:prstGeom prst="rect">
              <a:avLst/>
            </a:prstGeom>
          </p:spPr>
          <p:txBody>
            <a:bodyPr>
              <a:spAutoFit/>
            </a:bodyPr>
            <a:lstStyle/>
            <a:p>
              <a:pPr algn="ctr"/>
              <a:r>
                <a:rPr lang="en-US" dirty="0" smtClean="0">
                  <a:solidFill>
                    <a:srgbClr val="000000"/>
                  </a:solidFill>
                  <a:latin typeface="Times New Roman" panose="02020603050405020304" pitchFamily="18" charset="0"/>
                </a:rPr>
                <a:t>64        128         256        784 (output)</a:t>
              </a:r>
              <a:endParaRPr lang="en-US" dirty="0"/>
            </a:p>
          </p:txBody>
        </p:sp>
        <p:cxnSp>
          <p:nvCxnSpPr>
            <p:cNvPr id="15" name="Прямая со стрелкой 14"/>
            <p:cNvCxnSpPr/>
            <p:nvPr/>
          </p:nvCxnSpPr>
          <p:spPr>
            <a:xfrm>
              <a:off x="7450137" y="4885961"/>
              <a:ext cx="409432" cy="0"/>
            </a:xfrm>
            <a:prstGeom prst="straightConnector1">
              <a:avLst/>
            </a:prstGeom>
            <a:ln w="28575">
              <a:solidFill>
                <a:srgbClr val="2867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8269948" y="4885961"/>
              <a:ext cx="409432" cy="0"/>
            </a:xfrm>
            <a:prstGeom prst="straightConnector1">
              <a:avLst/>
            </a:prstGeom>
            <a:ln w="28575">
              <a:solidFill>
                <a:srgbClr val="2867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9110227" y="4885961"/>
              <a:ext cx="409432" cy="0"/>
            </a:xfrm>
            <a:prstGeom prst="straightConnector1">
              <a:avLst/>
            </a:prstGeom>
            <a:ln w="28575">
              <a:solidFill>
                <a:srgbClr val="2867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84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ctrTitle" idx="4294967295"/>
          </p:nvPr>
        </p:nvSpPr>
        <p:spPr>
          <a:xfrm>
            <a:off x="2098829" y="2332900"/>
            <a:ext cx="7832190" cy="1546500"/>
          </a:xfrm>
          <a:prstGeom prst="rect">
            <a:avLst/>
          </a:prstGeom>
          <a:noFill/>
          <a:ln>
            <a:noFill/>
          </a:ln>
        </p:spPr>
        <p:txBody>
          <a:bodyPr vert="horz" lIns="91425" tIns="91425" rIns="91425" bIns="91425" rtlCol="0" anchor="b" anchorCtr="0">
            <a:noAutofit/>
          </a:bodyPr>
          <a:lstStyle/>
          <a:p>
            <a:pPr algn="ctr">
              <a:spcBef>
                <a:spcPts val="0"/>
              </a:spcBef>
            </a:pPr>
            <a:r>
              <a:rPr lang="en-US" sz="6000" dirty="0" smtClean="0">
                <a:solidFill>
                  <a:srgbClr val="7ECEFD"/>
                </a:solidFill>
              </a:rPr>
              <a:t>Thank you for attention</a:t>
            </a:r>
            <a:r>
              <a:rPr lang="en" sz="6000" dirty="0" smtClean="0">
                <a:solidFill>
                  <a:srgbClr val="7ECEFD"/>
                </a:solidFill>
              </a:rPr>
              <a:t>!</a:t>
            </a:r>
            <a:endParaRPr lang="en" sz="6000" dirty="0">
              <a:solidFill>
                <a:srgbClr val="7ECEFD"/>
              </a:solidFill>
            </a:endParaRPr>
          </a:p>
        </p:txBody>
      </p:sp>
    </p:spTree>
    <p:extLst>
      <p:ext uri="{BB962C8B-B14F-4D97-AF65-F5344CB8AC3E}">
        <p14:creationId xmlns:p14="http://schemas.microsoft.com/office/powerpoint/2010/main" val="3214897683"/>
      </p:ext>
    </p:extLst>
  </p:cSld>
  <p:clrMapOvr>
    <a:masterClrMapping/>
  </p:clrMapOvr>
  <p:transition spd="slow">
    <p:cut/>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1859</TotalTime>
  <Words>374</Words>
  <Application>Microsoft Office PowerPoint</Application>
  <PresentationFormat>Широкоэкранный</PresentationFormat>
  <Paragraphs>41</Paragraphs>
  <Slides>9</Slides>
  <Notes>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Calibri</vt:lpstr>
      <vt:lpstr>Calibri Light</vt:lpstr>
      <vt:lpstr>Javanese Text</vt:lpstr>
      <vt:lpstr>Raleway</vt:lpstr>
      <vt:lpstr>Times New Roman</vt:lpstr>
      <vt:lpstr>Тема Office</vt:lpstr>
      <vt:lpstr>Autoencoders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 for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Olga Lyudchik</dc:creator>
  <cp:lastModifiedBy>Olga Lyudchik</cp:lastModifiedBy>
  <cp:revision>79</cp:revision>
  <dcterms:created xsi:type="dcterms:W3CDTF">2016-07-05T12:30:21Z</dcterms:created>
  <dcterms:modified xsi:type="dcterms:W3CDTF">2016-07-26T17:15:10Z</dcterms:modified>
</cp:coreProperties>
</file>