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44" roundtripDataSignature="AMtx7mjtLq0fPUL1yt2WfAwC5fkgDZfMm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customschemas.google.com/relationships/presentationmetadata" Target="metadata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0" name="Google Shape;150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8" name="Google Shape;158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8" name="Google Shape;168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6945a12da0_2_59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g16945a12da0_2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6e180416ef_0_7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g16e180416e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6e180416ef_0_12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g16e180416e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6e180416ef_0_17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g16e180416ef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6e180416ef_0_22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g16e180416ef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6e180416ef_0_27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g16e180416e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6e180416ef_0_32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g16e180416ef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6e180416ef_0_37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g16e180416ef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6e180416ef_0_44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4" name="Google Shape;224;g16e180416ef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6e180416ef_0_52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0" name="Google Shape;230;g16e180416ef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6e180416ef_0_61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7" name="Google Shape;237;g16e180416ef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6e180416ef_0_69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4" name="Google Shape;244;g16e180416ef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6e180416ef_0_75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0" name="Google Shape;250;g16e180416ef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6e180416ef_0_80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6" name="Google Shape;256;g16e180416ef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6e180416ef_0_85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2" name="Google Shape;262;g16e180416ef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6e180416ef_0_139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0" name="Google Shape;270;g16e180416ef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6e180416ef_0_94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6" name="Google Shape;276;g16e180416ef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9" name="Google Shape;9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6e180416ef_0_108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2" name="Google Shape;282;g16e180416ef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6e180416ef_0_113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8" name="Google Shape;288;g16e180416ef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6e180416ef_0_120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5" name="Google Shape;295;g16e180416ef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6e180416ef_0_128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2" name="Google Shape;302;g16e180416ef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6e180416ef_0_134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8" name="Google Shape;308;g16e180416ef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6e180416ef_0_144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4" name="Google Shape;314;g16e180416ef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6e180416ef_0_149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0" name="Google Shape;320;g16e180416ef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16e180416ef_0_154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6" name="Google Shape;326;g16e180416ef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32" name="Google Shape;332;p3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6" name="Google Shape;10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6945a12da0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3" name="Google Shape;113;g16945a12da0_0_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0" name="Google Shape;12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7" name="Google Shape;12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4" name="Google Shape;13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1" name="Google Shape;141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0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40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4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4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4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8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48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48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4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4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4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49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4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4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4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0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50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5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5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5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g16945a12da0_2_5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g16945a12da0_2_55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  <a:defRPr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  <a:defRPr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  <a:defRPr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  <a:defRPr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»"/>
              <a:defRPr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/>
        </p:txBody>
      </p:sp>
      <p:sp>
        <p:nvSpPr>
          <p:cNvPr id="25" name="Google Shape;25;g16945a12da0_2_5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4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3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3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5" name="Google Shape;35;p4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44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1" name="Google Shape;41;p44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2" name="Google Shape;42;p4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4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4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45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45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9" name="Google Shape;49;p45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45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1" name="Google Shape;51;p4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4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4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4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4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7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47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4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4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4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4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3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3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3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3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ctrTitle"/>
          </p:nvPr>
        </p:nvSpPr>
        <p:spPr>
          <a:xfrm>
            <a:off x="395536" y="4471525"/>
            <a:ext cx="84969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9999"/>
              <a:buFont typeface="Calibri"/>
              <a:buNone/>
            </a:pPr>
            <a:r>
              <a:rPr lang="ru-RU" sz="4000"/>
              <a:t>Архитектура компьютера, принцип работы процессора, памяти, операционные системы</a:t>
            </a:r>
            <a:endParaRPr/>
          </a:p>
        </p:txBody>
      </p:sp>
      <p:sp>
        <p:nvSpPr>
          <p:cNvPr id="89" name="Google Shape;89;p1"/>
          <p:cNvSpPr txBox="1"/>
          <p:nvPr>
            <p:ph idx="1" type="subTitle"/>
          </p:nvPr>
        </p:nvSpPr>
        <p:spPr>
          <a:xfrm>
            <a:off x="1371600" y="2076025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ru-RU"/>
              <a:t>Занятие 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3500"/>
              <a:t>Debug</a:t>
            </a:r>
            <a:endParaRPr sz="3500"/>
          </a:p>
        </p:txBody>
      </p:sp>
      <p:sp>
        <p:nvSpPr>
          <p:cNvPr id="153" name="Google Shape;153;p10"/>
          <p:cNvSpPr/>
          <p:nvPr/>
        </p:nvSpPr>
        <p:spPr>
          <a:xfrm>
            <a:off x="683568" y="1556792"/>
            <a:ext cx="82089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Первые электронные компьютеры работали с использованием ламп и в процессе работы программ, они нагревались и издавали свечение, собственно отсюда и выражение ламповые устройства. Нередко на данные лампы налетали насекомые, из за чего было сложно понять какое логическое устройство работает в тот или иной момент. С тех времен (приблизительно 1950-е года) появилось выражение - </a:t>
            </a:r>
            <a:r>
              <a:rPr b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debug</a:t>
            </a: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Далее вы узнаете, что есть такой процесс в разных средах программирования, как </a:t>
            </a:r>
            <a:r>
              <a:rPr b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debug / отладка. </a:t>
            </a: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Во время дебаггинга программисты раньше отключали устройство, чтобы пересобрать логические устройства и очистить лампы от насекомых. Сейчас же этот процесс называется пересборка программы или </a:t>
            </a:r>
            <a:r>
              <a:rPr b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отладка</a:t>
            </a: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b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155" name="Google Shape;155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575" y="4804649"/>
            <a:ext cx="3867150" cy="170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Ввод данных</a:t>
            </a:r>
            <a:endParaRPr/>
          </a:p>
        </p:txBody>
      </p:sp>
      <p:sp>
        <p:nvSpPr>
          <p:cNvPr id="161" name="Google Shape;161;p11"/>
          <p:cNvSpPr/>
          <p:nvPr/>
        </p:nvSpPr>
        <p:spPr>
          <a:xfrm>
            <a:off x="683568" y="1556792"/>
            <a:ext cx="8208912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Для ввода из консоли в Python определена функция</a:t>
            </a:r>
            <a:r>
              <a:rPr b="1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input()</a:t>
            </a: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В эту функцию передается приглашение к вводу. А результат ввода мы можем сохранить в переменную. </a:t>
            </a:r>
            <a:b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1"/>
          <p:cNvSpPr/>
          <p:nvPr/>
        </p:nvSpPr>
        <p:spPr>
          <a:xfrm>
            <a:off x="683568" y="3140968"/>
            <a:ext cx="7920880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В данном случае в функцию </a:t>
            </a:r>
            <a:r>
              <a:rPr b="1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input() </a:t>
            </a: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передается приглашение к вводу в виде строки "Введите свое имя: ". Результат функции - результат ввода пользователя передается в переменную </a:t>
            </a:r>
            <a:r>
              <a:rPr b="1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</a:t>
            </a: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Результат работы кода: </a:t>
            </a:r>
            <a:b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ttps://lh4.googleusercontent.com/upx8CsbPWzJZ5QQ_X9TqG-iZZmdiIMXdAlb3lY7W09lE_NlZHY9Lrb4t_O96iiMYTuLBmEFTNEQS353bthn_fk-8GZCnDeNHaqat4JDsvOuvaF-52iYjyopmHfxVAZ03yZtv84uWnZS02VRl0VdA1_-L_Ph-u_wxwAziB3iNVt1pvA3SbJ7x9XT4IZc-" id="163" name="Google Shape;163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2564904"/>
            <a:ext cx="2933700" cy="5238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lh4.googleusercontent.com/lelGMX7VPhGuwmlQBkxzRcw5-frKCQwDodwcrjBve4D2xrNRMpFHUoH7a2c7p1FAzvgpYu6mVirD1y8IwViTNJX5qmBfDR2bGag1VqIHpZq9DjARE9SeNH4R-akk1gtOOUXg4uXP9RWBvrWcXBEllwH31dTnw4lYtF6ldym_3EfFudr-pDUPohBykDRE" id="164" name="Google Shape;164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5576" y="4437112"/>
            <a:ext cx="2047875" cy="657226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1-е поколение ЭВМ</a:t>
            </a:r>
            <a:endParaRPr/>
          </a:p>
        </p:txBody>
      </p:sp>
      <p:sp>
        <p:nvSpPr>
          <p:cNvPr id="171" name="Google Shape;171;p12"/>
          <p:cNvSpPr/>
          <p:nvPr/>
        </p:nvSpPr>
        <p:spPr>
          <a:xfrm>
            <a:off x="683568" y="1556792"/>
            <a:ext cx="820891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1-е поколение (1950-е) - ЭВМ на электронных и вакуумных лампах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программирование только в машинных кодах (0 и 1 вместо слов)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использование перфокарт и перфолент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1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6945a12da0_2_5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89"/>
              <a:buNone/>
            </a:pPr>
            <a:r>
              <a:rPr lang="ru-RU"/>
              <a:t>2-е поколение ЭВМ</a:t>
            </a:r>
            <a:endParaRPr/>
          </a:p>
        </p:txBody>
      </p:sp>
      <p:sp>
        <p:nvSpPr>
          <p:cNvPr id="178" name="Google Shape;178;g16945a12da0_2_59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1800"/>
              <a:t>2-е поколение (1960-е) - ЭВМ на полупроводниковых элементах</a:t>
            </a:r>
            <a:endParaRPr b="1" sz="1800"/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ru-RU" sz="1800"/>
              <a:t>языки программирования высокого уровня (машинные коды частично заменили на слова и привычные нам конструкции из программирования)</a:t>
            </a:r>
            <a:endParaRPr sz="1800"/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ru-RU" sz="1800"/>
              <a:t> многопрограммные ЭВМ</a:t>
            </a:r>
            <a:endParaRPr sz="1800"/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ru-RU" sz="1800"/>
              <a:t>компиляторы</a:t>
            </a:r>
            <a:endParaRPr sz="1800"/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ru-RU" sz="1800"/>
              <a:t>мониторы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6e180416ef_0_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89"/>
              <a:buNone/>
            </a:pPr>
            <a:r>
              <a:rPr lang="ru-RU"/>
              <a:t>3</a:t>
            </a:r>
            <a:r>
              <a:rPr lang="ru-RU"/>
              <a:t>-е поколение ЭВМ</a:t>
            </a:r>
            <a:endParaRPr/>
          </a:p>
        </p:txBody>
      </p:sp>
      <p:sp>
        <p:nvSpPr>
          <p:cNvPr id="184" name="Google Shape;184;g16e180416ef_0_7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1800"/>
              <a:t>3-е поколение (1970-е) - ЭВМ на интегральных схемах с малой и средней  степенью интеграции</a:t>
            </a:r>
            <a:endParaRPr b="1" sz="1800"/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ru-RU" sz="1800"/>
              <a:t>появление ОС</a:t>
            </a:r>
            <a:endParaRPr sz="1800"/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ru-RU" sz="1800"/>
              <a:t>серийный выпуск</a:t>
            </a:r>
            <a:endParaRPr sz="1800"/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ru-RU" sz="1800"/>
              <a:t>пакеты прикладных программ</a:t>
            </a:r>
            <a:endParaRPr sz="1800"/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ru-RU" sz="1800"/>
              <a:t>появление проблемно-ориентированных языков программирования (Basic, C, C++, Assembler)</a:t>
            </a:r>
            <a:endParaRPr sz="1800"/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ru-RU" sz="1800"/>
              <a:t>появление виртуальной памяти</a:t>
            </a:r>
            <a:endParaRPr sz="1800"/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ru-RU" sz="1800"/>
              <a:t>конвейерная обработка команд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b="1"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6e180416ef_0_1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89"/>
              <a:buNone/>
            </a:pPr>
            <a:r>
              <a:rPr lang="ru-RU"/>
              <a:t>4</a:t>
            </a:r>
            <a:r>
              <a:rPr lang="ru-RU"/>
              <a:t>-е поколение ЭВМ</a:t>
            </a:r>
            <a:endParaRPr/>
          </a:p>
        </p:txBody>
      </p:sp>
      <p:sp>
        <p:nvSpPr>
          <p:cNvPr id="190" name="Google Shape;190;g16e180416ef_0_12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1800"/>
              <a:t>4-е поколение (1980-е) - ЭВМ на микропроцессорах</a:t>
            </a:r>
            <a:endParaRPr b="1" sz="1800"/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ru-RU" sz="1800"/>
              <a:t>появление ПК</a:t>
            </a:r>
            <a:endParaRPr sz="1800"/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ru-RU" sz="1800"/>
              <a:t>мультипроцессорная обработка</a:t>
            </a:r>
            <a:endParaRPr sz="1800"/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ru-RU" sz="1800"/>
              <a:t>появление сетей для ЭВМ (интернет, локальные сети)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b="1" sz="1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6e180416ef_0_1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89"/>
              <a:buNone/>
            </a:pPr>
            <a:r>
              <a:rPr lang="ru-RU"/>
              <a:t>5</a:t>
            </a:r>
            <a:r>
              <a:rPr lang="ru-RU"/>
              <a:t>-е поколение ЭВМ</a:t>
            </a:r>
            <a:endParaRPr/>
          </a:p>
        </p:txBody>
      </p:sp>
      <p:sp>
        <p:nvSpPr>
          <p:cNvPr id="196" name="Google Shape;196;g16e180416ef_0_17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1800"/>
              <a:t>5-е поколение (1990-е) - параллельные ЭВМ</a:t>
            </a:r>
            <a:endParaRPr b="1" sz="1800"/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ru-RU" sz="1800"/>
              <a:t>параллельная обработка команд (асинхронность)</a:t>
            </a:r>
            <a:endParaRPr sz="1800"/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ru-RU" sz="1800"/>
              <a:t>облачные технологии</a:t>
            </a:r>
            <a:endParaRPr sz="1800"/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ru-RU" sz="1800"/>
              <a:t>появление понятия программная оболочка (пользовательский интерфейс у программ)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b="1" sz="1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6e180416ef_0_2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89"/>
              <a:buNone/>
            </a:pPr>
            <a:r>
              <a:rPr lang="ru-RU"/>
              <a:t>6</a:t>
            </a:r>
            <a:r>
              <a:rPr lang="ru-RU"/>
              <a:t>-е поколение ЭВМ</a:t>
            </a:r>
            <a:endParaRPr/>
          </a:p>
        </p:txBody>
      </p:sp>
      <p:sp>
        <p:nvSpPr>
          <p:cNvPr id="202" name="Google Shape;202;g16e180416ef_0_22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1800"/>
              <a:t>6-е поколение (наше время)</a:t>
            </a:r>
            <a:endParaRPr b="1" sz="1800"/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ru-RU" sz="1800"/>
              <a:t>высоко–параллельные вычисления</a:t>
            </a:r>
            <a:endParaRPr sz="1800"/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ru-RU" sz="1800"/>
              <a:t>решение сложных задач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b="1" sz="1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6e180416ef_0_2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0"/>
              <a:buNone/>
            </a:pPr>
            <a:r>
              <a:rPr lang="ru-RU"/>
              <a:t>Классификация ЭВМ по назначению</a:t>
            </a:r>
            <a:endParaRPr/>
          </a:p>
        </p:txBody>
      </p:sp>
      <p:sp>
        <p:nvSpPr>
          <p:cNvPr id="208" name="Google Shape;208;g16e180416ef_0_27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/>
              <a:t>Классификация по назначению: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ru-RU" sz="1800"/>
              <a:t>Универсальные ПК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ru-RU" sz="1800"/>
              <a:t>проблемно-ориентированные (бортовой компьютер)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ru-RU" sz="1800"/>
              <a:t>специализированные (система стабилизации движения)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b="1" sz="1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6e180416ef_0_3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0"/>
              <a:buNone/>
            </a:pPr>
            <a:r>
              <a:rPr lang="ru-RU"/>
              <a:t>Изменения в архитектуре ЭВМ с поколениями</a:t>
            </a:r>
            <a:endParaRPr/>
          </a:p>
        </p:txBody>
      </p:sp>
      <p:sp>
        <p:nvSpPr>
          <p:cNvPr id="214" name="Google Shape;214;g16e180416ef_0_32"/>
          <p:cNvSpPr txBox="1"/>
          <p:nvPr>
            <p:ph idx="1" type="body"/>
          </p:nvPr>
        </p:nvSpPr>
        <p:spPr>
          <a:xfrm>
            <a:off x="311700" y="2097058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ru-RU" sz="1800"/>
              <a:t>Как вы поняли, в процессе технологических революций менялись не только задачи в программировании, но и концепции в архитектуре вычислительных машин.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3500"/>
              <a:t>Сегодня на занятии</a:t>
            </a:r>
            <a:endParaRPr sz="3500"/>
          </a:p>
        </p:txBody>
      </p:sp>
      <p:sp>
        <p:nvSpPr>
          <p:cNvPr id="95" name="Google Shape;95;p2"/>
          <p:cNvSpPr txBox="1"/>
          <p:nvPr/>
        </p:nvSpPr>
        <p:spPr>
          <a:xfrm>
            <a:off x="467552" y="1700800"/>
            <a:ext cx="8123700" cy="31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Познакомимся с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историей развития компьютеров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устройством архитектуры ЭВМ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ru-R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Узнаем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ru-R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для чего нужны процессоры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зачем разделять память на несколько видов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для чего служат ОС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6e180416ef_0_37"/>
          <p:cNvSpPr txBox="1"/>
          <p:nvPr>
            <p:ph type="title"/>
          </p:nvPr>
        </p:nvSpPr>
        <p:spPr>
          <a:xfrm>
            <a:off x="311700" y="30841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89"/>
              <a:buNone/>
            </a:pPr>
            <a:r>
              <a:rPr lang="ru-RU"/>
              <a:t>Архитектура фон Неймана (1945 г.)</a:t>
            </a:r>
            <a:endParaRPr/>
          </a:p>
        </p:txBody>
      </p:sp>
      <p:sp>
        <p:nvSpPr>
          <p:cNvPr id="220" name="Google Shape;220;g16e180416ef_0_37"/>
          <p:cNvSpPr txBox="1"/>
          <p:nvPr>
            <p:ph idx="1" type="body"/>
          </p:nvPr>
        </p:nvSpPr>
        <p:spPr>
          <a:xfrm>
            <a:off x="311700" y="2733458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1800"/>
              <a:t>АЛУ</a:t>
            </a:r>
            <a:r>
              <a:rPr lang="ru-RU" sz="1800"/>
              <a:t> - арифметико-логическое устройство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1800"/>
              <a:t>УУ</a:t>
            </a:r>
            <a:r>
              <a:rPr lang="ru-RU" sz="1800"/>
              <a:t> - устройство управления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1800"/>
              <a:t>ВЗУ</a:t>
            </a:r>
            <a:r>
              <a:rPr lang="ru-RU" sz="1800"/>
              <a:t> - внешнее запоминающее устройство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1800"/>
              <a:t>ОЗУ</a:t>
            </a:r>
            <a:r>
              <a:rPr lang="ru-RU" sz="1800"/>
              <a:t> - оперативное запоминающее устройство</a:t>
            </a:r>
            <a:endParaRPr sz="1800"/>
          </a:p>
        </p:txBody>
      </p:sp>
      <p:pic>
        <p:nvPicPr>
          <p:cNvPr id="221" name="Google Shape;221;g16e180416ef_0_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56867"/>
            <a:ext cx="5734050" cy="126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6e180416ef_0_44"/>
          <p:cNvSpPr txBox="1"/>
          <p:nvPr>
            <p:ph type="title"/>
          </p:nvPr>
        </p:nvSpPr>
        <p:spPr>
          <a:xfrm>
            <a:off x="311700" y="30841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89"/>
              <a:buNone/>
            </a:pPr>
            <a:r>
              <a:rPr lang="ru-RU"/>
              <a:t>1-е и 2-е поколения</a:t>
            </a:r>
            <a:endParaRPr/>
          </a:p>
        </p:txBody>
      </p:sp>
      <p:pic>
        <p:nvPicPr>
          <p:cNvPr id="227" name="Google Shape;227;g16e180416ef_0_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861142"/>
            <a:ext cx="5408994" cy="13567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6e180416ef_0_52"/>
          <p:cNvSpPr txBox="1"/>
          <p:nvPr>
            <p:ph type="title"/>
          </p:nvPr>
        </p:nvSpPr>
        <p:spPr>
          <a:xfrm>
            <a:off x="311700" y="30841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89"/>
              <a:buNone/>
            </a:pPr>
            <a:r>
              <a:rPr lang="ru-RU"/>
              <a:t>3</a:t>
            </a:r>
            <a:r>
              <a:rPr lang="ru-RU"/>
              <a:t>-е поколение</a:t>
            </a:r>
            <a:endParaRPr/>
          </a:p>
        </p:txBody>
      </p:sp>
      <p:pic>
        <p:nvPicPr>
          <p:cNvPr id="233" name="Google Shape;233;g16e180416ef_0_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13867"/>
            <a:ext cx="5562600" cy="1685925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g16e180416ef_0_52"/>
          <p:cNvSpPr txBox="1"/>
          <p:nvPr/>
        </p:nvSpPr>
        <p:spPr>
          <a:xfrm>
            <a:off x="311700" y="350540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КВВ</a:t>
            </a: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канал ввода / вывода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6e180416ef_0_61"/>
          <p:cNvSpPr txBox="1"/>
          <p:nvPr>
            <p:ph type="title"/>
          </p:nvPr>
        </p:nvSpPr>
        <p:spPr>
          <a:xfrm>
            <a:off x="311700" y="30841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89"/>
              <a:buNone/>
            </a:pPr>
            <a:r>
              <a:rPr lang="ru-RU"/>
              <a:t>4</a:t>
            </a:r>
            <a:r>
              <a:rPr lang="ru-RU"/>
              <a:t>-е поколение - наше время</a:t>
            </a:r>
            <a:endParaRPr/>
          </a:p>
        </p:txBody>
      </p:sp>
      <p:sp>
        <p:nvSpPr>
          <p:cNvPr id="240" name="Google Shape;240;g16e180416ef_0_61"/>
          <p:cNvSpPr txBox="1"/>
          <p:nvPr/>
        </p:nvSpPr>
        <p:spPr>
          <a:xfrm>
            <a:off x="311700" y="4398275"/>
            <a:ext cx="3000000" cy="17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ИС</a:t>
            </a: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интегральная схема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МПП</a:t>
            </a: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микропроцессорная память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ПЗУ</a:t>
            </a: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постоянно запоминающее устройство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1" name="Google Shape;241;g16e180416ef_0_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64254"/>
            <a:ext cx="5527499" cy="26076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6e180416ef_0_69"/>
          <p:cNvSpPr txBox="1"/>
          <p:nvPr>
            <p:ph type="title"/>
          </p:nvPr>
        </p:nvSpPr>
        <p:spPr>
          <a:xfrm>
            <a:off x="311700" y="30841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89"/>
              <a:buNone/>
            </a:pPr>
            <a:r>
              <a:rPr lang="ru-RU"/>
              <a:t>Процессор</a:t>
            </a:r>
            <a:endParaRPr/>
          </a:p>
        </p:txBody>
      </p:sp>
      <p:sp>
        <p:nvSpPr>
          <p:cNvPr id="247" name="Google Shape;247;g16e180416ef_0_69"/>
          <p:cNvSpPr txBox="1"/>
          <p:nvPr/>
        </p:nvSpPr>
        <p:spPr>
          <a:xfrm>
            <a:off x="311700" y="1508875"/>
            <a:ext cx="8520600" cy="14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Процессор (CPU - Central Processing Unit)</a:t>
            </a: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функционально законченное программно-управляемое средство обработки информации, выполненное в виде одной или нескольких микросхем.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6e180416ef_0_75"/>
          <p:cNvSpPr txBox="1"/>
          <p:nvPr>
            <p:ph type="title"/>
          </p:nvPr>
        </p:nvSpPr>
        <p:spPr>
          <a:xfrm>
            <a:off x="311700" y="30841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89"/>
              <a:buNone/>
            </a:pPr>
            <a:r>
              <a:rPr lang="ru-RU"/>
              <a:t>Первый п</a:t>
            </a:r>
            <a:r>
              <a:rPr lang="ru-RU"/>
              <a:t>роцессор</a:t>
            </a:r>
            <a:endParaRPr/>
          </a:p>
        </p:txBody>
      </p:sp>
      <p:sp>
        <p:nvSpPr>
          <p:cNvPr id="253" name="Google Shape;253;g16e180416ef_0_75"/>
          <p:cNvSpPr txBox="1"/>
          <p:nvPr/>
        </p:nvSpPr>
        <p:spPr>
          <a:xfrm>
            <a:off x="311700" y="1508875"/>
            <a:ext cx="8520600" cy="20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Первым зарегистрированным процессором стала микросхема для серийного калькулятора, которую разработала компания, практически обанкротившаяся к моменту создания первого процессора. занимающаяся производством холодильников - </a:t>
            </a:r>
            <a:r>
              <a:rPr b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egrated </a:t>
            </a:r>
            <a:r>
              <a:rPr b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</a:t>
            </a: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ectronics </a:t>
            </a:r>
            <a:r>
              <a:rPr b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(Intel).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Intel 4004 </a:t>
            </a: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- 1969 год.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6e180416ef_0_80"/>
          <p:cNvSpPr txBox="1"/>
          <p:nvPr>
            <p:ph type="title"/>
          </p:nvPr>
        </p:nvSpPr>
        <p:spPr>
          <a:xfrm>
            <a:off x="311700" y="30841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89"/>
              <a:buNone/>
            </a:pPr>
            <a:r>
              <a:rPr lang="ru-RU"/>
              <a:t>Устройство процессора</a:t>
            </a:r>
            <a:endParaRPr/>
          </a:p>
        </p:txBody>
      </p:sp>
      <p:sp>
        <p:nvSpPr>
          <p:cNvPr id="259" name="Google Shape;259;g16e180416ef_0_80"/>
          <p:cNvSpPr txBox="1"/>
          <p:nvPr/>
        </p:nvSpPr>
        <p:spPr>
          <a:xfrm>
            <a:off x="311700" y="1508875"/>
            <a:ext cx="8520600" cy="3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Процессор состоит из миллионов маленьких транзисторов. В зависимости от подаваемого напряжения, транзистор может быть либо открыт, либо закрыт. Если напряжение недостаточное для преодоления потенциального барьера – транзистор будет находится в закрытом состоянии – в состоянии «выключен» или, говоря языком двоичной системы – "0". При достаточно напряжении транзистор открывается, а мы получаем значение «включен» или "1" в двоичной системе. Такое состояние, 0 или 1, в компьютерной индустрии назвали «битом».3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Т.е. мы получаем главное свойство того самого переключателя, который открыл человечеству путь к компьютерам!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6e180416ef_0_85"/>
          <p:cNvSpPr txBox="1"/>
          <p:nvPr>
            <p:ph type="title"/>
          </p:nvPr>
        </p:nvSpPr>
        <p:spPr>
          <a:xfrm>
            <a:off x="311700" y="30841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89"/>
              <a:buNone/>
            </a:pPr>
            <a:r>
              <a:rPr lang="ru-RU"/>
              <a:t>Сравнение</a:t>
            </a:r>
            <a:endParaRPr/>
          </a:p>
        </p:txBody>
      </p:sp>
      <p:sp>
        <p:nvSpPr>
          <p:cNvPr id="265" name="Google Shape;265;g16e180416ef_0_85"/>
          <p:cNvSpPr txBox="1"/>
          <p:nvPr/>
        </p:nvSpPr>
        <p:spPr>
          <a:xfrm>
            <a:off x="311700" y="1508875"/>
            <a:ext cx="8520600" cy="10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Первый процессор содержал в себе </a:t>
            </a:r>
            <a:r>
              <a:rPr b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2300 </a:t>
            </a: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транзисторов. Давайте посчитаем, сколько различных кодов мы можем составить, используя формулу комбинаторики: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6" name="Google Shape;266;g16e180416ef_0_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332750"/>
            <a:ext cx="2143125" cy="695325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g16e180416ef_0_85"/>
          <p:cNvSpPr txBox="1"/>
          <p:nvPr/>
        </p:nvSpPr>
        <p:spPr>
          <a:xfrm>
            <a:off x="311700" y="3144475"/>
            <a:ext cx="8520600" cy="20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То есть в самом первом процессоре мы могли зашифровать </a:t>
            </a:r>
            <a:r>
              <a:rPr b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5290000</a:t>
            </a: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различных сигналов (битов).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одном из последних процессоров компании Intel - Intel Core I9 - 6 миллиардов транзистором на площади </a:t>
            </a:r>
            <a:r>
              <a:rPr b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квадратных сантиметров, что примерно равно </a:t>
            </a:r>
            <a:r>
              <a:rPr b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36000000000000000000</a:t>
            </a: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различных сигналов (битов).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6e180416ef_0_139"/>
          <p:cNvSpPr txBox="1"/>
          <p:nvPr>
            <p:ph type="title"/>
          </p:nvPr>
        </p:nvSpPr>
        <p:spPr>
          <a:xfrm>
            <a:off x="311700" y="30841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89"/>
              <a:buNone/>
            </a:pPr>
            <a:r>
              <a:rPr lang="ru-RU"/>
              <a:t>Проблема процессоров</a:t>
            </a:r>
            <a:endParaRPr/>
          </a:p>
        </p:txBody>
      </p:sp>
      <p:sp>
        <p:nvSpPr>
          <p:cNvPr id="273" name="Google Shape;273;g16e180416ef_0_139"/>
          <p:cNvSpPr txBox="1"/>
          <p:nvPr/>
        </p:nvSpPr>
        <p:spPr>
          <a:xfrm>
            <a:off x="311700" y="1508875"/>
            <a:ext cx="8520600" cy="46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Процессор умеет выполнять только четыре базовых типа инструкции: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Чтение инструкций/данных из памяти (read)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Выполнение </a:t>
            </a: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инструкции</a:t>
            </a: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(execute)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Запись результата в память (write)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Прерывание (interrupt)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Получается, что непосредственное создание и управление сложными процессами (приложениями) на аппаратуре становится крайне неэффективным и неудобным. То есть, например, создать и запустить на исполнение программу-браузер исключительно с помощью данных инструкций становится крайне сложной задачей. Особенно при условии, что помимо этого процесса (браузера) существуют и другие процессы, которые также пользуются ресурсами вычислительной машины.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6e180416ef_0_94"/>
          <p:cNvSpPr txBox="1"/>
          <p:nvPr>
            <p:ph type="title"/>
          </p:nvPr>
        </p:nvSpPr>
        <p:spPr>
          <a:xfrm>
            <a:off x="311700" y="30841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89"/>
              <a:buNone/>
            </a:pPr>
            <a:r>
              <a:rPr lang="ru-RU"/>
              <a:t>Устройство хранения памяти</a:t>
            </a:r>
            <a:endParaRPr/>
          </a:p>
        </p:txBody>
      </p:sp>
      <p:sp>
        <p:nvSpPr>
          <p:cNvPr id="279" name="Google Shape;279;g16e180416ef_0_94"/>
          <p:cNvSpPr txBox="1"/>
          <p:nvPr/>
        </p:nvSpPr>
        <p:spPr>
          <a:xfrm>
            <a:off x="311700" y="1508875"/>
            <a:ext cx="8520600" cy="23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Устройство хранения информации – это память. Память компьютера можно разделить на две основные группы – это внутренняя и внешняя память.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 внутренней памяти относится: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оперативная память (ОЗУ);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кэш-память;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постоянно запоминающие устройство (ПЗУ).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60"/>
              <a:buFont typeface="Calibri"/>
              <a:buNone/>
            </a:pPr>
            <a:r>
              <a:rPr lang="ru-RU" sz="3500"/>
              <a:t>Первооткрыватель концепции ПК</a:t>
            </a:r>
            <a:endParaRPr sz="3500"/>
          </a:p>
        </p:txBody>
      </p:sp>
      <p:sp>
        <p:nvSpPr>
          <p:cNvPr id="102" name="Google Shape;102;p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03" name="Google Shape;103;p3"/>
          <p:cNvSpPr txBox="1"/>
          <p:nvPr/>
        </p:nvSpPr>
        <p:spPr>
          <a:xfrm>
            <a:off x="457200" y="1417650"/>
            <a:ext cx="8229600" cy="17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Основы учения об архитектуре вычислительных машин были заложены </a:t>
            </a:r>
            <a:r>
              <a:rPr b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Джоном фон Нейманом.</a:t>
            </a: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Компьютер (ЭВМ) следует рассматривать, как совокупность двух составляющих: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аппаратной части (hardware);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программной части (software, soft).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6e180416ef_0_108"/>
          <p:cNvSpPr txBox="1"/>
          <p:nvPr>
            <p:ph type="title"/>
          </p:nvPr>
        </p:nvSpPr>
        <p:spPr>
          <a:xfrm>
            <a:off x="311700" y="30841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89"/>
              <a:buNone/>
            </a:pPr>
            <a:r>
              <a:rPr lang="ru-RU"/>
              <a:t>Устройство хранения памяти</a:t>
            </a:r>
            <a:endParaRPr/>
          </a:p>
        </p:txBody>
      </p:sp>
      <p:sp>
        <p:nvSpPr>
          <p:cNvPr id="285" name="Google Shape;285;g16e180416ef_0_108"/>
          <p:cNvSpPr txBox="1"/>
          <p:nvPr/>
        </p:nvSpPr>
        <p:spPr>
          <a:xfrm>
            <a:off x="311700" y="1508875"/>
            <a:ext cx="8520600" cy="42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Устройство хранения информации – это память. Память компьютера можно разделить на две основные группы – это внутренняя и внешняя память.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 внутренней памяти относится: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оперативная память (ОЗУ);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кэш-память;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постоянно запоминающие устройство (ПЗУ).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 внешней относятся: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жёсткие диски;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дискеты;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флеш-карты;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стримеры;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оптические диски (CD или DVD).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6e180416ef_0_113"/>
          <p:cNvSpPr txBox="1"/>
          <p:nvPr>
            <p:ph type="title"/>
          </p:nvPr>
        </p:nvSpPr>
        <p:spPr>
          <a:xfrm>
            <a:off x="311700" y="30841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89"/>
              <a:buNone/>
            </a:pPr>
            <a:r>
              <a:rPr lang="ru-RU"/>
              <a:t>Энергозависимость</a:t>
            </a:r>
            <a:endParaRPr/>
          </a:p>
        </p:txBody>
      </p:sp>
      <p:sp>
        <p:nvSpPr>
          <p:cNvPr id="291" name="Google Shape;291;g16e180416ef_0_113"/>
          <p:cNvSpPr txBox="1"/>
          <p:nvPr/>
        </p:nvSpPr>
        <p:spPr>
          <a:xfrm>
            <a:off x="311700" y="1508875"/>
            <a:ext cx="8520600" cy="20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Энергозависимой обычно является внутренняя память, а внешняя соответственно энергонезависимой, т.е. данные могут храниться во внутренней памяти только при наличии питания. Из-за различных способов использования этих видов памяти и происходит такое разделение. Внешняя память предназначена для хранения данных и программ, внутренняя же используется при обработке информации компьютером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2" name="Google Shape;292;g16e180416ef_0_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298350"/>
            <a:ext cx="4124325" cy="180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6e180416ef_0_120"/>
          <p:cNvSpPr txBox="1"/>
          <p:nvPr>
            <p:ph type="title"/>
          </p:nvPr>
        </p:nvSpPr>
        <p:spPr>
          <a:xfrm>
            <a:off x="311700" y="30841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89"/>
              <a:buNone/>
            </a:pPr>
            <a:r>
              <a:rPr lang="ru-RU"/>
              <a:t>Оперативная память</a:t>
            </a:r>
            <a:endParaRPr/>
          </a:p>
        </p:txBody>
      </p:sp>
      <p:sp>
        <p:nvSpPr>
          <p:cNvPr id="298" name="Google Shape;298;g16e180416ef_0_120"/>
          <p:cNvSpPr txBox="1"/>
          <p:nvPr/>
        </p:nvSpPr>
        <p:spPr>
          <a:xfrm>
            <a:off x="311700" y="1508875"/>
            <a:ext cx="8520600" cy="26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Оперативная память (RAM, ОЗУ) обеспечивает работу с программным обеспечением. Из нее процессор и сопроцессор (устройство, помогающее выполнять процессору сложные математические вычисления) берут программы и исходные данные для обработки. Характеристика оперативной памяти – объем, измеряемый в мегабайтах (Мб). Оперативная память выпускается в виде микросхем, собранных в специальные модули: DIMM или новейшие модули DDR и DDR2. Каждый модуль может вмещать от 1 до 512 Мб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9" name="Google Shape;299;g16e180416ef_0_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4021025"/>
            <a:ext cx="3133685" cy="235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6e180416ef_0_128"/>
          <p:cNvSpPr txBox="1"/>
          <p:nvPr>
            <p:ph type="title"/>
          </p:nvPr>
        </p:nvSpPr>
        <p:spPr>
          <a:xfrm>
            <a:off x="311700" y="30841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89"/>
              <a:buNone/>
            </a:pPr>
            <a:r>
              <a:rPr lang="ru-RU"/>
              <a:t>Кэш</a:t>
            </a:r>
            <a:endParaRPr/>
          </a:p>
        </p:txBody>
      </p:sp>
      <p:sp>
        <p:nvSpPr>
          <p:cNvPr id="305" name="Google Shape;305;g16e180416ef_0_128"/>
          <p:cNvSpPr txBox="1"/>
          <p:nvPr/>
        </p:nvSpPr>
        <p:spPr>
          <a:xfrm>
            <a:off x="311700" y="1508875"/>
            <a:ext cx="8520600" cy="33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Кэш </a:t>
            </a: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используется для ускорения доступа к оперативной памяти, на быстродействующих компьютерах применяется специальная сверхбыстродействующая кэш-память, которая располагается как бы между процессором и оперативной памятью и хранит копии наиболее часто используемых участков оперативной памяти. При обращении микропроцессора к памяти сначала производится поиск нужных данных в кэш-памяти. Поскольку время доступа к кэш-памяти в несколько раз меньше, чем к обычной памяти, а в большинстве случаев необходимые микропроцессору данные уже содержатся в кэш-памяти и среднее время доступа к памяти уменьшается.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6e180416ef_0_134"/>
          <p:cNvSpPr txBox="1"/>
          <p:nvPr>
            <p:ph type="title"/>
          </p:nvPr>
        </p:nvSpPr>
        <p:spPr>
          <a:xfrm>
            <a:off x="311700" y="30841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89"/>
              <a:buNone/>
            </a:pPr>
            <a:r>
              <a:rPr lang="ru-RU"/>
              <a:t>ПЗУ</a:t>
            </a:r>
            <a:endParaRPr/>
          </a:p>
        </p:txBody>
      </p:sp>
      <p:sp>
        <p:nvSpPr>
          <p:cNvPr id="311" name="Google Shape;311;g16e180416ef_0_134"/>
          <p:cNvSpPr txBox="1"/>
          <p:nvPr/>
        </p:nvSpPr>
        <p:spPr>
          <a:xfrm>
            <a:off x="311700" y="1508875"/>
            <a:ext cx="8520600" cy="17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Постоянная память</a:t>
            </a: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/ Другие названия: ПЗУ (Постоянное Запоминающее Устройство), ROM (Read Only Memory – память только для чтения). Медленная память необходима для запуска компьютера при включении. Энергонезависима.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6e180416ef_0_144"/>
          <p:cNvSpPr txBox="1"/>
          <p:nvPr>
            <p:ph type="title"/>
          </p:nvPr>
        </p:nvSpPr>
        <p:spPr>
          <a:xfrm>
            <a:off x="311700" y="30841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89"/>
              <a:buNone/>
            </a:pPr>
            <a:r>
              <a:rPr lang="ru-RU"/>
              <a:t>Актуальный вопрос</a:t>
            </a:r>
            <a:endParaRPr/>
          </a:p>
        </p:txBody>
      </p:sp>
      <p:sp>
        <p:nvSpPr>
          <p:cNvPr id="317" name="Google Shape;317;g16e180416ef_0_144"/>
          <p:cNvSpPr txBox="1"/>
          <p:nvPr/>
        </p:nvSpPr>
        <p:spPr>
          <a:xfrm>
            <a:off x="311700" y="1508875"/>
            <a:ext cx="8520600" cy="14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Возникает вопрос — </a:t>
            </a:r>
            <a:r>
              <a:rPr b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Как заставить всё это слаженно и эффективно работать, сделав пользование компьютером удобным как для обычного человека, так и для прикладного программиста?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6e180416ef_0_149"/>
          <p:cNvSpPr txBox="1"/>
          <p:nvPr>
            <p:ph type="title"/>
          </p:nvPr>
        </p:nvSpPr>
        <p:spPr>
          <a:xfrm>
            <a:off x="311700" y="30841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89"/>
              <a:buNone/>
            </a:pPr>
            <a:r>
              <a:rPr lang="ru-RU"/>
              <a:t>Операционные системы</a:t>
            </a:r>
            <a:endParaRPr/>
          </a:p>
        </p:txBody>
      </p:sp>
      <p:sp>
        <p:nvSpPr>
          <p:cNvPr id="323" name="Google Shape;323;g16e180416ef_0_149"/>
          <p:cNvSpPr txBox="1"/>
          <p:nvPr/>
        </p:nvSpPr>
        <p:spPr>
          <a:xfrm>
            <a:off x="311700" y="1508875"/>
            <a:ext cx="8520600" cy="33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Операционная система</a:t>
            </a: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программная система, которая управляет ресурсами компьютера, осуществляет доступ к этим ресурсам, управляет процессами, вводит и реализует различные абстракции, выполняет другие системные функции.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Существует три ключевых элемента операционной системы: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Абстракции</a:t>
            </a: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(процессы, потоки, файлы, сокеты, адресное пространство).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Функции</a:t>
            </a: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(создание, управление, открытие, запись, распределение).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Конкретные реализации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6e180416ef_0_154"/>
          <p:cNvSpPr txBox="1"/>
          <p:nvPr>
            <p:ph type="title"/>
          </p:nvPr>
        </p:nvSpPr>
        <p:spPr>
          <a:xfrm>
            <a:off x="311700" y="30841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89"/>
              <a:buNone/>
            </a:pPr>
            <a:r>
              <a:rPr lang="ru-RU"/>
              <a:t>Функции ОС</a:t>
            </a:r>
            <a:endParaRPr/>
          </a:p>
        </p:txBody>
      </p:sp>
      <p:sp>
        <p:nvSpPr>
          <p:cNvPr id="329" name="Google Shape;329;g16e180416ef_0_154"/>
          <p:cNvSpPr txBox="1"/>
          <p:nvPr/>
        </p:nvSpPr>
        <p:spPr>
          <a:xfrm>
            <a:off x="311700" y="1508875"/>
            <a:ext cx="8520600" cy="46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Управление ресурсами и процессами, а также совместное использование вычислительных ресурсов группой приложений (многозадачность) — центральная функция ОС, которая является базой для разных системных архитектур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Scheduler</a:t>
            </a: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— планировщик. Механизм управляющий процессами и реализующий многозадачность.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Memory manager</a:t>
            </a: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— менеджер памяти. Механизм выделяющий память и управляющий ею.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Абстракция </a:t>
            </a: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оборудования для удобства и переносимости, то есть реализация единого интерфейса для разного, но схожего по функциям оборудования.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Изоляция ошибок приложений друг от друга (и от ядра ОС)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Переносимость данных между приложениями (процессами)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 Process Communication</a:t>
            </a: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(IPC) — Механизм межпроцессного взаимодействия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файлы и файловая система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8"/>
          <p:cNvSpPr txBox="1"/>
          <p:nvPr>
            <p:ph type="title"/>
          </p:nvPr>
        </p:nvSpPr>
        <p:spPr>
          <a:xfrm>
            <a:off x="251520" y="188640"/>
            <a:ext cx="871296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Подведение итогов</a:t>
            </a:r>
            <a:endParaRPr/>
          </a:p>
        </p:txBody>
      </p:sp>
      <p:sp>
        <p:nvSpPr>
          <p:cNvPr id="335" name="Google Shape;335;p38"/>
          <p:cNvSpPr/>
          <p:nvPr/>
        </p:nvSpPr>
        <p:spPr>
          <a:xfrm>
            <a:off x="683568" y="1340768"/>
            <a:ext cx="8208912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Сегодня мы познакомились с: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b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p38"/>
          <p:cNvSpPr/>
          <p:nvPr/>
        </p:nvSpPr>
        <p:spPr>
          <a:xfrm>
            <a:off x="1331640" y="1844824"/>
            <a:ext cx="7272808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Архитектурой компьютеров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Устройство ЭВМ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Функции памяти и ее виды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Операционными системами и их назначением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3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3500"/>
              <a:t>Архитектура компьютера</a:t>
            </a:r>
            <a:endParaRPr sz="3500"/>
          </a:p>
        </p:txBody>
      </p:sp>
      <p:sp>
        <p:nvSpPr>
          <p:cNvPr id="109" name="Google Shape;109;p4"/>
          <p:cNvSpPr txBox="1"/>
          <p:nvPr/>
        </p:nvSpPr>
        <p:spPr>
          <a:xfrm>
            <a:off x="695700" y="1417650"/>
            <a:ext cx="7752600" cy="17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Архитектура компьютера – это его устройство и принципы взаимодействия его основных элементов – логических узлов, среди которых основными являются процессор, внутренняя память (основная и оперативная), внешняя память и устройства ввода-вывода информации (периферийные).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6945a12da0_0_4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3500"/>
              <a:t>Фон Нейман</a:t>
            </a:r>
            <a:endParaRPr sz="3500"/>
          </a:p>
        </p:txBody>
      </p:sp>
      <p:sp>
        <p:nvSpPr>
          <p:cNvPr id="116" name="Google Shape;116;g16945a12da0_0_43"/>
          <p:cNvSpPr txBox="1"/>
          <p:nvPr/>
        </p:nvSpPr>
        <p:spPr>
          <a:xfrm>
            <a:off x="681025" y="1417650"/>
            <a:ext cx="8143200" cy="23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Принципы фон Неймана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Принципы, лежащие в основе архитектуры </a:t>
            </a:r>
            <a:r>
              <a:rPr b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ЭВМ</a:t>
            </a: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(Электронная вычислительная машина), были сформулированы в 1945 году </a:t>
            </a:r>
            <a:r>
              <a:rPr b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Джоном фон Нейманом</a:t>
            </a: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который развил идеи Чарльза </a:t>
            </a: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Бэббиджа</a:t>
            </a: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представлявшего работу компьютера как работу совокупности устройств: обработки, управления, памяти, ввода-вывода.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g16945a12da0_0_4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Принципы фон Неймана</a:t>
            </a:r>
            <a:endParaRPr/>
          </a:p>
        </p:txBody>
      </p:sp>
      <p:sp>
        <p:nvSpPr>
          <p:cNvPr id="123" name="Google Shape;123;p5"/>
          <p:cNvSpPr/>
          <p:nvPr/>
        </p:nvSpPr>
        <p:spPr>
          <a:xfrm>
            <a:off x="683568" y="1417655"/>
            <a:ext cx="82089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Принципы фон Неймана: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b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Принцип однородности памяти</a:t>
            </a: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Над командами можно выполнять такие же действия, как и над данными.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b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Принцип адресуемости памяти.</a:t>
            </a: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Основная память структурно состоит из пронумерованных ячеек; процессору в произвольный момент времени доступна любая ячейка. Отсюда следует возможность давать имена областям памяти, так чтобы к хранящимся в них значениям можно было бы впоследствии обращаться или менять их в процессе выполнения программы с использованием присвоенных имен.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b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Принцип последовательного программного управления.</a:t>
            </a: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Предполагает, что программа состоит из набора команд, которые выполняются процессором автоматически друг за другом в определенной последовательности.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b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Принцип жесткости архитектуры.</a:t>
            </a: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Неизменяемость в процессе работы топологии, архитектуры, списка команд.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3500"/>
              <a:t>Гарвардская архитектура</a:t>
            </a:r>
            <a:endParaRPr sz="3500"/>
          </a:p>
        </p:txBody>
      </p:sp>
      <p:sp>
        <p:nvSpPr>
          <p:cNvPr id="130" name="Google Shape;130;p6"/>
          <p:cNvSpPr/>
          <p:nvPr/>
        </p:nvSpPr>
        <p:spPr>
          <a:xfrm>
            <a:off x="683568" y="1556792"/>
            <a:ext cx="8208900" cy="45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Компьютеры, построенные на принципах фон Неймана, имеют классическую архитектуру, но, кроме нее, существуют другие типы архитектуры. Например, Гарвардская. Ее отличительными признаками являются: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хранилище инструкций и хранилище данных представляют собой разные физические устройства;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канал инструкций и канал данных также физически разделены.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"/>
          <p:cNvSpPr txBox="1"/>
          <p:nvPr>
            <p:ph type="title"/>
          </p:nvPr>
        </p:nvSpPr>
        <p:spPr>
          <a:xfrm>
            <a:off x="457200" y="6031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3500"/>
              <a:t>Виды ЭВМ</a:t>
            </a:r>
            <a:endParaRPr sz="3500"/>
          </a:p>
        </p:txBody>
      </p:sp>
      <p:sp>
        <p:nvSpPr>
          <p:cNvPr id="137" name="Google Shape;137;p8"/>
          <p:cNvSpPr/>
          <p:nvPr/>
        </p:nvSpPr>
        <p:spPr>
          <a:xfrm>
            <a:off x="683568" y="1556792"/>
            <a:ext cx="8208912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Можно выделить несколько видов вычислительных машин: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цифровые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аналоговые (механические, пневматические, гидравлические)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гибридные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Первый компьютер</a:t>
            </a:r>
            <a:endParaRPr/>
          </a:p>
        </p:txBody>
      </p:sp>
      <p:sp>
        <p:nvSpPr>
          <p:cNvPr id="144" name="Google Shape;144;p9"/>
          <p:cNvSpPr/>
          <p:nvPr/>
        </p:nvSpPr>
        <p:spPr>
          <a:xfrm>
            <a:off x="683568" y="1556792"/>
            <a:ext cx="820891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Первым аналоговым компьютером в истории стал наш отечественный: гидравлический интегратор, автором которого является Владимир сергеевич Лукьянов - 1936 г.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146" name="Google Shape;146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2100" y="3514349"/>
            <a:ext cx="3097975" cy="2650251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9"/>
          <p:cNvSpPr txBox="1"/>
          <p:nvPr/>
        </p:nvSpPr>
        <p:spPr>
          <a:xfrm>
            <a:off x="683575" y="2560950"/>
            <a:ext cx="4512300" cy="17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 счет расчета взаимосвязи физических законов и законов 2-х значной логики, первая ЭВМ работала на воде и решала дифференциальные уравнения 1 и 2 порядков.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2022-10-14T11:03:48Z</dcterms:created>
  <dc:creator>RePack by SPecialiST</dc:creator>
</cp:coreProperties>
</file>