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OUTIe8SGHKldpQpZp9TA7GdeE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945a12da0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6945a12da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f15c096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16f15c096e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f15c096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16f15c096e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f15c096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6f15c096e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f15c096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6f15c096e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f15c096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6f15c096e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f15c096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6f15c096e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f15c096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6f15c096e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f15c096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16f15c096e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f15c096e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6f15c096e3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f15c096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6f15c096e3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f15c096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16f15c096e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f15c096e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16f15c096e3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f15c096e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16f15c096e3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45a12d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6945a12da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44715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999"/>
              <a:buFont typeface="Calibri"/>
              <a:buNone/>
            </a:pPr>
            <a:r>
              <a:rPr lang="ru-RU" sz="4000"/>
              <a:t>Различия и сходства в языках программирования, Архитектура сетей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Виды ЯП</a:t>
            </a:r>
            <a:endParaRPr sz="3500"/>
          </a:p>
        </p:txBody>
      </p:sp>
      <p:sp>
        <p:nvSpPr>
          <p:cNvPr id="152" name="Google Shape;152;p10"/>
          <p:cNvSpPr/>
          <p:nvPr/>
        </p:nvSpPr>
        <p:spPr>
          <a:xfrm>
            <a:off x="683568" y="1556792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виды ЯП: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машинные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машинно-ориентированные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(Assembler)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алгоритмические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(школьные программы по типу кузнечика)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(Fortran, Basic, Pascal, C, 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объектно-ориентированные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(C++, C#, Java, </a:t>
            </a:r>
            <a:r>
              <a:rPr lang="ru-RU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проблемно-ориентированные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(SQL, Prolog, Perl, HTML, 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(LISP, Scala, Haskell, 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Этапы появления языков</a:t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683568" y="1556792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Этапы появления языков программирования: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Fortran (1956) - Formula Translator.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Algol (1958) - Algorithmic Language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COBOL (1959) - Common Business-Oriented Language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(1963)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Pascal (1970)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(1970)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(1980)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(1991)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(1995)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(2000) - Новый язык от компании Microsoft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Golang (2009) - Новый язык от компании Google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683575" y="5612950"/>
            <a:ext cx="8003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с вами заострим внимание на языках высокого уровня. Про сходства мы поговорили, теперь коснемся и различий.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Различие в типизации</a:t>
            </a:r>
            <a:endParaRPr/>
          </a:p>
        </p:txBody>
      </p:sp>
      <p:sp>
        <p:nvSpPr>
          <p:cNvPr id="167" name="Google Shape;167;p12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Языки программирования делятся на 2 группы -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строго типизированные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динамической типизацией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945a12da0_2_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ru-RU"/>
              <a:t>Статическая типизация</a:t>
            </a:r>
            <a:endParaRPr/>
          </a:p>
        </p:txBody>
      </p:sp>
      <p:sp>
        <p:nvSpPr>
          <p:cNvPr id="174" name="Google Shape;174;g16945a12da0_2_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Строгая типизация</a:t>
            </a:r>
            <a:r>
              <a:rPr lang="ru-RU" sz="1800"/>
              <a:t> означает то, что все переменные должны быть заранее объявлены перед использованием в программе. Компьютер в таком случае выделяет память под данные переменные и освобождает при завершении программы. Такие языки занимают гораздо меньше оперативной и кеш памяти, поскольку размер (в байтах) у переменных не может увеличиться в процессе работы программы. Однако такой тип доставляет неудобства, поскольку к каждой функции, переменной или полям класса надо заранее строго указать тип данных, который будет использовать тот или иной объект. Зачастую бывает такое, что в функцию принимающую числа попадает строка, от чего на этапе сборки кода компилятор будет выдавать ошибку до тех пор, пока она не будет устранена.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Динамическая типизация</a:t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683568" y="1556792"/>
            <a:ext cx="820891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Динамическая типизация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напротив означает то, что тип данных и размер переменных в процессе работы программы может измениться. В таком подходе есть минус - размер программы в оперативной памяти может увеличиться в случае безграмотного написания кода.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f15c096e3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Различие в сборке программы</a:t>
            </a:r>
            <a:endParaRPr/>
          </a:p>
        </p:txBody>
      </p:sp>
      <p:sp>
        <p:nvSpPr>
          <p:cNvPr id="187" name="Google Shape;187;g16f15c096e3_0_6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программы перед тем, как выполниться, проходят этап сборки. За этой отвечают: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интерпретатор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6f15c096e3_0_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f15c096e3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Компилятор</a:t>
            </a:r>
            <a:endParaRPr/>
          </a:p>
        </p:txBody>
      </p:sp>
      <p:sp>
        <p:nvSpPr>
          <p:cNvPr id="194" name="Google Shape;194;g16f15c096e3_0_12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применяется в языках со статической типизацией. Компилятор переводит программу в машинный код перед ее выполнением. В случае обнаружения ошибки, процесс сборки будет прерван. Нередко данные ошибки приходится искать часами. Такой тип сборки и выполнения программ максимально быстрый, так как мы уже выяснили, что самыми быстрыми программами являются машинные коды. Процесс сборки может быть довольно долгим, однако сама программа будет работать гораздо быстрее.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6f15c096e3_0_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f15c096e3_0_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Интерпретатор</a:t>
            </a:r>
            <a:endParaRPr/>
          </a:p>
        </p:txBody>
      </p:sp>
      <p:sp>
        <p:nvSpPr>
          <p:cNvPr id="201" name="Google Shape;201;g16f15c096e3_0_18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Интерпретатор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запускает программу сразу без перевода в машинный код, выполняя его в процессе работы программы, на ходу. У такого подхода есть минус - время выполнения программы увеличивается так как процессор выполняет сразу 2 задачи: перевод из кода в машинный код и выполнение машинного кода. Поскольку заранее интерпретатор не смотрит где есть ошибки в коде, программа будет работать до тех пор, пока не встретит ее, после чего аварийно завершится.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6f15c096e3_0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f15c096e3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Сети: введение</a:t>
            </a:r>
            <a:endParaRPr/>
          </a:p>
        </p:txBody>
      </p:sp>
      <p:sp>
        <p:nvSpPr>
          <p:cNvPr id="208" name="Google Shape;208;g16f15c096e3_0_24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Компьютерная сеть (NET)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совокупность ЭВМ и других устройств, соединенных линиями связи и обменивающихся между собой данными в соответствии с определенными правилами (протоколами).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6f15c096e3_0_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f15c096e3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Классификация сетей по протяженности линий связи</a:t>
            </a:r>
            <a:endParaRPr/>
          </a:p>
        </p:txBody>
      </p:sp>
      <p:sp>
        <p:nvSpPr>
          <p:cNvPr id="215" name="Google Shape;215;g16f15c096e3_0_30"/>
          <p:cNvSpPr/>
          <p:nvPr/>
        </p:nvSpPr>
        <p:spPr>
          <a:xfrm>
            <a:off x="683568" y="1556792"/>
            <a:ext cx="8208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локальные (LAN - Local Area Network)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региональные (MAN - Metropolitan Area Network)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Глобальные (WAN - Wide Area Network) - Internet (International NET)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6f15c096e3_0_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пройдем ряд базовых тем, которые зададут весь дальнейший вектор обучения: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Различия и сходства в языках программирования разных уровней;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сетей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f15c096e3_0_36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Сеть интернет</a:t>
            </a:r>
            <a:endParaRPr/>
          </a:p>
        </p:txBody>
      </p:sp>
      <p:sp>
        <p:nvSpPr>
          <p:cNvPr id="222" name="Google Shape;222;g16f15c096e3_0_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3" name="Google Shape;223;g16f15c096e3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38"/>
            <a:ext cx="50673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6f15c096e3_0_36"/>
          <p:cNvSpPr txBox="1"/>
          <p:nvPr/>
        </p:nvSpPr>
        <p:spPr>
          <a:xfrm>
            <a:off x="457200" y="4369775"/>
            <a:ext cx="8229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Программно аппаратное оборудование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Клиенты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(ноутбук, телефон, ПК)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(устройства, на которых хранится сетевая информация в виде баз данных, которые предоставляют ответы на запросы)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Сетевые устройства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(Коммутаторы, модемы, маршрутизаторы)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Соединяющие каналы связи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f15c096e3_0_46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Некоторые понятия из веб</a:t>
            </a:r>
            <a:endParaRPr/>
          </a:p>
        </p:txBody>
      </p:sp>
      <p:sp>
        <p:nvSpPr>
          <p:cNvPr id="230" name="Google Shape;230;g16f15c096e3_0_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1" name="Google Shape;231;g16f15c096e3_0_46"/>
          <p:cNvSpPr txBox="1"/>
          <p:nvPr/>
        </p:nvSpPr>
        <p:spPr>
          <a:xfrm>
            <a:off x="457200" y="1303975"/>
            <a:ext cx="8229600" cy="4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Сервер = веб. Сервер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Узел сети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соединенные между собой устройства, являющиеся частью сети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 Сервер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это п.о. (программное обеспечение) и компьютер, на котором оно действует, обрабатывающий HTTP запросы / ответы клиента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запросы / ответы могут содержать в себе HTML страницы, файлы, изображения и т.д.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веб браузер (или другое п.о.), передающий веб серверу запросы на получение ресурсов, обозначенных URL адресами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Интернет ресурсы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HTML страницы, фото, видео, файлы …, которые запрашивает клиент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Обмен запросами и ответами между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клиентами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 серверами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происходит посредством протокола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f15c096e3_0_53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DNS</a:t>
            </a:r>
            <a:endParaRPr/>
          </a:p>
        </p:txBody>
      </p:sp>
      <p:sp>
        <p:nvSpPr>
          <p:cNvPr id="237" name="Google Shape;237;g16f15c096e3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8" name="Google Shape;238;g16f15c096e3_0_53"/>
          <p:cNvSpPr txBox="1"/>
          <p:nvPr/>
        </p:nvSpPr>
        <p:spPr>
          <a:xfrm>
            <a:off x="457200" y="1303975"/>
            <a:ext cx="8229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(Domain name system) – технология, которая предоставляет браузеру возможность находить конкретный сайт по его имени с помощью DNS-сервера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– фундаментальная технология, которая отвечает за хранение и обработку информации о доменных именах \ адресах. Инструмент используется для преобразования доменных имен в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IP-адреса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момент отправки пользователем запрос на сервер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f15c096e3_0_59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IP </a:t>
            </a:r>
            <a:r>
              <a:rPr lang="ru-RU"/>
              <a:t>адрес</a:t>
            </a:r>
            <a:endParaRPr/>
          </a:p>
        </p:txBody>
      </p:sp>
      <p:sp>
        <p:nvSpPr>
          <p:cNvPr id="244" name="Google Shape;244;g16f15c096e3_0_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5" name="Google Shape;245;g16f15c096e3_0_59"/>
          <p:cNvSpPr txBox="1"/>
          <p:nvPr/>
        </p:nvSpPr>
        <p:spPr>
          <a:xfrm>
            <a:off x="457200" y="1303975"/>
            <a:ext cx="82296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IP-адрес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(Internet Protocol адрес) – уникальный числовой идентификатор устройства, он позволяет узнать, откуда загружается страница нужного сайта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телефонная книга, в виде базы данных доменных имён и адресов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качестве базы данных доменных имён и адресов обеспечивает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DNS-сервер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f15c096e3_0_65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DNS сервер</a:t>
            </a:r>
            <a:endParaRPr/>
          </a:p>
        </p:txBody>
      </p:sp>
      <p:sp>
        <p:nvSpPr>
          <p:cNvPr id="251" name="Google Shape;251;g16f15c096e3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2" name="Google Shape;252;g16f15c096e3_0_65"/>
          <p:cNvSpPr txBox="1"/>
          <p:nvPr/>
        </p:nvSpPr>
        <p:spPr>
          <a:xfrm>
            <a:off x="457200" y="1303975"/>
            <a:ext cx="82296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DNS-сервер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оборудование или п.о., с помощью которого предоставляется доступ к системе доменных имен, хранятся данные о соответствии конкретного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соответствующему домену, а также осуществляется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кэширование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информации в виде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соответствующего ему домена других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DNS-серверов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Кэширование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процесс, при котором элементы сайта или страница целиком сохраняются в КЭШе.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6f15c096e3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577350"/>
            <a:ext cx="3724257" cy="25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f15c096e3_0_73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HTTP</a:t>
            </a:r>
            <a:endParaRPr/>
          </a:p>
        </p:txBody>
      </p:sp>
      <p:sp>
        <p:nvSpPr>
          <p:cNvPr id="259" name="Google Shape;259;g16f15c096e3_0_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0" name="Google Shape;260;g16f15c096e3_0_73"/>
          <p:cNvSpPr txBox="1"/>
          <p:nvPr/>
        </p:nvSpPr>
        <p:spPr>
          <a:xfrm>
            <a:off x="457200" y="1303975"/>
            <a:ext cx="82296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(Hyper Text Transfer Protocol) – 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Протокол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предполагает клиент-серверную структуру передачи данных. Также часто используется, как протокол передачи информации для других протоколов прикладного уровня: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SOAP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XML-RPC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WebDAV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обмен данными между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пользовательским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приложением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сервером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f15c096e3_0_80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Безопасность</a:t>
            </a:r>
            <a:endParaRPr/>
          </a:p>
        </p:txBody>
      </p:sp>
      <p:sp>
        <p:nvSpPr>
          <p:cNvPr id="266" name="Google Shape;266;g16f15c096e3_0_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7" name="Google Shape;267;g16f15c096e3_0_80"/>
          <p:cNvSpPr txBox="1"/>
          <p:nvPr/>
        </p:nvSpPr>
        <p:spPr>
          <a:xfrm>
            <a:off x="457200" y="1303975"/>
            <a:ext cx="82296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 по себе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не предполагает шифрования для передачи информации. Однако существует расширение (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которое реализует упаковку данных в криптографический протокол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SSL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Расширение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(Secure) – использует обычно порт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443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также протокол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SPDY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(Speedy – не аббревиатура) – модификация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HTTP,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которой меньше скорость загрузки и повышена безопасность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f15c096e3_0_86"/>
          <p:cNvSpPr txBox="1"/>
          <p:nvPr>
            <p:ph type="title"/>
          </p:nvPr>
        </p:nvSpPr>
        <p:spPr>
          <a:xfrm>
            <a:off x="457200" y="160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Уровни доменных имен</a:t>
            </a:r>
            <a:endParaRPr/>
          </a:p>
        </p:txBody>
      </p:sp>
      <p:sp>
        <p:nvSpPr>
          <p:cNvPr id="273" name="Google Shape;273;g16f15c096e3_0_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4" name="Google Shape;274;g16f15c096e3_0_86"/>
          <p:cNvSpPr txBox="1"/>
          <p:nvPr/>
        </p:nvSpPr>
        <p:spPr>
          <a:xfrm>
            <a:off x="457200" y="1303975"/>
            <a:ext cx="8229600" cy="5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  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Домен 0 уровня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(корневой домен) – обозначается пустым именем, не содержащим никаких символов. Нулевые домены администрирует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ICANN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Домен 1 уровня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(верхний) – разбивается на 2 подтипа: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      Национальный – сообщает принадлежность стране (Россия -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.ru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.рф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.su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Беларусь -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.by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1143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     Родовые – сообщает сферу деятельности (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коммерческие организации,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.org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некоммерческие организации,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.law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лицензированные юристы 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Домен 3 уровня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(поддомен / субдомен) – например создатель сайта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eda.ru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решил открыть форум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forum.eda.ru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  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Домен 4 уровня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используется очень редко. Пример: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vahitovsky.tat.sudrf.ru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зарегистрирован в РФ, является сайтом суда, находится в Татарстане, а именно Вахитовский суд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языками программирования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сходствами и различиями между разными ЯП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Сетью и ее архитектурой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запроса - из чего состоит и что отправляет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ru-RU" sz="3500"/>
              <a:t>Программирование и программы</a:t>
            </a:r>
            <a:endParaRPr sz="3500"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457200" y="1690750"/>
            <a:ext cx="822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Сначала определимся с тем, что такое программирование. Программа состоит из кода, который управляет отдельными элементами компьютера, позволяя программистам выполнять задачи.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Язык программирования</a:t>
            </a:r>
            <a:endParaRPr sz="3500"/>
          </a:p>
        </p:txBody>
      </p:sp>
      <p:sp>
        <p:nvSpPr>
          <p:cNvPr id="109" name="Google Shape;109;p4"/>
          <p:cNvSpPr txBox="1"/>
          <p:nvPr/>
        </p:nvSpPr>
        <p:spPr>
          <a:xfrm>
            <a:off x="695700" y="1417650"/>
            <a:ext cx="7752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формальный язык, предназначенный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(ЭВМ) под ее управлением.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945a12da0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Уровни языков программирования</a:t>
            </a:r>
            <a:endParaRPr sz="3500"/>
          </a:p>
        </p:txBody>
      </p:sp>
      <p:sp>
        <p:nvSpPr>
          <p:cNvPr id="116" name="Google Shape;116;g16945a12da0_0_43"/>
          <p:cNvSpPr txBox="1"/>
          <p:nvPr/>
        </p:nvSpPr>
        <p:spPr>
          <a:xfrm>
            <a:off x="681025" y="1417650"/>
            <a:ext cx="81432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Языки программирования (ЯП) имеют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уровни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взаимодействия с компьютером: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ЯП низкого уровня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(непосредственно прямое управление памятью, потоком электричества, регистрами и процессором) - Машинные коды (0/1), Assembler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ЯП высокого уровня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(Написание программы словами и конструкциями, после чего текст переводится в машинный код и выполняется компьютером)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6945a12da0_0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Особенности ЯП низкого уровня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683568" y="1617505"/>
            <a:ext cx="8208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плюсы: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очень эффективные программы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компактные программы (занимают мало памяти)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Полный контроль ресурсов системы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минусы: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громоздкий код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 совершенное понимание работы системы (порог вхождения в отрасль сильно завышен)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отсутствие библиотек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несовместимость с другими типами процессоров (программа, написанная для одного процессора, не подходит для другого)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Итог по ЯП низкого уровня</a:t>
            </a:r>
            <a:endParaRPr sz="3500"/>
          </a:p>
        </p:txBody>
      </p:sp>
      <p:sp>
        <p:nvSpPr>
          <p:cNvPr id="130" name="Google Shape;130;p6"/>
          <p:cNvSpPr/>
          <p:nvPr/>
        </p:nvSpPr>
        <p:spPr>
          <a:xfrm>
            <a:off x="683568" y="1556792"/>
            <a:ext cx="820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Написание программ в машинных кодах или на Assembler требуют обширных знаний в области физики, электротехники, математического анализа, логики, информатики и алгоритмах. От этого количество специалистов в данной области можно было пересчитать по пальцам. Данные языки до сих пор используются при проектировании ОС и кодировании микросхем.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60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Язык Assembler</a:t>
            </a:r>
            <a:endParaRPr sz="3500"/>
          </a:p>
        </p:txBody>
      </p:sp>
      <p:sp>
        <p:nvSpPr>
          <p:cNvPr id="137" name="Google Shape;137;p8"/>
          <p:cNvSpPr/>
          <p:nvPr/>
        </p:nvSpPr>
        <p:spPr>
          <a:xfrm>
            <a:off x="683568" y="1556792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Написание программ на языке Assembler изучается в ВУЗ-ах. Сам процесс сводится в перебрасывании значений между регистрами микропроцессора с последующей записью результата вручную в ячейки оперативной памяти. Список операций в данном языке довольно скуден: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сложить, умножить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разделить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вычитание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заменяется суммой с отрицательным вторым операндом)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75" y="3365446"/>
            <a:ext cx="45434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ЯП высокого уровня</a:t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Языки программирования высокого уровня не требуют настолько обширных знаний поскольку взаимодействие программиста и компонентов компьютера минимизировано. Написание кода в ЯП высокого уровня сводится к написанию текста, который компилятор переводит в машинный (байт) код, игнорируя лишние инструкции в коде и выдавая ошибки компиляции, при попытке запустить некорректную программу. В области высокоуровневых языков программирования специалистов гораздо больше.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