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iQ2kk56Ywg6ou/dh7g4KbM+qzc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B82956-DA0C-40F4-B7C8-C9FC144797C2}">
  <a:tblStyle styleId="{61B82956-DA0C-40F4-B7C8-C9FC144797C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945a12da0_2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6945a12da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6945a12da0_2_5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6945a12da0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6945a12d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16945a12da0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6945a12da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16945a12da0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6945a12da0_2_5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6945a12da0_2_5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5" name="Google Shape;25;g16945a12da0_2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95536" y="4471525"/>
            <a:ext cx="84969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ru-RU" sz="4000"/>
              <a:t>Введение в Python. Синтаксис, консольные вывод и ввод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909"/>
              <a:buFont typeface="Calibri"/>
              <a:buNone/>
            </a:pPr>
            <a:br>
              <a:rPr b="0" lang="ru-RU"/>
            </a:br>
            <a:br>
              <a:rPr lang="ru-RU"/>
            </a:b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207602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/>
              <a:t>Занятие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Вывод на экран в одну строку</a:t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>
            <a:off x="683568" y="1556792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применении параметра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вызов функции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683568" y="2674187"/>
            <a:ext cx="79209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умолчанию end равен символу "\n", который задает перевод на следующую строку. Поэтому функция print по умолчанию выводит передаваемое ей значение на отдельной строке.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определим, чтобы функция не делала перевод на следующую строку, а выводила значение на той же строке: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IY4tsGd69rbhrUMAtrBiF07j4p-Slz7laZe8bq0Wa_Fgl9B0q-YVVxIpnWDz_3kkMG-N8E1yDwODMo66hXn4UDTZHlBzu9htkC3z0Dc4QZGc4acd6Dr9blivLys5LCWe-5LMorQzONYHJrWeLkFwtoeGMD6NDdglCjDJEI15W0Fmc6lxTirVNA8_t7bt"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276872"/>
            <a:ext cx="3248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HTaM1ah2PaS2Kyp_XnoyMctvoRr-CNATyiWQ7vYemtIKXRA8qMPMGLq4InTzkkcLADoF0zh1PbfKOJ0XmYdI_-sSutcU1CAQLEsKkg1bh8r7IxpgCP0g7Hg5uqJwVvpPw_yLwUlqGP8qGjiZn6hSncAS1Ze_ha4Eq6dTAZ52CTNqDDZdaSkjz_9pZLj-" id="172" name="Google Shape;1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635171"/>
            <a:ext cx="2781300" cy="581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ogEYKJxjjCxcEKLArgS8gARltD_E6q-LqmND1CNwebfMRFP-ob2gK_0ENjrKQ2yT2-Y40G0GYOuuMtE-ar3RsE24DOWJXm2qWj8m8CF1XbvrOXsehj9f2xyPW-C6uxg57EJCKgVjM-QMNO9p972h9RfgyHr-2WNnZt8nsunpe7LcW5qNCb4arDqd7paa" id="173" name="Google Shape;17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3876" y="4539934"/>
            <a:ext cx="2838450" cy="6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75" name="Google Shape;175;p9"/>
          <p:cNvCxnSpPr/>
          <p:nvPr/>
        </p:nvCxnSpPr>
        <p:spPr>
          <a:xfrm flipH="1" rot="10800000">
            <a:off x="3736275" y="4836063"/>
            <a:ext cx="10782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Вывод на экран и набор символов</a:t>
            </a:r>
            <a:endParaRPr sz="3500"/>
          </a:p>
        </p:txBody>
      </p:sp>
      <p:sp>
        <p:nvSpPr>
          <p:cNvPr id="181" name="Google Shape;181;p10"/>
          <p:cNvSpPr/>
          <p:nvPr/>
        </p:nvSpPr>
        <p:spPr>
          <a:xfrm>
            <a:off x="683568" y="1556792"/>
            <a:ext cx="82089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Причем это может быть не один символ, а набор символов: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683568" y="2636912"/>
            <a:ext cx="79208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данном случае выводимые сообщения будут отделяться символами " and ": 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zf5IknQUChb96xhOrr2BHS1e9eWiaekPj8-pk5VX8_P0ovRe8j9ItoaP_Lh1GKspccl26XNZxVA-muawLu58JxvDdXJD3o8e_jLT9FFSNrWxFZ3Zcl5gGdreQXLfHqoAqwSdOcEIfYPLn10ZwhGxsVpjr169j-Vb43QZdP7MvNSDcf8h3Q2gHrVZBTNt"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988840"/>
            <a:ext cx="3238500" cy="628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3dEKtQL4wyJuf2rg8vH3xauHcBVdwO3LOfp8ev_fjdeZYeFI4LX7KzvgVE5VEqJNwfr8jlqZrj-KSoqjYfHcnxUBFQknIB0JfYcFTlBmCOnnvJFGxfhFECJAvdQLBRL_C0z28Cn1IFgszWTl9Nl5-moaVm7-w22G1HlzXa1jWp5IgYIVH7mJzniIaCFd" id="184" name="Google Shape;18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3140968"/>
            <a:ext cx="3171825" cy="6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6945a12da0_2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Демонстрация примера в среде разработки</a:t>
            </a:r>
            <a:endParaRPr/>
          </a:p>
        </p:txBody>
      </p:sp>
      <p:sp>
        <p:nvSpPr>
          <p:cNvPr id="191" name="Google Shape;191;g16945a12da0_2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None/>
            </a:pPr>
            <a:r>
              <a:rPr lang="ru-RU"/>
              <a:t>print(5 + 10)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None/>
            </a:pPr>
            <a:r>
              <a:rPr lang="ru-RU"/>
              <a:t>print(3 * 7, (17 - 2) * 8)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None/>
            </a:pPr>
            <a:r>
              <a:rPr lang="ru-RU"/>
              <a:t>print(2 ** 16)  # две звёздочки означают возведение в степень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None/>
            </a:pPr>
            <a:r>
              <a:rPr lang="ru-RU"/>
              <a:t>print(37 / 3)  # один слэш — это деление с ответом-дробью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None/>
            </a:pPr>
            <a:r>
              <a:rPr lang="ru-RU"/>
              <a:t>print(37 // 3)  # два слэша считают частное от деления нацело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None/>
            </a:pPr>
            <a:r>
              <a:rPr lang="ru-RU"/>
              <a:t>                # это как операция div в других языках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None/>
            </a:pPr>
            <a:r>
              <a:rPr lang="ru-RU"/>
              <a:t>print(37 % 3)  # процент считает остаток от деления нацело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None/>
            </a:pPr>
            <a:r>
              <a:rPr lang="ru-RU"/>
              <a:t>               # это как операция mod в других языках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Ввод данных</a:t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683568" y="1556792"/>
            <a:ext cx="820891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ввода из консоли в Python определена функция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input()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В эту функцию передается приглашение к вводу. А результат ввода мы можем сохранить в переменную. 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683568" y="3140968"/>
            <a:ext cx="792088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В данном случае в функцию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input()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передается приглашение к вводу в виде строки "Введите свое имя: ". Результат функции - результат ввода пользователя передается в переменную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 работы кода: 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4.googleusercontent.com/upx8CsbPWzJZ5QQ_X9TqG-iZZmdiIMXdAlb3lY7W09lE_NlZHY9Lrb4t_O96iiMYTuLBmEFTNEQS353bthn_fk-8GZCnDeNHaqat4JDsvOuvaF-52iYjyopmHfxVAZ03yZtv84uWnZS02VRl0VdA1_-L_Ph-u_wxwAziB3iNVt1pvA3SbJ7x9XT4IZc-"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564904"/>
            <a:ext cx="29337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lelGMX7VPhGuwmlQBkxzRcw5-frKCQwDodwcrjBve4D2xrNRMpFHUoH7a2c7p1FAzvgpYu6mVirD1y8IwViTNJX5qmBfDR2bGag1VqIHpZq9DjARE9SeNH4R-akk1gtOOUXg4uXP9RWBvrWcXBEllwH31dTnw4lYtF6ldym_3EfFudr-pDUPohBykDRE" id="200" name="Google Shape;20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437112"/>
            <a:ext cx="2047875" cy="6572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ввода и вывода данных</a:t>
            </a:r>
            <a:endParaRPr/>
          </a:p>
        </p:txBody>
      </p:sp>
      <p:sp>
        <p:nvSpPr>
          <p:cNvPr id="207" name="Google Shape;207;p12"/>
          <p:cNvSpPr/>
          <p:nvPr/>
        </p:nvSpPr>
        <p:spPr>
          <a:xfrm>
            <a:off x="683568" y="1556792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Еще пример с вводом нескольких значений: 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683568" y="3140968"/>
            <a:ext cx="79208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Пример работы программы: 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fu_tqD02CBIo3-scg-hkJd_VJiyp1JRht-FD_mnoz82DejXzhC_HDhFrjU5WKVfvrG4JMFwc0M8z47kOOhSe33_3PsmtCaiIkvAH38U--GBHmaWpwhKDCsgPAeccfCEKvX4KvDEV8f56JFG-msLCY-3KeX5k_6M4Nmknl3ePgZdonRP59Ft9_bwMbtHO" id="209" name="Google Shape;2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060848"/>
            <a:ext cx="2838450" cy="733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fnYni90doMshJ_oDKic4DVfyJK7-_jfp-TNa6fjtNe1VxP3ODgtBZG7RiPP2YeytSx0H1DPPJrJ98wV0yyb6lgfKRGJJ7-IbifKj6KkVW8mILZz6RNGtiy2KglrIGkZpOckZV4saDXbinA3FNWSjg5OVYX4wWiPBFu2a9goaLp075lTCQGlf2Bc3feRC" id="210" name="Google Shape;21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3645024"/>
            <a:ext cx="2076450" cy="8667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/>
          <p:nvPr/>
        </p:nvSpPr>
        <p:spPr>
          <a:xfrm>
            <a:off x="683568" y="4725144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Стоит учитывать, что все введенные значения рассматриваются как значения типа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есть строки. И даже если мы вводим число, как во втором случае в коде выше, то Python все равно будет рассматривать введенное значение как строку, а не как число.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945a12da0_2_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Демонстрация примера в среде разработки</a:t>
            </a:r>
            <a:endParaRPr/>
          </a:p>
        </p:txBody>
      </p:sp>
      <p:sp>
        <p:nvSpPr>
          <p:cNvPr id="218" name="Google Shape;218;g16945a12da0_2_5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ru-RU"/>
              <a:t>print('Как вас зовут?')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ru-RU"/>
              <a:t>name = input()  # считываем строку и кладём её в переменную 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ru-RU"/>
              <a:t>print('Здравствуйте, ' + name + '!')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Резюме</a:t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683568" y="1556792"/>
            <a:ext cx="820891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Инструкция –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действие в программе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последовательная совокупность заданных инструкций, которая приводит к решению задачи.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язык программирования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знаковая система, позволяющая программисту работать с компьютером.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на языке Python состоит из набора инструкций. Каждая инструкция помещается на новую строку.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Большую роль в Python играют отступы. Неправильно поставленный отступ фактически является ошибкой.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регистрозависимый язык, поэтому выражения print и Print или PRINT представляют разные выражения.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отметки, что делает тот или иной участок кода, применяются комментарии. При трансляции и выполнении программы интерпретатор игнорирует комментарии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Основной функцией для вывода информации на консоль является функция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функция 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отвечает за ввод информации через консоль 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251520" y="188640"/>
            <a:ext cx="87129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Подведение итогов</a:t>
            </a:r>
            <a:endParaRPr/>
          </a:p>
        </p:txBody>
      </p:sp>
      <p:sp>
        <p:nvSpPr>
          <p:cNvPr id="231" name="Google Shape;231;p38"/>
          <p:cNvSpPr/>
          <p:nvPr/>
        </p:nvSpPr>
        <p:spPr>
          <a:xfrm>
            <a:off x="683568" y="1340768"/>
            <a:ext cx="82089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Сегодня мы познакомились с: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8"/>
          <p:cNvSpPr/>
          <p:nvPr/>
        </p:nvSpPr>
        <p:spPr>
          <a:xfrm>
            <a:off x="1331640" y="1844824"/>
            <a:ext cx="727280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Введением в язык программирования Python, синтаксисом;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Вводом и выводом данных на консоль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Сегодня на занятии</a:t>
            </a:r>
            <a:endParaRPr sz="3500"/>
          </a:p>
        </p:txBody>
      </p:sp>
      <p:sp>
        <p:nvSpPr>
          <p:cNvPr id="95" name="Google Shape;95;p2"/>
          <p:cNvSpPr txBox="1"/>
          <p:nvPr/>
        </p:nvSpPr>
        <p:spPr>
          <a:xfrm>
            <a:off x="467552" y="1700800"/>
            <a:ext cx="81237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Познакомимся 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синтаксисом языка программирования Python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Узнаем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вводить значения и выводить их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ru-RU" sz="3500"/>
              <a:t>Разница между инструкцией и алгоритмом</a:t>
            </a:r>
            <a:endParaRPr sz="3500"/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738175" y="188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{61B82956-DA0C-40F4-B7C8-C9FC144797C2}</a:tableStyleId>
              </a:tblPr>
              <a:tblGrid>
                <a:gridCol w="3896700"/>
                <a:gridCol w="3896700"/>
              </a:tblGrid>
              <a:tr h="62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Инструкция 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Алгоритм</a:t>
                      </a: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  <a:tr h="256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некоторое действие. Оно может означать математическую операцию, сравнение или сохранение / удаление данных из переменной. 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последовательная совокупность заданных инструкций, которая приводит к решению задачи.</a:t>
                      </a:r>
                      <a:endParaRPr sz="2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Структура программы на Python</a:t>
            </a:r>
            <a:endParaRPr sz="3500"/>
          </a:p>
        </p:txBody>
      </p:sp>
      <p:sp>
        <p:nvSpPr>
          <p:cNvPr id="109" name="Google Shape;109;p4"/>
          <p:cNvSpPr txBox="1"/>
          <p:nvPr/>
        </p:nvSpPr>
        <p:spPr>
          <a:xfrm>
            <a:off x="2767427" y="2403013"/>
            <a:ext cx="65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Каждая инструкция помещается на новую строку.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6.googleusercontent.com/RDnl5ceG3UJKrcP1YNdrcHoS0Ri_cW7fwT0qKzu0QxHh3ygRjJpiRaaBZXYPXFqSQpqD_W_0z9Yl7f_UR1j1hRKFzpnKXNhabCod5XXA4ifIc5gVKWKa0g4hB0zerBP0N6zJwIKePuNR0UwTDu6slkHkOxOcXr_MrFEPNoby6kz4SMURHX5e7NuZiQa_PWEntBY4Pw"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5" y="2492900"/>
            <a:ext cx="1819275" cy="5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695700" y="1417650"/>
            <a:ext cx="775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Программа на языке Python состоит из набора инструкций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945a12da0_0_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Отступы в Python</a:t>
            </a:r>
            <a:endParaRPr sz="3500"/>
          </a:p>
        </p:txBody>
      </p:sp>
      <p:sp>
        <p:nvSpPr>
          <p:cNvPr id="118" name="Google Shape;118;g16945a12da0_0_43"/>
          <p:cNvSpPr/>
          <p:nvPr/>
        </p:nvSpPr>
        <p:spPr>
          <a:xfrm>
            <a:off x="2752952" y="2269425"/>
            <a:ext cx="6316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Неправильно поставленный отступ является ошибкой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3.googleusercontent.com/ESITY-AcsFQhqkC8Hmwr5u7u1OkSoEaFlqGcugdsOOixLEiFCXseAEocN5yjVUukuPZudTzEfJhUNzxJTpF4heG72K3hR6C5xLcHJFOGeGGu5M5HtQmPwJC5s8j-MdrRO9VBg7K9QpKaubjknIhqFIlySrjhegaaDR-xYOWolFE4_o2zPhURhuoQygnTnDPFZuRTvg" id="119" name="Google Shape;119;g16945a12da0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143" y="2269414"/>
            <a:ext cx="18192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OWeoQMIyIiVQt0PHWLp6WDV7XXcvrZ5X20Gb2-EYD3UgQRXaJssoU2ma4Q4knnCf7Rhr5EWp9HHCpO8rlOvGocEqidtzAz2lHegCTDPtHHH5G8POReidJsvAmWjD0UYNlyk6CO5GeGYRyx35jXPHl6wcNzSFrVhRm4dLtl72-zrUQo0_4wp4xNs2ROGA-yNYxccJTw" id="120" name="Google Shape;120;g16945a12da0_0_43"/>
          <p:cNvPicPr preferRelativeResize="0"/>
          <p:nvPr/>
        </p:nvPicPr>
        <p:blipFill rotWithShape="1">
          <a:blip r:embed="rId4">
            <a:alphaModFix/>
          </a:blip>
          <a:srcRect b="0" l="0" r="9477" t="0"/>
          <a:stretch/>
        </p:blipFill>
        <p:spPr>
          <a:xfrm>
            <a:off x="621149" y="3249500"/>
            <a:ext cx="181927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16945a12da0_0_43"/>
          <p:cNvSpPr/>
          <p:nvPr/>
        </p:nvSpPr>
        <p:spPr>
          <a:xfrm>
            <a:off x="2752950" y="3249500"/>
            <a:ext cx="555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Некоторые конструкции языка могут состоять из нескольких строк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6945a12da0_0_43"/>
          <p:cNvSpPr txBox="1"/>
          <p:nvPr/>
        </p:nvSpPr>
        <p:spPr>
          <a:xfrm>
            <a:off x="681025" y="1417650"/>
            <a:ext cx="81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Python для выделения блоков кода используются отступы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16945a12da0_0_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Зависимость от регистра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683568" y="2348880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- регистрозависимый язык, поэтому выражения print и Print или PRINT представляют разные выражения.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eXHLdZC4UgvNevlzCHnANKOfJqNQ3GY8V4b9-eM39EWPf2AJAYWN7wvC9F8xxa1Nn-uY9MGjpeFmK0SyhFpv0SpLjPS4koUmUTrX-Bl9uppHOGT9mLEQkQcc9EsbqsaHymY7-fA5GKJQLcLgfq8aTj93__r_xkPFN6wGWDfvusPw0Rz5CkMQBdDZhL1ynYA3T7eUVw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3284984"/>
            <a:ext cx="20574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https://lh6.googleusercontent.com/tprZEPaA68q8yBRhNYcjNOAdhQdlywRGObox5H0uKzIGrB9MRT4sFNhYcHz4H7rSMSwZlZm2euxm7_yZRsvfhNm2wzq30M6wRUGiwFLXBocJHjcu9p1nuwdu17E-CoEdSA9YgnimmfPZWr1cLDj1b09Mp2zFD0CBtN5vGNF73K1vHOiEklaFNTMME4jf90NGaujoDA"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443" y="4313965"/>
            <a:ext cx="22288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683575" y="3837425"/>
            <a:ext cx="8003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Здесь определена переменная name, которая хранит строку "Tom".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Комментарии</a:t>
            </a:r>
            <a:endParaRPr sz="3500"/>
          </a:p>
        </p:txBody>
      </p:sp>
      <p:sp>
        <p:nvSpPr>
          <p:cNvPr id="139" name="Google Shape;139;p6"/>
          <p:cNvSpPr/>
          <p:nvPr/>
        </p:nvSpPr>
        <p:spPr>
          <a:xfrm>
            <a:off x="683568" y="1556792"/>
            <a:ext cx="82089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отметки, что делает тот или иной участок кода, применяются комментарии. Они не оказывают никакого влияния на работу программы.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Строчные комментарии предваряются знаком решетки - #. </a:t>
            </a:r>
            <a:b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lh5.googleusercontent.com/AIaXnyfktntDGleQTjuyCmKZo_Uuz7HK7-wueX5vU4G1mVRaSRKjWl8j_mv3m-xhvgEKHMVKDkZ0K_VcWt9zSw4FFqKN4VXDO0gVfqkRdcUhO-5I1ImDmhQAYmXEy4qmPPAr_d-I4QP695RIWGdkC0q-zSZEEXmBB94uZbZS277SdL4nSgKLmlHADnTqM3sZY4jmYQ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176" y="3180665"/>
            <a:ext cx="2600325" cy="781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https://lh4.googleusercontent.com/FPmlFcsEjOEKNwjJTtVZ3p0nPesAY8LwG4JXenzDycRaCnPoDMV_6d5r4Bw48-GlviaG8i3glCRLbQ-b2HOFmMK6X5eM1bG7gAJ-teSk625OtcBgxV1om3wNZK89H_8TWCI6reNx6TLSabrhf08yhE3rJ5KEO89fAbZcqYUFg3eFOrnxBv0hrpbLhoq-74L-9sFykw" id="142" name="Google Shape;1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9826" y="3292997"/>
            <a:ext cx="41433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zWrnME_H_ctBawMh8gw31ZEfKJ76g_Hqu66pGYR9bTejhFd9qi5v5-F3oWHDvu6fiZHeJUrvlTvAE-Ld_RLSb2AZ3_8RakCWo20yt0E48PB-t9PCYyq2h4A-Bx8EG7_Ew4iv1LDmv7lnAZQ5_RAO1IZN3O4yxgoCtVsnsNyZ_3i-CBeYj7goGZ4GQHMnwLcNZrEx-A" id="143" name="Google Shape;14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426" y="5051524"/>
            <a:ext cx="2505075" cy="115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683575" y="4137175"/>
            <a:ext cx="781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блочных комментариях до и после текста комментария ставятся три одинарные кавычки: '''текст комментария'''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945a12da0_0_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Интерпретатор и компилятор</a:t>
            </a:r>
            <a:endParaRPr/>
          </a:p>
        </p:txBody>
      </p:sp>
      <p:sp>
        <p:nvSpPr>
          <p:cNvPr id="150" name="Google Shape;150;g16945a12da0_0_56"/>
          <p:cNvSpPr/>
          <p:nvPr/>
        </p:nvSpPr>
        <p:spPr>
          <a:xfrm>
            <a:off x="683568" y="1556792"/>
            <a:ext cx="82089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Интерпретатор –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подпрограмма, которая собирает текстовый код в исполняемый файл. Интерпретатор в процессе выполнения кода переводит текст в машинный код.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Компилятор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отличие от интерпретатора переводит код в исполняемый файл до запуска программы, если в коде будут ошибки, программа не запустится в то время, как интерпретатор будет работать до тех пор, пока не встретит ошибку в коде.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6945a12da0_0_5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457200" y="603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500"/>
              <a:t>Вывод на экран </a:t>
            </a:r>
            <a:endParaRPr sz="3500"/>
          </a:p>
        </p:txBody>
      </p:sp>
      <p:sp>
        <p:nvSpPr>
          <p:cNvPr id="157" name="Google Shape;157;p8"/>
          <p:cNvSpPr/>
          <p:nvPr/>
        </p:nvSpPr>
        <p:spPr>
          <a:xfrm>
            <a:off x="683568" y="1556792"/>
            <a:ext cx="820891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вывода информации на консоль предназначена встроенная функция</a:t>
            </a: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print()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При вызове этой функции ей в скобках передается выводимое значение</a:t>
            </a: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683568" y="3386336"/>
            <a:ext cx="7920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 умолчанию она выводит значение на отдельной строке.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4.googleusercontent.com/ZY2GPuAgj7tAwR9jgUo9dz3Iod32IjXjrbkx2CQopQcUC9ZHw-7Je4UtQt_C5SoRPxWRmXjRb0Gq62S8eyL6RJwGeoK62A7q1ELSTc-003DdpcKvg7BXY4m8wxskFPuKNshytu5fx48cJaBPWM7n6pqvV9Ry4QeqWtUb-RrGHZ274aMgQ4YS78lCju-1"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348880"/>
            <a:ext cx="21717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5.googleusercontent.com/m6pwI8ZlS-JVX41p_t-nUs5DjNnzp7poMyE0GpKKj32R6ruaiUHzOZJ235c2EOo5KspfKitsdoapxAA8KpHJhtxHusOOu_fEAR2jZ0iAn7Y-C5i-Kh7x3PfcFpyohiXNd1Jbiz1VLeEfRBOOxuSmSPRsGVHZmK-_gJa30om1TJtxIqtdq8tkcYGhlCYZ" id="160" name="Google Shape;1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76" y="4562991"/>
            <a:ext cx="2266950" cy="657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wQHLJMy6BAle-ErOlBiaTWqVjpXOKXEZyxueM5nd0Y8Rl1nuoXqdD-GXW3uc9mpY0ysZYhf-O1L_TJUjz999Obzcxb8yvpsRu49sJn9zRm3tEn9v_KoX4ScJnXfX9pJxLieuLi-SyWZYGFS6mQEmLq7JoiahM9j7dsfxGuYd578VGLLKxVtd8TcOtLum" id="161" name="Google Shape;16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3226" y="4562997"/>
            <a:ext cx="2781300" cy="10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63" name="Google Shape;163;p8"/>
          <p:cNvCxnSpPr/>
          <p:nvPr/>
        </p:nvCxnSpPr>
        <p:spPr>
          <a:xfrm flipH="1" rot="10800000">
            <a:off x="3431550" y="4864013"/>
            <a:ext cx="10782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2022-10-14T11:03:48Z</dcterms:created>
  <dc:creator>RePack by SPecialiST</dc:creator>
</cp:coreProperties>
</file>