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74" r:id="rId14"/>
    <p:sldId id="275" r:id="rId15"/>
    <p:sldId id="268" r:id="rId16"/>
    <p:sldId id="269" r:id="rId17"/>
    <p:sldId id="270" r:id="rId18"/>
    <p:sldId id="271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75" d="100"/>
          <a:sy n="75" d="100"/>
        </p:scale>
        <p:origin x="1288" y="8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6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2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0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92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4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2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28AA-19A0-4043-A9E3-2F3218A38FA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D77-B2C5-4626-A83B-9F31D3C83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9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microsoft.com/office/2007/relationships/hdphoto" Target="../media/hdphoto3.wdp"/><Relationship Id="rId17" Type="http://schemas.openxmlformats.org/officeDocument/2006/relationships/image" Target="../media/image12.jpe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jpe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9937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218" y="3051155"/>
            <a:ext cx="10088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FlatRent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управления посуточной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арендой квартир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5730240" y="5312449"/>
            <a:ext cx="6177280" cy="99060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 К.М.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Маракуева О.В.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63027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АВТОРИЗОВАННОГО ОБУЧЕНИЯ ИНФОРМАЦИОННЫМ ТЕХНОЛОГИЯМ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156081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страница настроек объектов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487"/>
          <a:stretch/>
        </p:blipFill>
        <p:spPr>
          <a:xfrm>
            <a:off x="1440000" y="1440000"/>
            <a:ext cx="9360000" cy="499391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9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065911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редактирования объекта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440000"/>
            <a:ext cx="9360000" cy="503150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610577" y="868922"/>
            <a:ext cx="70188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объекта проводится при заполнении аналогичной формы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975888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настройка календаря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00" y="1440000"/>
            <a:ext cx="9360000" cy="475277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59625" t="13103" r="16726" b="16633"/>
          <a:stretch/>
        </p:blipFill>
        <p:spPr>
          <a:xfrm>
            <a:off x="9760038" y="2124169"/>
            <a:ext cx="2254670" cy="3692431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8210550" y="3892334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6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052576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добавление бронирования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12738"/>
          <a:stretch/>
        </p:blipFill>
        <p:spPr>
          <a:xfrm>
            <a:off x="263130" y="1440000"/>
            <a:ext cx="9360000" cy="447819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59941" t="12439" r="16539" b="488"/>
          <a:stretch/>
        </p:blipFill>
        <p:spPr>
          <a:xfrm>
            <a:off x="9808633" y="1772210"/>
            <a:ext cx="2298700" cy="4678053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7880350" y="3917734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21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440000"/>
            <a:ext cx="9360000" cy="508244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052576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список бронирований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440000"/>
            <a:ext cx="9360000" cy="377013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156716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редактирование бронирований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0" y="1440000"/>
            <a:ext cx="9360000" cy="522924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156716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статистика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3963" t="17628" r="32346" b="2243"/>
          <a:stretch/>
        </p:blipFill>
        <p:spPr>
          <a:xfrm>
            <a:off x="8136467" y="2244333"/>
            <a:ext cx="3807883" cy="40423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7670800" y="3765334"/>
            <a:ext cx="577850" cy="13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440000"/>
            <a:ext cx="9360000" cy="254178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156716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редактирование профиля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03" t="58561" r="18010" b="2718"/>
          <a:stretch/>
        </p:blipFill>
        <p:spPr>
          <a:xfrm>
            <a:off x="440690" y="1226190"/>
            <a:ext cx="6351306" cy="18317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9558"/>
          <a:stretch/>
        </p:blipFill>
        <p:spPr>
          <a:xfrm>
            <a:off x="2010020" y="3550709"/>
            <a:ext cx="8171959" cy="3112557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76" y="1875717"/>
            <a:ext cx="3457575" cy="12573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 txBox="1">
            <a:spLocks/>
          </p:cNvSpPr>
          <p:nvPr/>
        </p:nvSpPr>
        <p:spPr>
          <a:xfrm>
            <a:off x="294639" y="279399"/>
            <a:ext cx="11567161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ссылки на календарь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485640" y="2225040"/>
            <a:ext cx="5080" cy="143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714240" y="2016760"/>
            <a:ext cx="337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E45904-8C9A-D70E-A795-BC02DD24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79399"/>
            <a:ext cx="11612880" cy="803275"/>
          </a:xfrm>
        </p:spPr>
        <p:txBody>
          <a:bodyPr>
            <a:normAutofit/>
          </a:bodyPr>
          <a:lstStyle/>
          <a:p>
            <a:r>
              <a:rPr kumimoji="1" lang="ru-RU" b="1" dirty="0">
                <a:solidFill>
                  <a:srgbClr val="44546A"/>
                </a:solidFill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18F62A-F971-2BD2-ED01-480B0E1B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49680"/>
            <a:ext cx="10210800" cy="52308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область, выявлены основные роли и требования к системе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веб-приложение, в котором реализован основной функционал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развернуто на облачном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37021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yt3.ggpht.com/a/AGF-l7-mKwASnGDGEySSuZ-z29UY90zyIJcI51TkHQ=s900-c-k-c0xffffffff-no-rj-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46" y="276064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5140" l="9884" r="91279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11959">
            <a:off x="3101264" y="2167829"/>
            <a:ext cx="1861100" cy="14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18" b="95140" l="9884" r="91279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76283">
            <a:off x="6226874" y="3558114"/>
            <a:ext cx="1861100" cy="14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18" b="95140" l="9884" r="91279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9783">
            <a:off x="2947475" y="2684857"/>
            <a:ext cx="1861100" cy="14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79399"/>
            <a:ext cx="11612880" cy="803275"/>
          </a:xfrm>
        </p:spPr>
        <p:txBody>
          <a:bodyPr>
            <a:normAutofit/>
          </a:bodyPr>
          <a:lstStyle/>
          <a:p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Проблематика и актуальность</a:t>
            </a:r>
            <a:endParaRPr lang="ru-RU" dirty="0"/>
          </a:p>
        </p:txBody>
      </p:sp>
      <p:pic>
        <p:nvPicPr>
          <p:cNvPr id="1030" name="Picture 6" descr="https://yt3.ggpht.com/a/AGF-l7-00TACHzY2ZY4aUMK4nTQBICpBpfe9-nzUEQ=s900-c-k-c0xffffffff-no-rj-m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316" y="3859864"/>
            <a:ext cx="1491406" cy="14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.mds.yandex.net/i?id=fae188b21fabc4d7388c7d0db66cd732-4299919-images-thumbs&amp;n=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47" y="1754774"/>
            <a:ext cx="1392684" cy="10636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7280" y="1402482"/>
            <a:ext cx="266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Сервисы с функцией календаря</a:t>
            </a:r>
            <a:endParaRPr lang="ru-RU" sz="1400" b="1" dirty="0"/>
          </a:p>
        </p:txBody>
      </p:sp>
      <p:pic>
        <p:nvPicPr>
          <p:cNvPr id="17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5140" l="9884" r="91279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11959">
            <a:off x="3385350" y="1709237"/>
            <a:ext cx="1861100" cy="14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043547" y="1455378"/>
            <a:ext cx="276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Сервисы без функции календаря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0466" y="4152002"/>
            <a:ext cx="1302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Арендодатель</a:t>
            </a:r>
            <a:endParaRPr lang="ru-RU" sz="1400" b="1" dirty="0"/>
          </a:p>
        </p:txBody>
      </p:sp>
      <p:pic>
        <p:nvPicPr>
          <p:cNvPr id="1042" name="Picture 18" descr="https://782329.selcdn.ru/leonardo/uploadsForSiteId/107980/texteditor/e59e7cf6-1ec8-4d0e-8a46-36343cc2e92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16" y="1770333"/>
            <a:ext cx="1564282" cy="110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rot="1607057">
            <a:off x="3303062" y="3130269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бронирование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 rot="1486024">
            <a:off x="3947089" y="2189055"/>
            <a:ext cx="973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объявление</a:t>
            </a:r>
            <a:endParaRPr lang="ru-RU" sz="1200" dirty="0"/>
          </a:p>
        </p:txBody>
      </p:sp>
      <p:pic>
        <p:nvPicPr>
          <p:cNvPr id="27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18" b="95140" l="9884" r="91279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1413">
            <a:off x="6324593" y="2034348"/>
            <a:ext cx="1861100" cy="14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 rot="20160882">
            <a:off x="6539198" y="2568240"/>
            <a:ext cx="973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объявление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 rot="1540478">
            <a:off x="3532415" y="2733538"/>
            <a:ext cx="146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ведение календаря</a:t>
            </a:r>
            <a:endParaRPr lang="ru-R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63228" y="4692005"/>
            <a:ext cx="157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 smtClean="0"/>
              <a:t>по рекомендации</a:t>
            </a:r>
            <a:endParaRPr lang="ru-RU" sz="1400" b="1" dirty="0"/>
          </a:p>
        </p:txBody>
      </p:sp>
      <p:pic>
        <p:nvPicPr>
          <p:cNvPr id="34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5140" l="9884" r="91279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2865">
            <a:off x="8715834" y="3100488"/>
            <a:ext cx="972945" cy="7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418" b="95140" l="9884" r="91279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1891">
            <a:off x="9881280" y="4139879"/>
            <a:ext cx="934481" cy="7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1448454">
            <a:off x="6749458" y="4130851"/>
            <a:ext cx="1459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звонок, сообщение</a:t>
            </a:r>
            <a:endParaRPr lang="ru-RU" sz="1200" dirty="0"/>
          </a:p>
        </p:txBody>
      </p:sp>
      <p:pic>
        <p:nvPicPr>
          <p:cNvPr id="37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418" b="95140" l="9884" r="91279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1891">
            <a:off x="9900353" y="4651634"/>
            <a:ext cx="934481" cy="7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935026" y="4156521"/>
            <a:ext cx="1829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/>
              <a:t>п</a:t>
            </a:r>
            <a:r>
              <a:rPr lang="ru-RU" sz="1400" b="1" dirty="0" smtClean="0"/>
              <a:t>остоянные клиенты</a:t>
            </a:r>
            <a:endParaRPr lang="ru-RU" sz="1400" b="1" dirty="0"/>
          </a:p>
        </p:txBody>
      </p:sp>
      <p:pic>
        <p:nvPicPr>
          <p:cNvPr id="1044" name="Picture 20" descr="https://phonoteka.org/uploads/posts/2023-03/1679402881_phonoteka-org-p-znachok-dollara-oboi-vkontakte-55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76" t="5853" r="36078" b="5479"/>
          <a:stretch/>
        </p:blipFill>
        <p:spPr bwMode="auto">
          <a:xfrm rot="1714192">
            <a:off x="3213076" y="3177459"/>
            <a:ext cx="110892" cy="20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 rot="1607057">
            <a:off x="3360808" y="3338966"/>
            <a:ext cx="81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C00000"/>
                </a:solidFill>
              </a:rPr>
              <a:t>комиссия</a:t>
            </a:r>
            <a:endParaRPr lang="ru-RU" sz="1200" dirty="0">
              <a:solidFill>
                <a:srgbClr val="C00000"/>
              </a:solidFill>
            </a:endParaRPr>
          </a:p>
        </p:txBody>
      </p:sp>
      <p:pic>
        <p:nvPicPr>
          <p:cNvPr id="1046" name="Picture 22" descr="https://catherineasquithgallery.com/uploads/posts/2021-03/1614598373_2-p-vremya-na-belom-fone-2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18" y="4253143"/>
            <a:ext cx="242921" cy="24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 rot="1536355">
            <a:off x="7033479" y="4399997"/>
            <a:ext cx="59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C00000"/>
                </a:solidFill>
              </a:rPr>
              <a:t>время</a:t>
            </a:r>
            <a:endParaRPr lang="ru-RU" sz="1200" dirty="0">
              <a:solidFill>
                <a:srgbClr val="C00000"/>
              </a:solidFill>
            </a:endParaRPr>
          </a:p>
        </p:txBody>
      </p:sp>
      <p:pic>
        <p:nvPicPr>
          <p:cNvPr id="45" name="Picture 14" descr="https://gas-kvas.com/uploads/posts/2023-02/1676679676_gas-kvas-com-p-strelka-detskii-risunok-37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18" b="95140" l="9884" r="91279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87338" y="4310083"/>
            <a:ext cx="1626334" cy="12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assets.grandandtoy.com/graphics/1500x1500/c91/46/914674B7-97C2-498E-AD3A-08E4823467CB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72" y="5385385"/>
            <a:ext cx="1219620" cy="121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 rot="18898824">
            <a:off x="3547286" y="4588496"/>
            <a:ext cx="135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статистика и учет 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47515" y="5231496"/>
            <a:ext cx="11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Арендаторы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1158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8756C5BB-0164-0D4B-FBCF-7E79C753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79399"/>
            <a:ext cx="11612880" cy="803275"/>
          </a:xfrm>
        </p:spPr>
        <p:txBody>
          <a:bodyPr>
            <a:normAutofit/>
          </a:bodyPr>
          <a:lstStyle/>
          <a:p>
            <a:r>
              <a:rPr kumimoji="1" lang="ru-RU" altLang="ru-RU" sz="44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Постановка</a:t>
            </a:r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задачи со стороны заказчика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99440" y="1082674"/>
            <a:ext cx="110032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веб-приложение, автоматизирующее управление посуточной арендой.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позволять вести календарь бронирований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объектов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хранить 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формацию в базе 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предоставлять годовую статистику бронирований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предоставлять ограниченный доступ к календарю незарегистрированным пользователям (арендаторам)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экспортировать данные для синхронизации со сторонними сервисами.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E59EE971-21A2-1D94-A2F7-A3F091AC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79399"/>
            <a:ext cx="11612880" cy="803275"/>
          </a:xfrm>
        </p:spPr>
        <p:txBody>
          <a:bodyPr>
            <a:normAutofit/>
          </a:bodyPr>
          <a:lstStyle/>
          <a:p>
            <a:r>
              <a:rPr kumimoji="1" lang="ru-RU" b="1" dirty="0">
                <a:solidFill>
                  <a:srgbClr val="44546A"/>
                </a:solidFill>
                <a:latin typeface="Times New Roman" panose="02020603050405020304" pitchFamily="18" charset="0"/>
              </a:rPr>
              <a:t>Средства реализации платформы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462E2D9-BA45-642C-6516-8FE7E1621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4886930"/>
            <a:ext cx="1545359" cy="10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BFAE506-2861-EA7D-73E3-8954A245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1502334"/>
            <a:ext cx="1946535" cy="6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ezom.com.ua/Media/files/filemanager/1blog/django-framewo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2602298"/>
            <a:ext cx="1513895" cy="68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06134" y="1392928"/>
            <a:ext cx="4003404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leader-id.storage.yandexcloud.net/event_photo/244710/618a3eaea05d4341146829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8" t="19555" r="12770" b="16583"/>
          <a:stretch/>
        </p:blipFill>
        <p:spPr bwMode="auto">
          <a:xfrm>
            <a:off x="6845300" y="3717926"/>
            <a:ext cx="1536700" cy="8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19466"/>
              </p:ext>
            </p:extLst>
          </p:nvPr>
        </p:nvGraphicFramePr>
        <p:xfrm>
          <a:off x="383406" y="1410924"/>
          <a:ext cx="11425188" cy="513891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791903">
                  <a:extLst>
                    <a:ext uri="{9D8B030D-6E8A-4147-A177-3AD203B41FA5}">
                      <a16:colId xmlns:a16="http://schemas.microsoft.com/office/drawing/2014/main" val="2314366704"/>
                    </a:ext>
                  </a:extLst>
                </a:gridCol>
                <a:gridCol w="9633285">
                  <a:extLst>
                    <a:ext uri="{9D8B030D-6E8A-4147-A177-3AD203B41FA5}">
                      <a16:colId xmlns:a16="http://schemas.microsoft.com/office/drawing/2014/main" val="3739382364"/>
                    </a:ext>
                  </a:extLst>
                </a:gridCol>
              </a:tblGrid>
              <a:tr h="36062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 к системе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912565"/>
                  </a:ext>
                </a:extLst>
              </a:tr>
              <a:tr h="346949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Арендодатель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Добавлять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квартиру,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редактировать, удалять;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Назначать систему скидок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Настраивать календарь с указанием цены проживания, минимального срока проживания; 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Проверять доступность дней, вычислять полную стоимость проживания,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определять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подходящие ссылки;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Добавлять, редактировать, удалять бронирования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Выводить годовую статистику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Генерировать ссылку на календарь выбранной квартиры;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Экспортировать данные в формате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ical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Редактировать профиль.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2046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Арендатор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Отображать календарь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переходе по ссылке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</a:t>
                      </a:r>
                      <a:r>
                        <a:rPr lang="ru-RU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арендодателя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Вычислять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скидку.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0056"/>
                  </a:ext>
                </a:extLst>
              </a:tr>
              <a:tr h="67400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Анонимный пользователь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Регистрировать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системе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106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A94D1FD-2C30-1E15-9DDE-75DE8CA5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79399"/>
            <a:ext cx="11612880" cy="803275"/>
          </a:xfrm>
        </p:spPr>
        <p:txBody>
          <a:bodyPr>
            <a:norm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Роли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 требования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A94D1FD-2C30-1E15-9DDE-75DE8CA5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79399"/>
            <a:ext cx="11612880" cy="803275"/>
          </a:xfrm>
        </p:spPr>
        <p:txBody>
          <a:bodyPr>
            <a:norm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Архитектура системы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57697" y="1377244"/>
            <a:ext cx="3830581" cy="31590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6" name="Прямоугольник 5"/>
          <p:cNvSpPr/>
          <p:nvPr/>
        </p:nvSpPr>
        <p:spPr>
          <a:xfrm>
            <a:off x="1376267" y="4020415"/>
            <a:ext cx="2946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olgamarakueva.mysql.pythonanywhere-services.com</a:t>
            </a:r>
            <a:endParaRPr lang="ru-RU" sz="1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54397" y="2005573"/>
            <a:ext cx="2206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olgamarakueva.pythonanywhere.com/</a:t>
            </a:r>
            <a:endParaRPr lang="ru-RU" sz="1000" dirty="0"/>
          </a:p>
        </p:txBody>
      </p:sp>
      <p:pic>
        <p:nvPicPr>
          <p:cNvPr id="9" name="Picture 2" descr="https://nathankjer.com/wp-content/uploads/2019/10/maxresdefault-e15704153357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29" y="2316649"/>
            <a:ext cx="1108055" cy="3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85214" y="1460982"/>
            <a:ext cx="300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Веб-приложение </a:t>
            </a:r>
            <a:r>
              <a:rPr lang="en-US" sz="1400" b="1" dirty="0" smtClean="0">
                <a:solidFill>
                  <a:srgbClr val="C00000"/>
                </a:solidFill>
              </a:rPr>
              <a:t>FlatRent (back-end)</a:t>
            </a:r>
            <a:endParaRPr lang="ru-RU" sz="14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1200" b="1" dirty="0" smtClean="0">
                <a:solidFill>
                  <a:schemeClr val="bg1">
                    <a:lumMod val="50000"/>
                  </a:schemeClr>
                </a:solidFill>
              </a:rPr>
              <a:t>(сервер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pythonanywhere</a:t>
            </a: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2791" y="291360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SQL queries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549034" y="2222815"/>
            <a:ext cx="5940661" cy="38795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15" name="TextBox 14"/>
          <p:cNvSpPr txBox="1"/>
          <p:nvPr/>
        </p:nvSpPr>
        <p:spPr>
          <a:xfrm>
            <a:off x="7682147" y="2340414"/>
            <a:ext cx="1674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Браузер (</a:t>
            </a:r>
            <a:r>
              <a:rPr lang="en-US" sz="1400" b="1" dirty="0" smtClean="0">
                <a:solidFill>
                  <a:srgbClr val="C00000"/>
                </a:solidFill>
              </a:rPr>
              <a:t>front-end</a:t>
            </a:r>
            <a:r>
              <a:rPr lang="ru-RU" sz="1400" b="1" dirty="0" smtClean="0">
                <a:solidFill>
                  <a:srgbClr val="C00000"/>
                </a:solidFill>
              </a:rPr>
              <a:t>)</a:t>
            </a:r>
            <a:endParaRPr lang="ru-RU" sz="1400" b="1" dirty="0">
              <a:solidFill>
                <a:srgbClr val="C00000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447228" y="2494303"/>
            <a:ext cx="4056016" cy="774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5252" y="2267681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 requests</a:t>
            </a:r>
            <a:endParaRPr lang="ru-RU" sz="1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940435" y="2761420"/>
            <a:ext cx="2130415" cy="3555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559800" y="2761420"/>
            <a:ext cx="2197475" cy="3555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20" name="TextBox 19"/>
          <p:cNvSpPr txBox="1"/>
          <p:nvPr/>
        </p:nvSpPr>
        <p:spPr>
          <a:xfrm>
            <a:off x="5978287" y="2786110"/>
            <a:ext cx="2092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Открытая часть приложения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9465" y="2800690"/>
            <a:ext cx="207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Закрытая часть приложения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940433" y="3335233"/>
            <a:ext cx="2130415" cy="26984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940431" y="3678022"/>
            <a:ext cx="2130415" cy="27212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940430" y="4033463"/>
            <a:ext cx="2130415" cy="30088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25" name="TextBox 24"/>
          <p:cNvSpPr txBox="1"/>
          <p:nvPr/>
        </p:nvSpPr>
        <p:spPr>
          <a:xfrm>
            <a:off x="6575874" y="334924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Регистрация</a:t>
            </a:r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462861" y="3680977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Аутентификация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384313" y="4045836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Календарь объекта</a:t>
            </a:r>
            <a:endParaRPr lang="ru-RU" sz="10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616936" y="3684424"/>
            <a:ext cx="2130386" cy="2418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29" name="TextBox 28"/>
          <p:cNvSpPr txBox="1"/>
          <p:nvPr/>
        </p:nvSpPr>
        <p:spPr>
          <a:xfrm>
            <a:off x="9275120" y="367286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Календарь</a:t>
            </a:r>
            <a:endParaRPr lang="ru-RU" sz="10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616936" y="4000042"/>
            <a:ext cx="2124036" cy="58403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31" name="TextBox 30"/>
          <p:cNvSpPr txBox="1"/>
          <p:nvPr/>
        </p:nvSpPr>
        <p:spPr>
          <a:xfrm>
            <a:off x="9173180" y="3999731"/>
            <a:ext cx="1090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Бронирование</a:t>
            </a:r>
            <a:r>
              <a:rPr lang="en-US" sz="1000" dirty="0" smtClean="0"/>
              <a:t>:</a:t>
            </a:r>
            <a:endParaRPr lang="ru-RU" sz="1000" dirty="0" smtClean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ru-RU" sz="1000" dirty="0" smtClean="0"/>
              <a:t>Добавить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ru-RU" sz="1000" dirty="0" smtClean="0"/>
              <a:t>Список</a:t>
            </a:r>
            <a:endParaRPr lang="ru-RU" sz="1000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610557" y="3341324"/>
            <a:ext cx="2130415" cy="26245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33" name="TextBox 32"/>
          <p:cNvSpPr txBox="1"/>
          <p:nvPr/>
        </p:nvSpPr>
        <p:spPr>
          <a:xfrm>
            <a:off x="9114416" y="3341324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Список объектов</a:t>
            </a:r>
            <a:endParaRPr lang="ru-RU" sz="100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616936" y="4657823"/>
            <a:ext cx="2118828" cy="29517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35" name="TextBox 34"/>
          <p:cNvSpPr txBox="1"/>
          <p:nvPr/>
        </p:nvSpPr>
        <p:spPr>
          <a:xfrm>
            <a:off x="9294041" y="466677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Статистика</a:t>
            </a:r>
            <a:endParaRPr lang="ru-RU" sz="1000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8613746" y="5032191"/>
            <a:ext cx="2124036" cy="24622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37" name="TextBox 36"/>
          <p:cNvSpPr txBox="1"/>
          <p:nvPr/>
        </p:nvSpPr>
        <p:spPr>
          <a:xfrm>
            <a:off x="9052642" y="5032191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Настройки объектов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597212" y="5343959"/>
            <a:ext cx="2130386" cy="54678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39" name="TextBox 38"/>
          <p:cNvSpPr txBox="1"/>
          <p:nvPr/>
        </p:nvSpPr>
        <p:spPr>
          <a:xfrm>
            <a:off x="9135355" y="5336750"/>
            <a:ext cx="1165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Профиль</a:t>
            </a:r>
            <a:r>
              <a:rPr lang="en-US" sz="1000" dirty="0" smtClean="0"/>
              <a:t>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ru-RU" sz="1000" dirty="0" smtClean="0"/>
              <a:t>Редактировать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ru-RU" sz="1000" dirty="0" smtClean="0"/>
              <a:t>Выход</a:t>
            </a:r>
            <a:endParaRPr lang="ru-RU" sz="1000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462E2D9-BA45-642C-6516-8FE7E1621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34" y="3332554"/>
            <a:ext cx="1001505" cy="6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>
            <a:endCxn id="40" idx="0"/>
          </p:cNvCxnSpPr>
          <p:nvPr/>
        </p:nvCxnSpPr>
        <p:spPr>
          <a:xfrm>
            <a:off x="2772986" y="2786110"/>
            <a:ext cx="1" cy="54644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A94D1FD-2C30-1E15-9DDE-75DE8CA5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79399"/>
            <a:ext cx="11612880" cy="803275"/>
          </a:xfrm>
        </p:spPr>
        <p:txBody>
          <a:bodyPr>
            <a:norm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Физическая модель данных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8" name="Picture 2" descr="DB_v4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91" y="1237191"/>
            <a:ext cx="8467229" cy="507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401" y="1338791"/>
            <a:ext cx="295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auth_user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andlord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арендатор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квартира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календарь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скидка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источник (сайты)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tenant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арендатор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бронирование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статус бронирования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40" y="5094923"/>
            <a:ext cx="3585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регулярных события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статусов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бронирования по текущей дате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дней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календарь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7968827" cy="803275"/>
          </a:xfrm>
        </p:spPr>
        <p:txBody>
          <a:bodyPr>
            <a:noAutofit/>
          </a:bodyPr>
          <a:lstStyle/>
          <a:p>
            <a:r>
              <a:rPr kumimoji="1" lang="ru-RU" b="1" dirty="0">
                <a:solidFill>
                  <a:srgbClr val="44546A"/>
                </a:solidFill>
                <a:latin typeface="Times New Roman" panose="02020603050405020304" pitchFamily="18" charset="0"/>
              </a:rPr>
              <a:t>Диаграмма активности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2B0110-71C8-01B3-5D5A-D4E05EF8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708198"/>
            <a:ext cx="4416256" cy="298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бронирования: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дат заезда и выезда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корректности дат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доступности дат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стоимости и скидки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арендатора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бронирования в БД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2" y="312737"/>
            <a:ext cx="5092430" cy="62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052E4-0D6F-7514-8EC9-82739BC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79399"/>
            <a:ext cx="11725911" cy="803275"/>
          </a:xfrm>
        </p:spPr>
        <p:txBody>
          <a:bodyPr>
            <a:noAutofit/>
          </a:bodyPr>
          <a:lstStyle/>
          <a:p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Интерфейс</a:t>
            </a:r>
            <a:r>
              <a:rPr kumimoji="1" lang="en-US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: </a:t>
            </a:r>
            <a:r>
              <a:rPr kumimoji="1" lang="ru-RU" b="1" dirty="0" smtClean="0">
                <a:solidFill>
                  <a:srgbClr val="44546A"/>
                </a:solidFill>
                <a:latin typeface="Times New Roman" panose="02020603050405020304" pitchFamily="18" charset="0"/>
              </a:rPr>
              <a:t>страница входа/регистрации, домашняя страница</a:t>
            </a:r>
            <a:endParaRPr kumimoji="1" lang="ru-RU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8" y="2013287"/>
            <a:ext cx="5760000" cy="318080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640"/>
          <a:stretch/>
        </p:blipFill>
        <p:spPr>
          <a:xfrm>
            <a:off x="6060016" y="2013286"/>
            <a:ext cx="5760000" cy="315574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5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418</Words>
  <Application>Microsoft Office PowerPoint</Application>
  <PresentationFormat>Широкоэкранный</PresentationFormat>
  <Paragraphs>117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Проблематика и актуальность</vt:lpstr>
      <vt:lpstr>Постановка задачи со стороны заказчика</vt:lpstr>
      <vt:lpstr>Средства реализации платформы</vt:lpstr>
      <vt:lpstr>Роли и требования</vt:lpstr>
      <vt:lpstr>Архитектура системы</vt:lpstr>
      <vt:lpstr>Физическая модель данных</vt:lpstr>
      <vt:lpstr>Диаграмма активности</vt:lpstr>
      <vt:lpstr>Интерфейс: страница входа/регистрации, домашняя страница</vt:lpstr>
      <vt:lpstr>Интерфейс: страница настроек объектов</vt:lpstr>
      <vt:lpstr>Интерфейс: редактирования объекта</vt:lpstr>
      <vt:lpstr>Интерфейс: настройка календаря</vt:lpstr>
      <vt:lpstr>Интерфейс: добавление бронирования</vt:lpstr>
      <vt:lpstr>Интерфейс: список бронирований</vt:lpstr>
      <vt:lpstr>Интерфейс: редактирование бронирований</vt:lpstr>
      <vt:lpstr>Интерфейс: статистика</vt:lpstr>
      <vt:lpstr>Интерфейс: редактирование профиля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Маракуева</dc:creator>
  <cp:lastModifiedBy>Ольга Маракуева</cp:lastModifiedBy>
  <cp:revision>29</cp:revision>
  <dcterms:created xsi:type="dcterms:W3CDTF">2023-07-25T05:56:54Z</dcterms:created>
  <dcterms:modified xsi:type="dcterms:W3CDTF">2023-07-25T18:09:55Z</dcterms:modified>
</cp:coreProperties>
</file>