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g7gELJ1AxurXARNhfjYuTMy1g0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B3D2CF-0ABB-4894-8412-1D0A8E517214}">
  <a:tblStyle styleId="{15B3D2CF-0ABB-4894-8412-1D0A8E51721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f8a19c4ba8bb23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f8a19c4ba8bb23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f8a19c4ba8bb23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f8a19c4ba8bb23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d69ade05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d69ade05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d69ade05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d69ade05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d69ade05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d69ade05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7" name="Google Shape;17;p9"/>
          <p:cNvSpPr txBox="1"/>
          <p:nvPr/>
        </p:nvSpPr>
        <p:spPr>
          <a:xfrm>
            <a:off x="340750" y="4713775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ru" sz="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Межгалактический Хакатон май 2022 года.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9"/>
          <p:cNvCxnSpPr/>
          <p:nvPr/>
        </p:nvCxnSpPr>
        <p:spPr>
          <a:xfrm>
            <a:off x="699450" y="4724000"/>
            <a:ext cx="77451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9"/>
          <p:cNvCxnSpPr/>
          <p:nvPr/>
        </p:nvCxnSpPr>
        <p:spPr>
          <a:xfrm>
            <a:off x="699450" y="989875"/>
            <a:ext cx="77451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6.png"/><Relationship Id="rId8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/>
        </p:nvSpPr>
        <p:spPr>
          <a:xfrm>
            <a:off x="273900" y="290075"/>
            <a:ext cx="2051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4300" u="none" cap="none" strike="noStrike">
                <a:solidFill>
                  <a:srgbClr val="EEFF41"/>
                </a:solidFill>
                <a:latin typeface="Montserrat"/>
                <a:ea typeface="Montserrat"/>
                <a:cs typeface="Montserrat"/>
                <a:sym typeface="Montserrat"/>
              </a:rPr>
              <a:t>УЦСБ</a:t>
            </a:r>
            <a:endParaRPr b="0" i="0" sz="1400" u="none" cap="none" strike="noStrike">
              <a:solidFill>
                <a:srgbClr val="EEFF4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273900" y="1817550"/>
            <a:ext cx="85962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0" lang="ru" sz="4300" u="none" cap="none" strike="noStrike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Кейс 3: Обнаружение атак на завод по очистке воды</a:t>
            </a:r>
            <a:endParaRPr b="0" i="0" sz="4300" u="none" cap="none" strike="noStrike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273900" y="3820475"/>
            <a:ext cx="4075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EEFF41"/>
                </a:solidFill>
                <a:latin typeface="Montserrat"/>
                <a:ea typeface="Montserrat"/>
                <a:cs typeface="Montserrat"/>
                <a:sym typeface="Montserrat"/>
              </a:rPr>
              <a:t>Космический корабль</a:t>
            </a:r>
            <a:r>
              <a:rPr b="0" i="0" lang="ru" sz="1100" u="none" cap="none" strike="noStrike">
                <a:solidFill>
                  <a:srgbClr val="EEFF41"/>
                </a:solidFill>
                <a:latin typeface="Montserrat"/>
                <a:ea typeface="Montserrat"/>
                <a:cs typeface="Montserrat"/>
                <a:sym typeface="Montserrat"/>
              </a:rPr>
              <a:t> №10</a:t>
            </a:r>
            <a:r>
              <a:rPr b="0" i="0" lang="ru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ru" sz="1100" u="none" cap="none" strike="noStrike">
                <a:solidFill>
                  <a:srgbClr val="DA0063"/>
                </a:solidFill>
                <a:latin typeface="Montserrat"/>
                <a:ea typeface="Montserrat"/>
                <a:cs typeface="Montserrat"/>
                <a:sym typeface="Montserrat"/>
              </a:rPr>
              <a:t>От заката до рассвета</a:t>
            </a:r>
            <a:endParaRPr b="0" i="0" sz="1100" u="none" cap="none" strike="noStrike">
              <a:solidFill>
                <a:srgbClr val="DA00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f8a19c4ba8bb234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KMeans</a:t>
            </a:r>
            <a:endParaRPr/>
          </a:p>
        </p:txBody>
      </p:sp>
      <p:sp>
        <p:nvSpPr>
          <p:cNvPr id="143" name="Google Shape;143;g5f8a19c4ba8bb234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44" name="Google Shape;144;g5f8a19c4ba8bb234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96" y="1368450"/>
            <a:ext cx="5604475" cy="329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5f8a19c4ba8bb234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16176" y="1923749"/>
            <a:ext cx="2856250" cy="2184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f8a19c4ba8bb234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KMeans</a:t>
            </a:r>
            <a:endParaRPr/>
          </a:p>
        </p:txBody>
      </p:sp>
      <p:sp>
        <p:nvSpPr>
          <p:cNvPr id="151" name="Google Shape;151;g5f8a19c4ba8bb234_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2" name="Google Shape;152;g5f8a19c4ba8bb234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325" y="1017725"/>
            <a:ext cx="5422974" cy="358320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5f8a19c4ba8bb234_7"/>
          <p:cNvSpPr txBox="1"/>
          <p:nvPr/>
        </p:nvSpPr>
        <p:spPr>
          <a:xfrm>
            <a:off x="311700" y="1937675"/>
            <a:ext cx="30000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2"/>
                </a:solidFill>
              </a:rPr>
              <a:t>У данной модели есть потенциал для роста точности, если более избирательно подойти к оценке достаточно большого количества кластеров.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ru" sz="2200">
                <a:latin typeface="Montserrat"/>
                <a:ea typeface="Montserrat"/>
                <a:cs typeface="Montserrat"/>
                <a:sym typeface="Montserrat"/>
              </a:rPr>
              <a:t>Участники команды №10</a:t>
            </a:r>
            <a:endParaRPr/>
          </a:p>
        </p:txBody>
      </p:sp>
      <p:sp>
        <p:nvSpPr>
          <p:cNvPr id="65" name="Google Shape;6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319100"/>
            <a:ext cx="704874" cy="69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112425"/>
            <a:ext cx="8839197" cy="3495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ru" sz="2400">
                <a:latin typeface="Montserrat"/>
                <a:ea typeface="Montserrat"/>
                <a:cs typeface="Montserrat"/>
                <a:sym typeface="Montserrat"/>
              </a:rPr>
              <a:t>Задача научиться определять атаки</a:t>
            </a:r>
            <a:endParaRPr/>
          </a:p>
        </p:txBody>
      </p:sp>
      <p:sp>
        <p:nvSpPr>
          <p:cNvPr id="73" name="Google Shape;7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7217" y="3554634"/>
            <a:ext cx="1201820" cy="870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3222" y="1760025"/>
            <a:ext cx="1691251" cy="1616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311701" y="1760026"/>
            <a:ext cx="1477896" cy="1616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75362" y="3099018"/>
            <a:ext cx="596878" cy="57109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/>
          <p:cNvSpPr/>
          <p:nvPr/>
        </p:nvSpPr>
        <p:spPr>
          <a:xfrm rot="-1162212">
            <a:off x="4584928" y="1624469"/>
            <a:ext cx="587029" cy="1535451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DA006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/>
          <p:nvPr/>
        </p:nvSpPr>
        <p:spPr>
          <a:xfrm rot="1375304">
            <a:off x="5844310" y="1624516"/>
            <a:ext cx="586947" cy="1535355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DA006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24217" y="3554634"/>
            <a:ext cx="1201820" cy="870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37674" y="2149395"/>
            <a:ext cx="1820075" cy="1658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EDA и корреляционный анализ</a:t>
            </a:r>
            <a:endParaRPr/>
          </a:p>
        </p:txBody>
      </p:sp>
      <p:sp>
        <p:nvSpPr>
          <p:cNvPr id="87" name="Google Shape;8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8" name="Google Shape;88;p4"/>
          <p:cNvSpPr txBox="1"/>
          <p:nvPr/>
        </p:nvSpPr>
        <p:spPr>
          <a:xfrm>
            <a:off x="943600" y="1017725"/>
            <a:ext cx="200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Целевая переменная.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350" y="1409675"/>
            <a:ext cx="3225600" cy="247411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4"/>
          <p:cNvSpPr txBox="1"/>
          <p:nvPr/>
        </p:nvSpPr>
        <p:spPr>
          <a:xfrm>
            <a:off x="715300" y="3900075"/>
            <a:ext cx="322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Была сделана предобработка и нормализация данных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4674075" y="1054175"/>
            <a:ext cx="31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Результат корреляционного анализа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4350" y="1454375"/>
            <a:ext cx="3856851" cy="319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856"/>
              <a:buNone/>
            </a:pPr>
            <a:r>
              <a:rPr lang="ru"/>
              <a:t>Задача классификации</a:t>
            </a:r>
            <a:endParaRPr sz="2133"/>
          </a:p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99" name="Google Shape;99;p5"/>
          <p:cNvGraphicFramePr/>
          <p:nvPr/>
        </p:nvGraphicFramePr>
        <p:xfrm>
          <a:off x="311700" y="120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{15B3D2CF-0ABB-4894-8412-1D0A8E517214}</a:tableStyleId>
              </a:tblPr>
              <a:tblGrid>
                <a:gridCol w="2436150"/>
                <a:gridCol w="149815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 u="none" cap="none" strike="noStrike"/>
                        <a:t>Результаты использованных моделей:</a:t>
                      </a:r>
                      <a:endParaRPr b="1" sz="11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/>
                        <a:t>Accuracy_score: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/>
                        <a:t>LogisticRegression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/>
                        <a:t>0,9718394381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/>
                        <a:t>CatBoostClassifier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/>
                        <a:t>0,9986367947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/>
                        <a:t>Stacking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/>
                        <a:t>0,9959696539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/>
                        <a:t>LightAutoML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/>
                        <a:t>0,9996777196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/>
                        <a:t>Нейронная сеть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" sz="1400" u="none" cap="none" strike="noStrike"/>
                        <a:t>0,9945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0" name="Google Shape;10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3200" y="1053019"/>
            <a:ext cx="3000000" cy="3577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d69ade052_0_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LightAutoML</a:t>
            </a:r>
            <a:endParaRPr/>
          </a:p>
        </p:txBody>
      </p:sp>
      <p:sp>
        <p:nvSpPr>
          <p:cNvPr id="106" name="Google Shape;106;g12d69ade052_0_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7" name="Google Shape;107;g12d69ade052_0_12"/>
          <p:cNvSpPr txBox="1"/>
          <p:nvPr/>
        </p:nvSpPr>
        <p:spPr>
          <a:xfrm>
            <a:off x="311700" y="1123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test</a:t>
            </a:r>
            <a:endParaRPr/>
          </a:p>
        </p:txBody>
      </p:sp>
      <p:pic>
        <p:nvPicPr>
          <p:cNvPr id="108" name="Google Shape;108;g12d69ade052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595" y="1037063"/>
            <a:ext cx="1428807" cy="15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12d69ade052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2424" y="2610425"/>
            <a:ext cx="2999999" cy="1932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12d69ade052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7250" y="1017725"/>
            <a:ext cx="2638849" cy="1592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12d69ade052_0_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2425" y="2610425"/>
            <a:ext cx="2999999" cy="19543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12d69ade052_0_12"/>
          <p:cNvSpPr txBox="1"/>
          <p:nvPr/>
        </p:nvSpPr>
        <p:spPr>
          <a:xfrm>
            <a:off x="390525" y="1704975"/>
            <a:ext cx="2428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Метрики качества данной модели следующие: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Accuracy = 0.9996,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f1 = 0.9984,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confusion_matrix = [[21824, 0], [48, 158086]],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ROC_AUC = 0.9986.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d69ade052_1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LightAutoML</a:t>
            </a:r>
            <a:endParaRPr/>
          </a:p>
        </p:txBody>
      </p:sp>
      <p:sp>
        <p:nvSpPr>
          <p:cNvPr id="118" name="Google Shape;118;g12d69ade052_1_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9" name="Google Shape;119;g12d69ade052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324" y="1171525"/>
            <a:ext cx="4935976" cy="333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2d69ade052_1_6"/>
          <p:cNvSpPr txBox="1"/>
          <p:nvPr/>
        </p:nvSpPr>
        <p:spPr>
          <a:xfrm>
            <a:off x="311700" y="1123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feature_importance</a:t>
            </a:r>
            <a:endParaRPr/>
          </a:p>
        </p:txBody>
      </p:sp>
      <p:sp>
        <p:nvSpPr>
          <p:cNvPr id="121" name="Google Shape;121;g12d69ade052_1_6"/>
          <p:cNvSpPr txBox="1"/>
          <p:nvPr/>
        </p:nvSpPr>
        <p:spPr>
          <a:xfrm>
            <a:off x="419100" y="1676400"/>
            <a:ext cx="3276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диаграмме значимости признаков признак FIT401 оказался значительно важнее всех остальных.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физическом смысле FIT-401 - датчик расхода; управляет УФ дехлорированием.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 Можно сделать вывод, что большинство атак было произведено с перекрытием подачи воды.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d69ade052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Нейронная сеть</a:t>
            </a:r>
            <a:endParaRPr/>
          </a:p>
        </p:txBody>
      </p:sp>
      <p:sp>
        <p:nvSpPr>
          <p:cNvPr id="127" name="Google Shape;127;g12d69ade052_0_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8" name="Google Shape;128;g12d69ade052_0_6"/>
          <p:cNvSpPr txBox="1"/>
          <p:nvPr/>
        </p:nvSpPr>
        <p:spPr>
          <a:xfrm>
            <a:off x="311700" y="1648200"/>
            <a:ext cx="3000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Вывод:</a:t>
            </a:r>
            <a:r>
              <a:rPr lang="ru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Обученная нейронная сеть, состоящая из 3-х полносвязных слоёв дала следующие показатели метрик Accuracy = 0.9945, f1 = 0.97741, confusion_matrix = [[13265, 223], [390 98602]], ROC_AUC = 0.9995. Это является хорошим показателем работы нейронной сети, которая предсказывает 99,5 % атак на систему.</a:t>
            </a:r>
            <a:endParaRPr/>
          </a:p>
        </p:txBody>
      </p:sp>
      <p:pic>
        <p:nvPicPr>
          <p:cNvPr id="129" name="Google Shape;129;g12d69ade052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650" y="1247775"/>
            <a:ext cx="36766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Задача кластеризации</a:t>
            </a:r>
            <a:endParaRPr/>
          </a:p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311700" y="1152475"/>
            <a:ext cx="2432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/>
              <a:t>Использован метод KMeans, который в силу своих ограничений не смог сразу справиться с задачей. В качестве альтернативы можно предложить использовать спектральную кластеризацию или метод DBSCAN.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/>
              <a:t>Не смотря на это была получена метрика accuracy=0.95, хоть модель и не очень хорошо распознавала атаки.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65898"/>
              <a:buNone/>
            </a:pPr>
            <a:r>
              <a:t/>
            </a:r>
            <a:endParaRPr sz="1400"/>
          </a:p>
        </p:txBody>
      </p:sp>
      <p:sp>
        <p:nvSpPr>
          <p:cNvPr id="136" name="Google Shape;1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7" name="Google Shape;13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500" y="1170125"/>
            <a:ext cx="5409189" cy="3340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