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DF1"/>
    <a:srgbClr val="D4E5F4"/>
    <a:srgbClr val="EB3535"/>
    <a:srgbClr val="1187E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2280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4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0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1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8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8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6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CFD0-98AA-4B83-81D9-317B4B085D14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7774-7A51-4A7B-B6CD-37F34E24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0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polete.online/pereletyi/rashod-topliva-raznyih-samoletov.html#i-2" TargetMode="External"/><Relationship Id="rId2" Type="http://schemas.openxmlformats.org/officeDocument/2006/relationships/hyperlink" Target="https://favt.gov.ru/dejatelnost-ajeroporty-i-ajerodromy-ceny-na-aviagsm?id=73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b="1" dirty="0" smtClean="0">
                <a:solidFill>
                  <a:srgbClr val="1187E9"/>
                </a:solidFill>
                <a:latin typeface="a_AvanteBs" panose="020B0402020202020204" pitchFamily="34" charset="-52"/>
              </a:rPr>
              <a:t>Проект 4.</a:t>
            </a:r>
            <a:br>
              <a:rPr lang="ru-RU" b="1" dirty="0" smtClean="0">
                <a:solidFill>
                  <a:srgbClr val="1187E9"/>
                </a:solidFill>
                <a:latin typeface="a_AvanteBs" panose="020B0402020202020204" pitchFamily="34" charset="-52"/>
              </a:rPr>
            </a:br>
            <a:r>
              <a:rPr lang="ru-RU" b="1" dirty="0" smtClean="0">
                <a:solidFill>
                  <a:srgbClr val="1187E9"/>
                </a:solidFill>
                <a:latin typeface="a_AvanteBs" panose="020B0402020202020204" pitchFamily="34" charset="-52"/>
              </a:rPr>
              <a:t>Авиарейсы без потерь</a:t>
            </a:r>
            <a:endParaRPr lang="ru-RU" b="1" dirty="0">
              <a:solidFill>
                <a:srgbClr val="1187E9"/>
              </a:solidFill>
              <a:latin typeface="a_AvanteBs" panose="020B0402020202020204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1125" y="5097463"/>
            <a:ext cx="9144000" cy="1655762"/>
          </a:xfrm>
        </p:spPr>
        <p:txBody>
          <a:bodyPr/>
          <a:lstStyle/>
          <a:p>
            <a:r>
              <a:rPr lang="ru-RU" dirty="0" err="1" smtClean="0"/>
              <a:t>Мархай</a:t>
            </a:r>
            <a:r>
              <a:rPr lang="ru-RU" dirty="0" smtClean="0"/>
              <a:t> Ольга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67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48" y="3931444"/>
            <a:ext cx="2358604" cy="28307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Цель</a:t>
            </a:r>
            <a:endParaRPr lang="ru-RU" sz="8000" b="1" dirty="0">
              <a:solidFill>
                <a:schemeClr val="tx1">
                  <a:lumMod val="75000"/>
                  <a:lumOff val="25000"/>
                </a:schemeClr>
              </a:solidFill>
              <a:latin typeface="a_AvanteBs" panose="020B0402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" y="1520825"/>
            <a:ext cx="4619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Выяснить </a:t>
            </a:r>
            <a:r>
              <a:rPr lang="ru-RU" sz="4000" dirty="0"/>
              <a:t>от каких самых </a:t>
            </a:r>
            <a:r>
              <a:rPr lang="ru-RU" sz="4000" b="1" dirty="0">
                <a:solidFill>
                  <a:srgbClr val="EB3535"/>
                </a:solidFill>
              </a:rPr>
              <a:t>малоприбыльных рейсов </a:t>
            </a:r>
            <a:r>
              <a:rPr lang="ru-RU" sz="4000" dirty="0"/>
              <a:t>из </a:t>
            </a:r>
            <a:r>
              <a:rPr lang="ru-RU" sz="4000" b="1" dirty="0" smtClean="0">
                <a:solidFill>
                  <a:srgbClr val="7030A0"/>
                </a:solidFill>
              </a:rPr>
              <a:t>Анапы</a:t>
            </a:r>
            <a:r>
              <a:rPr lang="ru-RU" sz="4000" dirty="0" smtClean="0"/>
              <a:t> можно </a:t>
            </a:r>
            <a:r>
              <a:rPr lang="ru-RU" sz="4000" dirty="0"/>
              <a:t>отказаться в 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зимнее время</a:t>
            </a:r>
            <a:r>
              <a:rPr lang="ru-RU" sz="40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266950"/>
            <a:ext cx="5613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836" y="374650"/>
            <a:ext cx="10982325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Условия формирования </a:t>
            </a:r>
            <a:r>
              <a:rPr lang="ru-RU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датасета</a:t>
            </a:r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 из базы данных о полётах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  <a:latin typeface="a_AvanteBs" panose="020B0402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687" y="2219325"/>
            <a:ext cx="10334625" cy="3995738"/>
          </a:xfrm>
          <a:gradFill flip="none" rotWithShape="1">
            <a:gsLst>
              <a:gs pos="52000">
                <a:srgbClr val="D6E6F4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C7DDF1"/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3600" dirty="0"/>
              <a:t>Аэропорт </a:t>
            </a:r>
            <a:r>
              <a:rPr lang="ru-RU" sz="3600" dirty="0" smtClean="0"/>
              <a:t>вылета - Анапа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600" dirty="0"/>
              <a:t>К</a:t>
            </a:r>
            <a:r>
              <a:rPr lang="ru-RU" sz="3600" dirty="0" smtClean="0"/>
              <a:t>од аэропорта - AAQ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600" dirty="0" smtClean="0"/>
              <a:t>Рассматриваем вылеты </a:t>
            </a:r>
            <a:r>
              <a:rPr lang="ru-RU" sz="3600" dirty="0"/>
              <a:t>за январь, февраль и декабрь 2017 года </a:t>
            </a:r>
            <a:endParaRPr lang="ru-RU" sz="3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3600" dirty="0" smtClean="0"/>
              <a:t>Учитываем все </a:t>
            </a:r>
            <a:r>
              <a:rPr lang="ru-RU" sz="3600" dirty="0"/>
              <a:t>вылеты </a:t>
            </a:r>
            <a:r>
              <a:rPr lang="ru-RU" sz="3600" dirty="0" smtClean="0"/>
              <a:t>за </a:t>
            </a:r>
            <a:r>
              <a:rPr lang="ru-RU" sz="3600" dirty="0"/>
              <a:t>указанный </a:t>
            </a:r>
            <a:r>
              <a:rPr lang="ru-RU" sz="3600" dirty="0" smtClean="0"/>
              <a:t>период, кроме </a:t>
            </a:r>
            <a:r>
              <a:rPr lang="ru-RU" sz="3600" dirty="0"/>
              <a:t>отмененных </a:t>
            </a:r>
          </a:p>
        </p:txBody>
      </p:sp>
    </p:spTree>
    <p:extLst>
      <p:ext uri="{BB962C8B-B14F-4D97-AF65-F5344CB8AC3E}">
        <p14:creationId xmlns:p14="http://schemas.microsoft.com/office/powerpoint/2010/main" val="376218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063" y="182245"/>
            <a:ext cx="10515600" cy="7829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Структура </a:t>
            </a:r>
            <a:r>
              <a:rPr lang="ru-R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датасета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a_AvanteBs" panose="020B0402020202020204" pitchFamily="34" charset="-52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27769"/>
              </p:ext>
            </p:extLst>
          </p:nvPr>
        </p:nvGraphicFramePr>
        <p:xfrm>
          <a:off x="586106" y="965200"/>
          <a:ext cx="10963274" cy="550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637"/>
                <a:gridCol w="5481637"/>
              </a:tblGrid>
              <a:tr h="42343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Название</a:t>
                      </a:r>
                      <a:r>
                        <a:rPr lang="ru-RU" sz="2000" baseline="0" dirty="0" smtClean="0"/>
                        <a:t> столбца </a:t>
                      </a:r>
                      <a:r>
                        <a:rPr lang="ru-RU" sz="2000" baseline="0" dirty="0" err="1" smtClean="0"/>
                        <a:t>датасета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flight_id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уникальный идентификатор полета </a:t>
                      </a:r>
                      <a:endParaRPr lang="ru-RU" sz="2000" dirty="0"/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flight_no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номер рейса </a:t>
                      </a:r>
                      <a:endParaRPr lang="ru-RU" sz="2000" dirty="0"/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arrival_airport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аэропорт прибытия 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actual_departure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дата и время фактического отправления </a:t>
                      </a: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actual_arrival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дата и время фактического прибытия </a:t>
                      </a: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aircraft_code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код самолета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модель самолета, осуществляющего рейс</a:t>
                      </a: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flight_duration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время продолжительности полета в мин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total_seats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всего мест в самолете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sold_tickets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количество проданных билетов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sum_tickets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сумма всех проданных билетов на рейс в </a:t>
                      </a:r>
                      <a:r>
                        <a:rPr lang="ru-RU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flight_profitability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прибыльность рейса в </a:t>
                      </a:r>
                      <a:r>
                        <a:rPr lang="ru-RU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5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1" y="136525"/>
            <a:ext cx="11277600" cy="625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Внешние данные для расчёта прибыльности рейса</a:t>
            </a:r>
            <a:endParaRPr lang="ru-RU" sz="3600" b="1" dirty="0">
              <a:solidFill>
                <a:schemeClr val="tx1">
                  <a:lumMod val="75000"/>
                  <a:lumOff val="25000"/>
                </a:schemeClr>
              </a:solidFill>
              <a:latin typeface="a_AvanteBs" panose="020B0402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4225" y="847725"/>
            <a:ext cx="10772775" cy="57626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Прибыль рейса</a:t>
            </a:r>
            <a:r>
              <a:rPr lang="ru-RU" sz="2400" dirty="0" smtClean="0"/>
              <a:t>— это разница между доходом от продаж билетов и расходом на полет. В нашем </a:t>
            </a:r>
            <a:r>
              <a:rPr lang="ru-RU" sz="2400" dirty="0" err="1" smtClean="0"/>
              <a:t>датасете</a:t>
            </a:r>
            <a:r>
              <a:rPr lang="ru-RU" sz="2400" dirty="0" smtClean="0"/>
              <a:t> мы условно приняли расход топлива за рейс как расходы на полет, хотя для более точных расчетов было бы правильнее добавить зарплату </a:t>
            </a:r>
            <a:r>
              <a:rPr lang="ru-RU" sz="2400" dirty="0"/>
              <a:t>сотрудникам </a:t>
            </a:r>
            <a:r>
              <a:rPr lang="ru-RU" sz="2400" dirty="0" smtClean="0"/>
              <a:t>авиакомпании, </a:t>
            </a:r>
            <a:r>
              <a:rPr lang="ru-RU" sz="2400" dirty="0"/>
              <a:t> </a:t>
            </a:r>
            <a:r>
              <a:rPr lang="ru-RU" sz="2400" dirty="0" smtClean="0"/>
              <a:t>плату </a:t>
            </a:r>
            <a:r>
              <a:rPr lang="ru-RU" sz="2400" dirty="0"/>
              <a:t>за техническое обслуживание самолета и владение </a:t>
            </a:r>
            <a:r>
              <a:rPr lang="ru-RU" sz="2400" dirty="0" smtClean="0"/>
              <a:t>парком, плату за </a:t>
            </a:r>
            <a:r>
              <a:rPr lang="ru-RU" sz="2400" dirty="0"/>
              <a:t>диспетчерское обслуживание, аэронавигацию и услуги </a:t>
            </a:r>
            <a:r>
              <a:rPr lang="ru-RU" sz="2400" dirty="0" smtClean="0"/>
              <a:t>аэропорта и другие расходы.</a:t>
            </a:r>
          </a:p>
          <a:p>
            <a:pPr marL="0" indent="0">
              <a:buNone/>
            </a:pPr>
            <a:r>
              <a:rPr lang="ru-RU" dirty="0" smtClean="0"/>
              <a:t>При расчете прибыльности рейса </a:t>
            </a:r>
            <a:r>
              <a:rPr lang="en-US" dirty="0" err="1" smtClean="0">
                <a:solidFill>
                  <a:schemeClr val="dk1"/>
                </a:solidFill>
              </a:rPr>
              <a:t>flight_profitability</a:t>
            </a:r>
            <a:r>
              <a:rPr lang="ru-RU" dirty="0" smtClean="0">
                <a:solidFill>
                  <a:schemeClr val="dk1"/>
                </a:solidFill>
              </a:rPr>
              <a:t> были использованы следующие данные:</a:t>
            </a:r>
          </a:p>
          <a:p>
            <a:r>
              <a:rPr lang="ru-RU" dirty="0" smtClean="0"/>
              <a:t>С сайта </a:t>
            </a:r>
            <a:r>
              <a:rPr lang="ru-RU" dirty="0" smtClean="0">
                <a:hlinkClick r:id="rId2"/>
              </a:rPr>
              <a:t>Цены на </a:t>
            </a:r>
            <a:r>
              <a:rPr lang="ru-RU" dirty="0" err="1" smtClean="0">
                <a:hlinkClick r:id="rId2"/>
              </a:rPr>
              <a:t>авиаГСМ</a:t>
            </a:r>
            <a:r>
              <a:rPr lang="ru-RU" dirty="0" smtClean="0">
                <a:hlinkClick r:id="rId2"/>
              </a:rPr>
              <a:t> (</a:t>
            </a:r>
            <a:r>
              <a:rPr lang="en-US" dirty="0" smtClean="0">
                <a:hlinkClick r:id="rId2"/>
              </a:rPr>
              <a:t>favt.gov.ru)</a:t>
            </a:r>
            <a:endParaRPr lang="ru-RU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По данным </a:t>
            </a:r>
            <a:r>
              <a:rPr lang="ru-RU" sz="2000" dirty="0" err="1" smtClean="0"/>
              <a:t>Росавиации</a:t>
            </a:r>
            <a:r>
              <a:rPr lang="ru-RU" sz="2000" dirty="0" smtClean="0"/>
              <a:t> цены на АВИАГСМ за 2017 год по зимним месяцам составили за 1 тонну, руб.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ru-RU" sz="2600" dirty="0" smtClean="0"/>
              <a:t>В расчетах была взята средняя цена топлива за три месяца – </a:t>
            </a:r>
            <a:r>
              <a:rPr lang="ru-RU" sz="2600" dirty="0" smtClean="0">
                <a:solidFill>
                  <a:srgbClr val="FF0000"/>
                </a:solidFill>
              </a:rPr>
              <a:t>42696</a:t>
            </a:r>
            <a:r>
              <a:rPr lang="ru-RU" sz="2600" dirty="0" smtClean="0"/>
              <a:t> </a:t>
            </a:r>
            <a:r>
              <a:rPr lang="ru-RU" sz="2600" dirty="0" err="1" smtClean="0"/>
              <a:t>руб</a:t>
            </a:r>
            <a:endParaRPr lang="ru-RU" sz="2600" dirty="0" smtClean="0"/>
          </a:p>
          <a:p>
            <a:r>
              <a:rPr lang="ru-RU" dirty="0" smtClean="0"/>
              <a:t>С сайта </a:t>
            </a:r>
            <a:r>
              <a:rPr lang="ru-RU" dirty="0" smtClean="0">
                <a:hlinkClick r:id="rId3"/>
              </a:rPr>
              <a:t>Расход топлива разных самолетов - что это такое и от чего зависит (</a:t>
            </a:r>
            <a:r>
              <a:rPr lang="ru-RU" dirty="0" err="1" smtClean="0">
                <a:hlinkClick r:id="rId3"/>
              </a:rPr>
              <a:t>vpolete.online</a:t>
            </a:r>
            <a:r>
              <a:rPr lang="ru-RU" dirty="0" smtClean="0">
                <a:hlinkClick r:id="rId3"/>
              </a:rPr>
              <a:t>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sz="2400" dirty="0" smtClean="0"/>
              <a:t>Средний расход топлива у </a:t>
            </a:r>
            <a:r>
              <a:rPr lang="en-US" sz="2400" dirty="0" smtClean="0">
                <a:solidFill>
                  <a:srgbClr val="7030A0"/>
                </a:solidFill>
              </a:rPr>
              <a:t>Boeing 737-300 </a:t>
            </a:r>
            <a:r>
              <a:rPr lang="ru-RU" sz="2400" dirty="0" smtClean="0"/>
              <a:t>составляет 2400 кг/ч, или </a:t>
            </a:r>
            <a:r>
              <a:rPr lang="ru-RU" sz="2400" dirty="0" smtClean="0">
                <a:solidFill>
                  <a:srgbClr val="FF0000"/>
                </a:solidFill>
              </a:rPr>
              <a:t>40</a:t>
            </a:r>
            <a:r>
              <a:rPr lang="ru-RU" sz="2400" dirty="0" smtClean="0"/>
              <a:t> кг в мин, у </a:t>
            </a:r>
            <a:r>
              <a:rPr lang="en-US" sz="2400" dirty="0" smtClean="0">
                <a:solidFill>
                  <a:srgbClr val="7030A0"/>
                </a:solidFill>
              </a:rPr>
              <a:t>SSJ-100</a:t>
            </a:r>
            <a:r>
              <a:rPr lang="en-US" sz="2400" dirty="0" smtClean="0"/>
              <a:t> – 1</a:t>
            </a:r>
            <a:r>
              <a:rPr lang="ru-RU" sz="2400" dirty="0" smtClean="0"/>
              <a:t>700</a:t>
            </a:r>
            <a:r>
              <a:rPr lang="en-US" sz="2400" dirty="0" smtClean="0"/>
              <a:t> </a:t>
            </a:r>
            <a:r>
              <a:rPr lang="ru-RU" sz="2400" dirty="0" smtClean="0"/>
              <a:t>кг/ч, или </a:t>
            </a:r>
            <a:r>
              <a:rPr lang="ru-RU" sz="2400" dirty="0" smtClean="0">
                <a:solidFill>
                  <a:srgbClr val="FF0000"/>
                </a:solidFill>
              </a:rPr>
              <a:t>28,3</a:t>
            </a:r>
            <a:r>
              <a:rPr lang="ru-RU" sz="2400" dirty="0" smtClean="0"/>
              <a:t> кг в мин.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49698"/>
              </p:ext>
            </p:extLst>
          </p:nvPr>
        </p:nvGraphicFramePr>
        <p:xfrm>
          <a:off x="784225" y="393350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Январь 2017</a:t>
                      </a:r>
                      <a:r>
                        <a:rPr lang="ru-RU" baseline="0" dirty="0" smtClean="0"/>
                        <a:t>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Февраль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Декабрь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41435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39553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47101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8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4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Доля заполняемых мест самолета </a:t>
            </a:r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_AvanteBs" panose="020B0402020202020204" pitchFamily="34" charset="-52"/>
              </a:rPr>
              <a:t>на рейс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66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Посчитаем долю заполняемых мест </a:t>
            </a:r>
            <a:r>
              <a:rPr lang="ru-RU" sz="2400" dirty="0"/>
              <a:t>на самолет и </a:t>
            </a:r>
            <a:r>
              <a:rPr lang="ru-RU" sz="2400" dirty="0" smtClean="0"/>
              <a:t>посмотрим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салона самолета по рейсам </a:t>
            </a:r>
            <a:r>
              <a:rPr lang="ru-RU" sz="2400" dirty="0"/>
              <a:t>по городам прилета в зависимости от дня недели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26" y="2015060"/>
            <a:ext cx="5984297" cy="46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Рейсы с заполняемостью меньше 75 %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5" y="1855056"/>
            <a:ext cx="11724388" cy="2281515"/>
          </a:xfrm>
        </p:spPr>
      </p:pic>
    </p:spTree>
    <p:extLst>
      <p:ext uri="{BB962C8B-B14F-4D97-AF65-F5344CB8AC3E}">
        <p14:creationId xmlns:p14="http://schemas.microsoft.com/office/powerpoint/2010/main" val="306964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_AvanteBs" panose="020B0402020202020204" pitchFamily="34" charset="-52"/>
              </a:rPr>
              <a:t>Зависимость прибыли от занятых мест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a_AvanteBs" panose="020B0402020202020204" pitchFamily="34" charset="-52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59" y="1088572"/>
            <a:ext cx="7959635" cy="57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2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_AvanteBs" panose="020B0402020202020204" pitchFamily="34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На наших 4-х рейсах с самой низкой прибылью все же она не настолько низкая, чтобы отказываться от данных рейсов, хотя мы не учли еще много затрат на рейс, может быть картина бы изменилась.</a:t>
            </a:r>
          </a:p>
          <a:p>
            <a:pPr marL="0" indent="0">
              <a:buNone/>
            </a:pPr>
            <a:r>
              <a:rPr lang="ru-RU" dirty="0"/>
              <a:t>2. Есть предложение рейсы PG0252 в Москву при низкой загруженности совершать на меньших самолетах, например на </a:t>
            </a:r>
            <a:r>
              <a:rPr lang="ru-RU" dirty="0" err="1"/>
              <a:t>Sukhoi</a:t>
            </a:r>
            <a:r>
              <a:rPr lang="ru-RU" dirty="0"/>
              <a:t> Superjet-100 или на </a:t>
            </a:r>
            <a:r>
              <a:rPr lang="ru-RU" dirty="0" err="1"/>
              <a:t>Airbus</a:t>
            </a:r>
            <a:r>
              <a:rPr lang="ru-RU" dirty="0"/>
              <a:t> A319-100, а рейсы PG0480 по понедельникам может даже исключить, или же сделать на них акции для привлечения спроса.</a:t>
            </a:r>
          </a:p>
        </p:txBody>
      </p:sp>
    </p:spTree>
    <p:extLst>
      <p:ext uri="{BB962C8B-B14F-4D97-AF65-F5344CB8AC3E}">
        <p14:creationId xmlns:p14="http://schemas.microsoft.com/office/powerpoint/2010/main" val="3064651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310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a_AvanteBs</vt:lpstr>
      <vt:lpstr>Arial</vt:lpstr>
      <vt:lpstr>Calibri</vt:lpstr>
      <vt:lpstr>Calibri Light</vt:lpstr>
      <vt:lpstr>Wingdings</vt:lpstr>
      <vt:lpstr>Тема Office</vt:lpstr>
      <vt:lpstr>Проект 4. Авиарейсы без потерь</vt:lpstr>
      <vt:lpstr>Цель</vt:lpstr>
      <vt:lpstr>Условия формирования датасета из базы данных о полётах</vt:lpstr>
      <vt:lpstr>Структура датасета</vt:lpstr>
      <vt:lpstr>Внешние данные для расчёта прибыльности рейса</vt:lpstr>
      <vt:lpstr>Доля заполняемых мест самолета на рейс</vt:lpstr>
      <vt:lpstr>Рейсы с заполняемостью меньше 75 %</vt:lpstr>
      <vt:lpstr>Зависимость прибыли от занятых мест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4. Авиарейсы без потерь</dc:title>
  <dc:creator>User</dc:creator>
  <cp:lastModifiedBy>User</cp:lastModifiedBy>
  <cp:revision>27</cp:revision>
  <dcterms:created xsi:type="dcterms:W3CDTF">2021-10-03T08:29:18Z</dcterms:created>
  <dcterms:modified xsi:type="dcterms:W3CDTF">2021-10-05T12:34:50Z</dcterms:modified>
</cp:coreProperties>
</file>