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Poppins"/>
      <p:regular r:id="rId54"/>
      <p:bold r:id="rId55"/>
      <p:italic r:id="rId56"/>
      <p:boldItalic r:id="rId57"/>
    </p:embeddedFont>
    <p:embeddedFont>
      <p:font typeface="Average"/>
      <p:regular r:id="rId58"/>
    </p:embeddedFont>
    <p:embeddedFont>
      <p:font typeface="Oswald"/>
      <p:regular r:id="rId59"/>
      <p:bold r:id="rId60"/>
    </p:embeddedFont>
    <p:embeddedFont>
      <p:font typeface="Comfortaa"/>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8F57E3-0040-48C6-A330-5A9FF0C764D9}">
  <a:tblStyle styleId="{618F57E3-0040-48C6-A330-5A9FF0C764D9}"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DC4C955-294D-427F-AF3C-FFCBFC7A65DB}"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omfortaa-bold.fntdata"/><Relationship Id="rId61" Type="http://schemas.openxmlformats.org/officeDocument/2006/relationships/font" Target="fonts/Comforta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oppins-bold.fntdata"/><Relationship Id="rId10" Type="http://schemas.openxmlformats.org/officeDocument/2006/relationships/slide" Target="slides/slide5.xml"/><Relationship Id="rId54" Type="http://schemas.openxmlformats.org/officeDocument/2006/relationships/font" Target="fonts/Poppins-regular.fntdata"/><Relationship Id="rId13" Type="http://schemas.openxmlformats.org/officeDocument/2006/relationships/slide" Target="slides/slide8.xml"/><Relationship Id="rId57" Type="http://schemas.openxmlformats.org/officeDocument/2006/relationships/font" Target="fonts/Poppins-boldItalic.fntdata"/><Relationship Id="rId12" Type="http://schemas.openxmlformats.org/officeDocument/2006/relationships/slide" Target="slides/slide7.xml"/><Relationship Id="rId56" Type="http://schemas.openxmlformats.org/officeDocument/2006/relationships/font" Target="fonts/Poppins-italic.fntdata"/><Relationship Id="rId15" Type="http://schemas.openxmlformats.org/officeDocument/2006/relationships/slide" Target="slides/slide10.xml"/><Relationship Id="rId59" Type="http://schemas.openxmlformats.org/officeDocument/2006/relationships/font" Target="fonts/Oswald-regular.fntdata"/><Relationship Id="rId14" Type="http://schemas.openxmlformats.org/officeDocument/2006/relationships/slide" Target="slides/slide9.xml"/><Relationship Id="rId58" Type="http://schemas.openxmlformats.org/officeDocument/2006/relationships/font" Target="fonts/Averag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7e74b09d1_4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7e74b09d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08552ba61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08552ba6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08552ba6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08552ba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08552ba6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08552ba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08552ba61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08552ba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08552ba61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08552ba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08552ba61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08552ba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08552ba61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08552ba6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08552ba61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08552ba6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808552ba61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08552ba6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08552ba61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08552ba6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08552ba61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08552ba6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08552ba61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08552ba6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808552ba61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08552ba6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795c4b720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795c4b7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808898ba1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08898ba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08898ba1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08898ba1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89177846b0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89177846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89177846b0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9177846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9177846b0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9177846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89177846b0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89177846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9177846b0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9177846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89177846b0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89177846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9177846b0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9177846b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89177846b0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89177846b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89177846b0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9177846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89177846b0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89177846b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89177846b0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89177846b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89177846b0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89177846b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89177846b0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89177846b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8ab8fd87d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ab8fd8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8ab8fd87de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8ab8fd87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8ab8fd87de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ab8fd87d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ab8fd87de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ab8fd87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89177846b0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9177846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89177846b0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9177846b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89177846b0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9177846b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77e74b09d1_4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77e74b09d1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7e74b09d1_4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7e74b09d1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7e74b09d1_3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7e74b09d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534801224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534801224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534801224_2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534801224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7e74b09d1_3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7e74b09d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13"/>
          <p:cNvSpPr/>
          <p:nvPr/>
        </p:nvSpPr>
        <p:spPr>
          <a:xfrm>
            <a:off x="1592400" y="-407850"/>
            <a:ext cx="5959200" cy="5959200"/>
          </a:xfrm>
          <a:prstGeom prst="ellipse">
            <a:avLst/>
          </a:prstGeom>
          <a:solidFill>
            <a:srgbClr val="000000">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3"/>
          <p:cNvGrpSpPr/>
          <p:nvPr/>
        </p:nvGrpSpPr>
        <p:grpSpPr>
          <a:xfrm>
            <a:off x="501210" y="175873"/>
            <a:ext cx="2451351" cy="2451351"/>
            <a:chOff x="6680825" y="2549350"/>
            <a:chExt cx="1539600" cy="1539600"/>
          </a:xfrm>
        </p:grpSpPr>
        <p:sp>
          <p:nvSpPr>
            <p:cNvPr id="58" name="Google Shape;58;p13"/>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680825" y="2549350"/>
              <a:ext cx="1539600" cy="1539600"/>
            </a:xfrm>
            <a:prstGeom prst="donut">
              <a:avLst>
                <a:gd fmla="val 49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13"/>
          <p:cNvGrpSpPr/>
          <p:nvPr/>
        </p:nvGrpSpPr>
        <p:grpSpPr>
          <a:xfrm>
            <a:off x="6427669" y="2502633"/>
            <a:ext cx="2324700" cy="2324700"/>
            <a:chOff x="-474900" y="321200"/>
            <a:chExt cx="2324700" cy="2324700"/>
          </a:xfrm>
        </p:grpSpPr>
        <p:sp>
          <p:nvSpPr>
            <p:cNvPr id="62" name="Google Shape;62;p13"/>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txBox="1"/>
          <p:nvPr>
            <p:ph type="ctrTitle"/>
          </p:nvPr>
        </p:nvSpPr>
        <p:spPr>
          <a:xfrm>
            <a:off x="2211600" y="1991850"/>
            <a:ext cx="4720800" cy="1159800"/>
          </a:xfrm>
          <a:prstGeom prst="rect">
            <a:avLst/>
          </a:prstGeom>
          <a:effectLst>
            <a:outerShdw blurRad="85725" rotWithShape="0" algn="bl" dir="5400000" dist="19050">
              <a:srgbClr val="000000">
                <a:alpha val="10000"/>
              </a:srgbClr>
            </a:outerShdw>
          </a:effectLst>
        </p:spPr>
        <p:txBody>
          <a:bodyPr anchorCtr="0" anchor="ctr" bIns="91425" lIns="91425" spcFirstLastPara="1" rIns="91425" wrap="square" tIns="91425">
            <a:noAutofit/>
          </a:bodyPr>
          <a:lstStyle>
            <a:lvl1pPr lvl="0" rtl="0" algn="ctr">
              <a:spcBef>
                <a:spcPts val="0"/>
              </a:spcBef>
              <a:spcAft>
                <a:spcPts val="0"/>
              </a:spcAft>
              <a:buClr>
                <a:srgbClr val="FFFFFF"/>
              </a:buClr>
              <a:buSzPts val="5200"/>
              <a:buNone/>
              <a:defRPr sz="5200">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 B">
  <p:cSld name="BLANK_2">
    <p:spTree>
      <p:nvGrpSpPr>
        <p:cNvPr id="67" name="Shape 67"/>
        <p:cNvGrpSpPr/>
        <p:nvPr/>
      </p:nvGrpSpPr>
      <p:grpSpPr>
        <a:xfrm>
          <a:off x="0" y="0"/>
          <a:ext cx="0" cy="0"/>
          <a:chOff x="0" y="0"/>
          <a:chExt cx="0" cy="0"/>
        </a:xfrm>
      </p:grpSpPr>
      <p:sp>
        <p:nvSpPr>
          <p:cNvPr id="68" name="Google Shape;68;p14"/>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0" name="Google Shape;70;p14"/>
          <p:cNvGrpSpPr/>
          <p:nvPr/>
        </p:nvGrpSpPr>
        <p:grpSpPr>
          <a:xfrm>
            <a:off x="818844" y="502333"/>
            <a:ext cx="2324700" cy="2324700"/>
            <a:chOff x="-474900" y="321200"/>
            <a:chExt cx="2324700" cy="2324700"/>
          </a:xfrm>
        </p:grpSpPr>
        <p:sp>
          <p:nvSpPr>
            <p:cNvPr id="71" name="Google Shape;71;p1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4"/>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_1">
    <p:bg>
      <p:bgPr>
        <a:solidFill>
          <a:srgbClr val="000000"/>
        </a:solidFill>
      </p:bgPr>
    </p:bg>
    <p:spTree>
      <p:nvGrpSpPr>
        <p:cNvPr id="76" name="Shape 76"/>
        <p:cNvGrpSpPr/>
        <p:nvPr/>
      </p:nvGrpSpPr>
      <p:grpSpPr>
        <a:xfrm>
          <a:off x="0" y="0"/>
          <a:ext cx="0" cy="0"/>
          <a:chOff x="0" y="0"/>
          <a:chExt cx="0" cy="0"/>
        </a:xfrm>
      </p:grpSpPr>
      <p:sp>
        <p:nvSpPr>
          <p:cNvPr id="77" name="Google Shape;77;p15"/>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5"/>
          <p:cNvGrpSpPr/>
          <p:nvPr/>
        </p:nvGrpSpPr>
        <p:grpSpPr>
          <a:xfrm>
            <a:off x="6427669" y="2502633"/>
            <a:ext cx="2324700" cy="2324700"/>
            <a:chOff x="-474900" y="321200"/>
            <a:chExt cx="2324700" cy="2324700"/>
          </a:xfrm>
        </p:grpSpPr>
        <p:sp>
          <p:nvSpPr>
            <p:cNvPr id="79" name="Google Shape;79;p15"/>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5"/>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Clr>
                <a:srgbClr val="000000"/>
              </a:buClr>
              <a:buSzPts val="5200"/>
              <a:buNone/>
              <a:defRPr sz="5200">
                <a:solidFill>
                  <a:srgbClr val="000000"/>
                </a:solidFill>
              </a:defRPr>
            </a:lvl2pPr>
            <a:lvl3pPr lvl="2" rtl="0" algn="ctr">
              <a:spcBef>
                <a:spcPts val="0"/>
              </a:spcBef>
              <a:spcAft>
                <a:spcPts val="0"/>
              </a:spcAft>
              <a:buClr>
                <a:srgbClr val="000000"/>
              </a:buClr>
              <a:buSzPts val="5200"/>
              <a:buNone/>
              <a:defRPr sz="5200">
                <a:solidFill>
                  <a:srgbClr val="000000"/>
                </a:solidFill>
              </a:defRPr>
            </a:lvl3pPr>
            <a:lvl4pPr lvl="3" rtl="0" algn="ctr">
              <a:spcBef>
                <a:spcPts val="0"/>
              </a:spcBef>
              <a:spcAft>
                <a:spcPts val="0"/>
              </a:spcAft>
              <a:buClr>
                <a:srgbClr val="000000"/>
              </a:buClr>
              <a:buSzPts val="5200"/>
              <a:buNone/>
              <a:defRPr sz="5200">
                <a:solidFill>
                  <a:srgbClr val="000000"/>
                </a:solidFill>
              </a:defRPr>
            </a:lvl4pPr>
            <a:lvl5pPr lvl="4" rtl="0" algn="ctr">
              <a:spcBef>
                <a:spcPts val="0"/>
              </a:spcBef>
              <a:spcAft>
                <a:spcPts val="0"/>
              </a:spcAft>
              <a:buClr>
                <a:srgbClr val="000000"/>
              </a:buClr>
              <a:buSzPts val="5200"/>
              <a:buNone/>
              <a:defRPr sz="5200">
                <a:solidFill>
                  <a:srgbClr val="000000"/>
                </a:solidFill>
              </a:defRPr>
            </a:lvl5pPr>
            <a:lvl6pPr lvl="5" rtl="0" algn="ctr">
              <a:spcBef>
                <a:spcPts val="0"/>
              </a:spcBef>
              <a:spcAft>
                <a:spcPts val="0"/>
              </a:spcAft>
              <a:buClr>
                <a:srgbClr val="000000"/>
              </a:buClr>
              <a:buSzPts val="5200"/>
              <a:buNone/>
              <a:defRPr sz="5200">
                <a:solidFill>
                  <a:srgbClr val="000000"/>
                </a:solidFill>
              </a:defRPr>
            </a:lvl6pPr>
            <a:lvl7pPr lvl="6" rtl="0" algn="ctr">
              <a:spcBef>
                <a:spcPts val="0"/>
              </a:spcBef>
              <a:spcAft>
                <a:spcPts val="0"/>
              </a:spcAft>
              <a:buClr>
                <a:srgbClr val="000000"/>
              </a:buClr>
              <a:buSzPts val="5200"/>
              <a:buNone/>
              <a:defRPr sz="5200">
                <a:solidFill>
                  <a:srgbClr val="000000"/>
                </a:solidFill>
              </a:defRPr>
            </a:lvl7pPr>
            <a:lvl8pPr lvl="7" rtl="0" algn="ctr">
              <a:spcBef>
                <a:spcPts val="0"/>
              </a:spcBef>
              <a:spcAft>
                <a:spcPts val="0"/>
              </a:spcAft>
              <a:buClr>
                <a:srgbClr val="000000"/>
              </a:buClr>
              <a:buSzPts val="5200"/>
              <a:buNone/>
              <a:defRPr sz="5200">
                <a:solidFill>
                  <a:srgbClr val="000000"/>
                </a:solidFill>
              </a:defRPr>
            </a:lvl8pPr>
            <a:lvl9pPr lvl="8" rtl="0" algn="ctr">
              <a:spcBef>
                <a:spcPts val="0"/>
              </a:spcBef>
              <a:spcAft>
                <a:spcPts val="0"/>
              </a:spcAft>
              <a:buClr>
                <a:srgbClr val="000000"/>
              </a:buClr>
              <a:buSzPts val="5200"/>
              <a:buNone/>
              <a:defRPr sz="5200">
                <a:solidFill>
                  <a:srgbClr val="000000"/>
                </a:solidFill>
              </a:defRPr>
            </a:lvl9pPr>
          </a:lstStyle>
          <a:p/>
        </p:txBody>
      </p:sp>
      <p:sp>
        <p:nvSpPr>
          <p:cNvPr id="84" name="Google Shape;84;p15"/>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400"/>
              <a:buNone/>
              <a:defRPr sz="1400">
                <a:solidFill>
                  <a:srgbClr val="000000"/>
                </a:solidFill>
              </a:defRPr>
            </a:lvl1pPr>
            <a:lvl2pPr lvl="1" rtl="0" algn="ctr">
              <a:spcBef>
                <a:spcPts val="1600"/>
              </a:spcBef>
              <a:spcAft>
                <a:spcPts val="0"/>
              </a:spcAft>
              <a:buClr>
                <a:srgbClr val="000000"/>
              </a:buClr>
              <a:buSzPts val="1400"/>
              <a:buNone/>
              <a:defRPr sz="1400">
                <a:solidFill>
                  <a:srgbClr val="000000"/>
                </a:solidFill>
              </a:defRPr>
            </a:lvl2pPr>
            <a:lvl3pPr lvl="2" rtl="0" algn="ctr">
              <a:spcBef>
                <a:spcPts val="1600"/>
              </a:spcBef>
              <a:spcAft>
                <a:spcPts val="0"/>
              </a:spcAft>
              <a:buClr>
                <a:srgbClr val="000000"/>
              </a:buClr>
              <a:buSzPts val="1400"/>
              <a:buNone/>
              <a:defRPr sz="1400">
                <a:solidFill>
                  <a:srgbClr val="000000"/>
                </a:solidFill>
              </a:defRPr>
            </a:lvl3pPr>
            <a:lvl4pPr lvl="3" rtl="0" algn="ctr">
              <a:spcBef>
                <a:spcPts val="1600"/>
              </a:spcBef>
              <a:spcAft>
                <a:spcPts val="0"/>
              </a:spcAft>
              <a:buClr>
                <a:srgbClr val="000000"/>
              </a:buClr>
              <a:buSzPts val="1400"/>
              <a:buNone/>
              <a:defRPr sz="1400">
                <a:solidFill>
                  <a:srgbClr val="000000"/>
                </a:solidFill>
              </a:defRPr>
            </a:lvl4pPr>
            <a:lvl5pPr lvl="4" rtl="0" algn="ctr">
              <a:spcBef>
                <a:spcPts val="1600"/>
              </a:spcBef>
              <a:spcAft>
                <a:spcPts val="0"/>
              </a:spcAft>
              <a:buClr>
                <a:srgbClr val="000000"/>
              </a:buClr>
              <a:buSzPts val="1400"/>
              <a:buNone/>
              <a:defRPr sz="1400">
                <a:solidFill>
                  <a:srgbClr val="000000"/>
                </a:solidFill>
              </a:defRPr>
            </a:lvl5pPr>
            <a:lvl6pPr lvl="5" rtl="0" algn="ctr">
              <a:spcBef>
                <a:spcPts val="1600"/>
              </a:spcBef>
              <a:spcAft>
                <a:spcPts val="0"/>
              </a:spcAft>
              <a:buClr>
                <a:srgbClr val="000000"/>
              </a:buClr>
              <a:buSzPts val="1400"/>
              <a:buNone/>
              <a:defRPr sz="1400">
                <a:solidFill>
                  <a:srgbClr val="000000"/>
                </a:solidFill>
              </a:defRPr>
            </a:lvl6pPr>
            <a:lvl7pPr lvl="6" rtl="0" algn="ctr">
              <a:spcBef>
                <a:spcPts val="1600"/>
              </a:spcBef>
              <a:spcAft>
                <a:spcPts val="0"/>
              </a:spcAft>
              <a:buClr>
                <a:srgbClr val="000000"/>
              </a:buClr>
              <a:buSzPts val="1400"/>
              <a:buNone/>
              <a:defRPr sz="1400">
                <a:solidFill>
                  <a:srgbClr val="000000"/>
                </a:solidFill>
              </a:defRPr>
            </a:lvl7pPr>
            <a:lvl8pPr lvl="7" rtl="0" algn="ctr">
              <a:spcBef>
                <a:spcPts val="1600"/>
              </a:spcBef>
              <a:spcAft>
                <a:spcPts val="0"/>
              </a:spcAft>
              <a:buClr>
                <a:srgbClr val="000000"/>
              </a:buClr>
              <a:buSzPts val="1400"/>
              <a:buNone/>
              <a:defRPr sz="1400">
                <a:solidFill>
                  <a:srgbClr val="000000"/>
                </a:solidFill>
              </a:defRPr>
            </a:lvl8pPr>
            <a:lvl9pPr lvl="8" rtl="0" algn="ctr">
              <a:spcBef>
                <a:spcPts val="1600"/>
              </a:spcBef>
              <a:spcAft>
                <a:spcPts val="1600"/>
              </a:spcAft>
              <a:buClr>
                <a:srgbClr val="000000"/>
              </a:buClr>
              <a:buSzPts val="1400"/>
              <a:buNone/>
              <a:defRPr sz="1400">
                <a:solidFill>
                  <a:srgbClr val="000000"/>
                </a:solidFill>
              </a:defRPr>
            </a:lvl9pPr>
          </a:lstStyle>
          <a:p/>
        </p:txBody>
      </p:sp>
      <p:grpSp>
        <p:nvGrpSpPr>
          <p:cNvPr id="85" name="Google Shape;85;p15"/>
          <p:cNvGrpSpPr/>
          <p:nvPr/>
        </p:nvGrpSpPr>
        <p:grpSpPr>
          <a:xfrm>
            <a:off x="764825" y="439375"/>
            <a:ext cx="1924500" cy="1924500"/>
            <a:chOff x="6680825" y="2549350"/>
            <a:chExt cx="1539600" cy="1539600"/>
          </a:xfrm>
        </p:grpSpPr>
        <p:sp>
          <p:nvSpPr>
            <p:cNvPr id="86" name="Google Shape;86;p15"/>
            <p:cNvSpPr/>
            <p:nvPr/>
          </p:nvSpPr>
          <p:spPr>
            <a:xfrm>
              <a:off x="6825669" y="2694194"/>
              <a:ext cx="1249800" cy="12498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894850" y="2763375"/>
              <a:ext cx="1111200" cy="11112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6680825" y="2549350"/>
              <a:ext cx="1539600" cy="1539600"/>
            </a:xfrm>
            <a:prstGeom prst="donut">
              <a:avLst>
                <a:gd fmla="val 495" name="adj"/>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_1">
    <p:spTree>
      <p:nvGrpSpPr>
        <p:cNvPr id="89" name="Shape 89"/>
        <p:cNvGrpSpPr/>
        <p:nvPr/>
      </p:nvGrpSpPr>
      <p:grpSpPr>
        <a:xfrm>
          <a:off x="0" y="0"/>
          <a:ext cx="0" cy="0"/>
          <a:chOff x="0" y="0"/>
          <a:chExt cx="0" cy="0"/>
        </a:xfrm>
      </p:grpSpPr>
      <p:grpSp>
        <p:nvGrpSpPr>
          <p:cNvPr id="90" name="Google Shape;90;p16"/>
          <p:cNvGrpSpPr/>
          <p:nvPr/>
        </p:nvGrpSpPr>
        <p:grpSpPr>
          <a:xfrm>
            <a:off x="818844" y="502333"/>
            <a:ext cx="2324700" cy="2324700"/>
            <a:chOff x="-474900" y="321200"/>
            <a:chExt cx="2324700" cy="2324700"/>
          </a:xfrm>
        </p:grpSpPr>
        <p:sp>
          <p:nvSpPr>
            <p:cNvPr id="91" name="Google Shape;91;p16"/>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6"/>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idx="1" type="body"/>
          </p:nvPr>
        </p:nvSpPr>
        <p:spPr>
          <a:xfrm>
            <a:off x="2385525" y="1310550"/>
            <a:ext cx="4777200" cy="3265800"/>
          </a:xfrm>
          <a:prstGeom prst="rect">
            <a:avLst/>
          </a:prstGeom>
        </p:spPr>
        <p:txBody>
          <a:bodyPr anchorCtr="0" anchor="t" bIns="91425" lIns="91425" spcFirstLastPara="1" rIns="91425" wrap="square" tIns="91425">
            <a:noAutofit/>
          </a:bodyPr>
          <a:lstStyle>
            <a:lvl1pPr indent="-393700" lvl="0" marL="457200" rtl="0">
              <a:spcBef>
                <a:spcPts val="0"/>
              </a:spcBef>
              <a:spcAft>
                <a:spcPts val="0"/>
              </a:spcAft>
              <a:buSzPts val="2600"/>
              <a:buFont typeface="Poppins"/>
              <a:buChar char="●"/>
              <a:defRPr b="1" sz="2600">
                <a:latin typeface="Poppins"/>
                <a:ea typeface="Poppins"/>
                <a:cs typeface="Poppins"/>
                <a:sym typeface="Poppins"/>
              </a:defRPr>
            </a:lvl1pPr>
            <a:lvl2pPr indent="-393700" lvl="1" marL="914400" rtl="0">
              <a:spcBef>
                <a:spcPts val="1600"/>
              </a:spcBef>
              <a:spcAft>
                <a:spcPts val="0"/>
              </a:spcAft>
              <a:buSzPts val="2600"/>
              <a:buFont typeface="Poppins"/>
              <a:buChar char="○"/>
              <a:defRPr b="1" sz="2600">
                <a:latin typeface="Poppins"/>
                <a:ea typeface="Poppins"/>
                <a:cs typeface="Poppins"/>
                <a:sym typeface="Poppins"/>
              </a:defRPr>
            </a:lvl2pPr>
            <a:lvl3pPr indent="-393700" lvl="2" marL="1371600" rtl="0">
              <a:spcBef>
                <a:spcPts val="1600"/>
              </a:spcBef>
              <a:spcAft>
                <a:spcPts val="0"/>
              </a:spcAft>
              <a:buSzPts val="2600"/>
              <a:buFont typeface="Poppins"/>
              <a:buChar char="■"/>
              <a:defRPr b="1" sz="2600">
                <a:latin typeface="Poppins"/>
                <a:ea typeface="Poppins"/>
                <a:cs typeface="Poppins"/>
                <a:sym typeface="Poppins"/>
              </a:defRPr>
            </a:lvl3pPr>
            <a:lvl4pPr indent="-393700" lvl="3" marL="1828800" rtl="0">
              <a:spcBef>
                <a:spcPts val="1600"/>
              </a:spcBef>
              <a:spcAft>
                <a:spcPts val="0"/>
              </a:spcAft>
              <a:buSzPts val="2600"/>
              <a:buFont typeface="Poppins"/>
              <a:buChar char="●"/>
              <a:defRPr b="1" sz="2600">
                <a:latin typeface="Poppins"/>
                <a:ea typeface="Poppins"/>
                <a:cs typeface="Poppins"/>
                <a:sym typeface="Poppins"/>
              </a:defRPr>
            </a:lvl4pPr>
            <a:lvl5pPr indent="-393700" lvl="4" marL="2286000" rtl="0">
              <a:spcBef>
                <a:spcPts val="1600"/>
              </a:spcBef>
              <a:spcAft>
                <a:spcPts val="0"/>
              </a:spcAft>
              <a:buSzPts val="2600"/>
              <a:buFont typeface="Poppins"/>
              <a:buChar char="○"/>
              <a:defRPr b="1" sz="2600">
                <a:latin typeface="Poppins"/>
                <a:ea typeface="Poppins"/>
                <a:cs typeface="Poppins"/>
                <a:sym typeface="Poppins"/>
              </a:defRPr>
            </a:lvl5pPr>
            <a:lvl6pPr indent="-393700" lvl="5" marL="2743200" rtl="0">
              <a:spcBef>
                <a:spcPts val="1600"/>
              </a:spcBef>
              <a:spcAft>
                <a:spcPts val="0"/>
              </a:spcAft>
              <a:buSzPts val="2600"/>
              <a:buFont typeface="Poppins"/>
              <a:buChar char="■"/>
              <a:defRPr b="1" sz="2600">
                <a:latin typeface="Poppins"/>
                <a:ea typeface="Poppins"/>
                <a:cs typeface="Poppins"/>
                <a:sym typeface="Poppins"/>
              </a:defRPr>
            </a:lvl6pPr>
            <a:lvl7pPr indent="-393700" lvl="6" marL="3200400" rtl="0">
              <a:spcBef>
                <a:spcPts val="1600"/>
              </a:spcBef>
              <a:spcAft>
                <a:spcPts val="0"/>
              </a:spcAft>
              <a:buSzPts val="2600"/>
              <a:buFont typeface="Poppins"/>
              <a:buChar char="●"/>
              <a:defRPr b="1" sz="2600">
                <a:latin typeface="Poppins"/>
                <a:ea typeface="Poppins"/>
                <a:cs typeface="Poppins"/>
                <a:sym typeface="Poppins"/>
              </a:defRPr>
            </a:lvl7pPr>
            <a:lvl8pPr indent="-393700" lvl="7" marL="3657600" rtl="0">
              <a:spcBef>
                <a:spcPts val="1600"/>
              </a:spcBef>
              <a:spcAft>
                <a:spcPts val="0"/>
              </a:spcAft>
              <a:buSzPts val="2600"/>
              <a:buFont typeface="Poppins"/>
              <a:buChar char="○"/>
              <a:defRPr b="1" sz="2600">
                <a:latin typeface="Poppins"/>
                <a:ea typeface="Poppins"/>
                <a:cs typeface="Poppins"/>
                <a:sym typeface="Poppins"/>
              </a:defRPr>
            </a:lvl8pPr>
            <a:lvl9pPr indent="-393700" lvl="8" marL="4114800" rtl="0">
              <a:spcBef>
                <a:spcPts val="1600"/>
              </a:spcBef>
              <a:spcAft>
                <a:spcPts val="1600"/>
              </a:spcAft>
              <a:buSzPts val="2600"/>
              <a:buFont typeface="Poppins"/>
              <a:buChar char="■"/>
              <a:defRPr b="1" sz="2600">
                <a:latin typeface="Poppins"/>
                <a:ea typeface="Poppins"/>
                <a:cs typeface="Poppins"/>
                <a:sym typeface="Poppins"/>
              </a:defRPr>
            </a:lvl9pPr>
          </a:lstStyle>
          <a:p/>
        </p:txBody>
      </p:sp>
      <p:sp>
        <p:nvSpPr>
          <p:cNvPr id="98" name="Google Shape;98;p16"/>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Poppins"/>
                <a:ea typeface="Poppins"/>
                <a:cs typeface="Poppins"/>
                <a:sym typeface="Poppins"/>
              </a:rPr>
              <a:t>“</a:t>
            </a:r>
            <a:endParaRPr b="1" sz="7200">
              <a:latin typeface="Poppins"/>
              <a:ea typeface="Poppins"/>
              <a:cs typeface="Poppins"/>
              <a:sym typeface="Poppins"/>
            </a:endParaRPr>
          </a:p>
        </p:txBody>
      </p:sp>
      <p:sp>
        <p:nvSpPr>
          <p:cNvPr id="99" name="Google Shape;99;p1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0" name="Shape 100"/>
        <p:cNvGrpSpPr/>
        <p:nvPr/>
      </p:nvGrpSpPr>
      <p:grpSpPr>
        <a:xfrm>
          <a:off x="0" y="0"/>
          <a:ext cx="0" cy="0"/>
          <a:chOff x="0" y="0"/>
          <a:chExt cx="0" cy="0"/>
        </a:xfrm>
      </p:grpSpPr>
      <p:grpSp>
        <p:nvGrpSpPr>
          <p:cNvPr id="101" name="Google Shape;101;p17"/>
          <p:cNvGrpSpPr/>
          <p:nvPr/>
        </p:nvGrpSpPr>
        <p:grpSpPr>
          <a:xfrm>
            <a:off x="-442731" y="337284"/>
            <a:ext cx="2324700" cy="2324700"/>
            <a:chOff x="-474900" y="321200"/>
            <a:chExt cx="2324700" cy="2324700"/>
          </a:xfrm>
        </p:grpSpPr>
        <p:sp>
          <p:nvSpPr>
            <p:cNvPr id="102" name="Google Shape;102;p17"/>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7"/>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ph type="title"/>
          </p:nvPr>
        </p:nvSpPr>
        <p:spPr>
          <a:xfrm>
            <a:off x="457200" y="1166125"/>
            <a:ext cx="5220300" cy="683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7"/>
          <p:cNvSpPr txBox="1"/>
          <p:nvPr>
            <p:ph idx="1" type="body"/>
          </p:nvPr>
        </p:nvSpPr>
        <p:spPr>
          <a:xfrm>
            <a:off x="1069625" y="1958050"/>
            <a:ext cx="1485300" cy="2618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1600"/>
              </a:spcBef>
              <a:spcAft>
                <a:spcPts val="0"/>
              </a:spcAft>
              <a:buSzPts val="1100"/>
              <a:buChar char="○"/>
              <a:defRPr sz="1100"/>
            </a:lvl2pPr>
            <a:lvl3pPr indent="-298450" lvl="2" marL="1371600" rtl="0">
              <a:spcBef>
                <a:spcPts val="1600"/>
              </a:spcBef>
              <a:spcAft>
                <a:spcPts val="0"/>
              </a:spcAft>
              <a:buSzPts val="1100"/>
              <a:buChar char="■"/>
              <a:defRPr sz="1100"/>
            </a:lvl3pPr>
            <a:lvl4pPr indent="-298450" lvl="3" marL="1828800" rtl="0">
              <a:spcBef>
                <a:spcPts val="1600"/>
              </a:spcBef>
              <a:spcAft>
                <a:spcPts val="0"/>
              </a:spcAft>
              <a:buSzPts val="1100"/>
              <a:buChar char="●"/>
              <a:defRPr sz="1100"/>
            </a:lvl4pPr>
            <a:lvl5pPr indent="-298450" lvl="4" marL="2286000" rtl="0">
              <a:spcBef>
                <a:spcPts val="1600"/>
              </a:spcBef>
              <a:spcAft>
                <a:spcPts val="0"/>
              </a:spcAft>
              <a:buSzPts val="1100"/>
              <a:buChar char="○"/>
              <a:defRPr sz="1100"/>
            </a:lvl5pPr>
            <a:lvl6pPr indent="-298450" lvl="5" marL="2743200" rtl="0">
              <a:spcBef>
                <a:spcPts val="1600"/>
              </a:spcBef>
              <a:spcAft>
                <a:spcPts val="0"/>
              </a:spcAft>
              <a:buSzPts val="1100"/>
              <a:buChar char="■"/>
              <a:defRPr sz="1100"/>
            </a:lvl6pPr>
            <a:lvl7pPr indent="-298450" lvl="6" marL="3200400" rtl="0">
              <a:spcBef>
                <a:spcPts val="1600"/>
              </a:spcBef>
              <a:spcAft>
                <a:spcPts val="0"/>
              </a:spcAft>
              <a:buSzPts val="1100"/>
              <a:buChar char="●"/>
              <a:defRPr sz="1100"/>
            </a:lvl7pPr>
            <a:lvl8pPr indent="-298450" lvl="7" marL="3657600" rtl="0">
              <a:spcBef>
                <a:spcPts val="1600"/>
              </a:spcBef>
              <a:spcAft>
                <a:spcPts val="0"/>
              </a:spcAft>
              <a:buSzPts val="1100"/>
              <a:buChar char="○"/>
              <a:defRPr sz="1100"/>
            </a:lvl8pPr>
            <a:lvl9pPr indent="-298450" lvl="8" marL="4114800" rtl="0">
              <a:spcBef>
                <a:spcPts val="1600"/>
              </a:spcBef>
              <a:spcAft>
                <a:spcPts val="1600"/>
              </a:spcAft>
              <a:buSzPts val="1100"/>
              <a:buChar char="■"/>
              <a:defRPr sz="1100"/>
            </a:lvl9pPr>
          </a:lstStyle>
          <a:p/>
        </p:txBody>
      </p:sp>
      <p:sp>
        <p:nvSpPr>
          <p:cNvPr id="109" name="Google Shape;109;p17"/>
          <p:cNvSpPr txBox="1"/>
          <p:nvPr>
            <p:ph idx="2" type="body"/>
          </p:nvPr>
        </p:nvSpPr>
        <p:spPr>
          <a:xfrm>
            <a:off x="2630936" y="1958050"/>
            <a:ext cx="1485300" cy="2618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1600"/>
              </a:spcBef>
              <a:spcAft>
                <a:spcPts val="0"/>
              </a:spcAft>
              <a:buSzPts val="1100"/>
              <a:buChar char="○"/>
              <a:defRPr sz="1100"/>
            </a:lvl2pPr>
            <a:lvl3pPr indent="-298450" lvl="2" marL="1371600" rtl="0">
              <a:spcBef>
                <a:spcPts val="1600"/>
              </a:spcBef>
              <a:spcAft>
                <a:spcPts val="0"/>
              </a:spcAft>
              <a:buSzPts val="1100"/>
              <a:buChar char="■"/>
              <a:defRPr sz="1100"/>
            </a:lvl3pPr>
            <a:lvl4pPr indent="-298450" lvl="3" marL="1828800" rtl="0">
              <a:spcBef>
                <a:spcPts val="1600"/>
              </a:spcBef>
              <a:spcAft>
                <a:spcPts val="0"/>
              </a:spcAft>
              <a:buSzPts val="1100"/>
              <a:buChar char="●"/>
              <a:defRPr sz="1100"/>
            </a:lvl4pPr>
            <a:lvl5pPr indent="-298450" lvl="4" marL="2286000" rtl="0">
              <a:spcBef>
                <a:spcPts val="1600"/>
              </a:spcBef>
              <a:spcAft>
                <a:spcPts val="0"/>
              </a:spcAft>
              <a:buSzPts val="1100"/>
              <a:buChar char="○"/>
              <a:defRPr sz="1100"/>
            </a:lvl5pPr>
            <a:lvl6pPr indent="-298450" lvl="5" marL="2743200" rtl="0">
              <a:spcBef>
                <a:spcPts val="1600"/>
              </a:spcBef>
              <a:spcAft>
                <a:spcPts val="0"/>
              </a:spcAft>
              <a:buSzPts val="1100"/>
              <a:buChar char="■"/>
              <a:defRPr sz="1100"/>
            </a:lvl6pPr>
            <a:lvl7pPr indent="-298450" lvl="6" marL="3200400" rtl="0">
              <a:spcBef>
                <a:spcPts val="1600"/>
              </a:spcBef>
              <a:spcAft>
                <a:spcPts val="0"/>
              </a:spcAft>
              <a:buSzPts val="1100"/>
              <a:buChar char="●"/>
              <a:defRPr sz="1100"/>
            </a:lvl7pPr>
            <a:lvl8pPr indent="-298450" lvl="7" marL="3657600" rtl="0">
              <a:spcBef>
                <a:spcPts val="1600"/>
              </a:spcBef>
              <a:spcAft>
                <a:spcPts val="0"/>
              </a:spcAft>
              <a:buSzPts val="1100"/>
              <a:buChar char="○"/>
              <a:defRPr sz="1100"/>
            </a:lvl8pPr>
            <a:lvl9pPr indent="-298450" lvl="8" marL="4114800" rtl="0">
              <a:spcBef>
                <a:spcPts val="1600"/>
              </a:spcBef>
              <a:spcAft>
                <a:spcPts val="1600"/>
              </a:spcAft>
              <a:buSzPts val="1100"/>
              <a:buChar char="■"/>
              <a:defRPr sz="1100"/>
            </a:lvl9pPr>
          </a:lstStyle>
          <a:p/>
        </p:txBody>
      </p:sp>
      <p:sp>
        <p:nvSpPr>
          <p:cNvPr id="110" name="Google Shape;110;p17"/>
          <p:cNvSpPr txBox="1"/>
          <p:nvPr>
            <p:ph idx="3" type="body"/>
          </p:nvPr>
        </p:nvSpPr>
        <p:spPr>
          <a:xfrm>
            <a:off x="4192246" y="1958050"/>
            <a:ext cx="1485300" cy="2618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1600"/>
              </a:spcBef>
              <a:spcAft>
                <a:spcPts val="0"/>
              </a:spcAft>
              <a:buSzPts val="1100"/>
              <a:buChar char="○"/>
              <a:defRPr sz="1100"/>
            </a:lvl2pPr>
            <a:lvl3pPr indent="-298450" lvl="2" marL="1371600" rtl="0">
              <a:spcBef>
                <a:spcPts val="1600"/>
              </a:spcBef>
              <a:spcAft>
                <a:spcPts val="0"/>
              </a:spcAft>
              <a:buSzPts val="1100"/>
              <a:buChar char="■"/>
              <a:defRPr sz="1100"/>
            </a:lvl3pPr>
            <a:lvl4pPr indent="-298450" lvl="3" marL="1828800" rtl="0">
              <a:spcBef>
                <a:spcPts val="1600"/>
              </a:spcBef>
              <a:spcAft>
                <a:spcPts val="0"/>
              </a:spcAft>
              <a:buSzPts val="1100"/>
              <a:buChar char="●"/>
              <a:defRPr sz="1100"/>
            </a:lvl4pPr>
            <a:lvl5pPr indent="-298450" lvl="4" marL="2286000" rtl="0">
              <a:spcBef>
                <a:spcPts val="1600"/>
              </a:spcBef>
              <a:spcAft>
                <a:spcPts val="0"/>
              </a:spcAft>
              <a:buSzPts val="1100"/>
              <a:buChar char="○"/>
              <a:defRPr sz="1100"/>
            </a:lvl5pPr>
            <a:lvl6pPr indent="-298450" lvl="5" marL="2743200" rtl="0">
              <a:spcBef>
                <a:spcPts val="1600"/>
              </a:spcBef>
              <a:spcAft>
                <a:spcPts val="0"/>
              </a:spcAft>
              <a:buSzPts val="1100"/>
              <a:buChar char="■"/>
              <a:defRPr sz="1100"/>
            </a:lvl6pPr>
            <a:lvl7pPr indent="-298450" lvl="6" marL="3200400" rtl="0">
              <a:spcBef>
                <a:spcPts val="1600"/>
              </a:spcBef>
              <a:spcAft>
                <a:spcPts val="0"/>
              </a:spcAft>
              <a:buSzPts val="1100"/>
              <a:buChar char="●"/>
              <a:defRPr sz="1100"/>
            </a:lvl7pPr>
            <a:lvl8pPr indent="-298450" lvl="7" marL="3657600" rtl="0">
              <a:spcBef>
                <a:spcPts val="1600"/>
              </a:spcBef>
              <a:spcAft>
                <a:spcPts val="0"/>
              </a:spcAft>
              <a:buSzPts val="1100"/>
              <a:buChar char="○"/>
              <a:defRPr sz="1100"/>
            </a:lvl8pPr>
            <a:lvl9pPr indent="-298450" lvl="8" marL="4114800" rtl="0">
              <a:spcBef>
                <a:spcPts val="1600"/>
              </a:spcBef>
              <a:spcAft>
                <a:spcPts val="1600"/>
              </a:spcAft>
              <a:buSzPts val="1100"/>
              <a:buChar char="■"/>
              <a:defRPr sz="1100"/>
            </a:lvl9pPr>
          </a:lstStyle>
          <a:p/>
        </p:txBody>
      </p:sp>
      <p:sp>
        <p:nvSpPr>
          <p:cNvPr id="111" name="Google Shape;111;p1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7"/>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big image">
  <p:cSld name="TITLE_AND_BODY_1">
    <p:spTree>
      <p:nvGrpSpPr>
        <p:cNvPr id="114" name="Shape 114"/>
        <p:cNvGrpSpPr/>
        <p:nvPr/>
      </p:nvGrpSpPr>
      <p:grpSpPr>
        <a:xfrm>
          <a:off x="0" y="0"/>
          <a:ext cx="0" cy="0"/>
          <a:chOff x="0" y="0"/>
          <a:chExt cx="0" cy="0"/>
        </a:xfrm>
      </p:grpSpPr>
      <p:sp>
        <p:nvSpPr>
          <p:cNvPr id="115" name="Google Shape;115;p18"/>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5376775" y="592475"/>
            <a:ext cx="3958500" cy="39585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8"/>
          <p:cNvGrpSpPr/>
          <p:nvPr/>
        </p:nvGrpSpPr>
        <p:grpSpPr>
          <a:xfrm>
            <a:off x="-442731" y="337284"/>
            <a:ext cx="2324700" cy="2324700"/>
            <a:chOff x="-474900" y="321200"/>
            <a:chExt cx="2324700" cy="2324700"/>
          </a:xfrm>
        </p:grpSpPr>
        <p:sp>
          <p:nvSpPr>
            <p:cNvPr id="118" name="Google Shape;118;p1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457200" y="1166125"/>
            <a:ext cx="4504800" cy="683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 name="Google Shape;124;p18"/>
          <p:cNvSpPr txBox="1"/>
          <p:nvPr>
            <p:ph idx="1" type="body"/>
          </p:nvPr>
        </p:nvSpPr>
        <p:spPr>
          <a:xfrm>
            <a:off x="985679" y="1958050"/>
            <a:ext cx="3976500" cy="2618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background">
  <p:cSld name="BLANK_1">
    <p:bg>
      <p:bgPr>
        <a:solidFill>
          <a:srgbClr val="000000"/>
        </a:solidFill>
      </p:bgPr>
    </p:bg>
    <p:spTree>
      <p:nvGrpSpPr>
        <p:cNvPr id="126" name="Shape 126"/>
        <p:cNvGrpSpPr/>
        <p:nvPr/>
      </p:nvGrpSpPr>
      <p:grpSpPr>
        <a:xfrm>
          <a:off x="0" y="0"/>
          <a:ext cx="0" cy="0"/>
          <a:chOff x="0" y="0"/>
          <a:chExt cx="0" cy="0"/>
        </a:xfrm>
      </p:grpSpPr>
      <p:sp>
        <p:nvSpPr>
          <p:cNvPr id="127" name="Google Shape;127;p19"/>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hyperlink" Target="http://www.gestiondeoperaciones.net/inventarios/cantidad-economica-de-pedido-eoq-con-descuentos-por-cantid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26.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2.png"/><Relationship Id="rId4" Type="http://schemas.openxmlformats.org/officeDocument/2006/relationships/hyperlink" Target="https://github.com/OlgaMoyano/Teoria-de-Inventarios/blob/master/Teoria%20de%20inventarios.py"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hyperlink" Target="https://www.ecured.cu/Teor%C3%ADa_de_inventar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ctrTitle"/>
          </p:nvPr>
        </p:nvSpPr>
        <p:spPr>
          <a:xfrm>
            <a:off x="2211600" y="1991850"/>
            <a:ext cx="47208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TEORIA DE INVENTARIOS </a:t>
            </a:r>
            <a:endParaRPr/>
          </a:p>
        </p:txBody>
      </p:sp>
      <p:grpSp>
        <p:nvGrpSpPr>
          <p:cNvPr id="138" name="Google Shape;138;p20"/>
          <p:cNvGrpSpPr/>
          <p:nvPr/>
        </p:nvGrpSpPr>
        <p:grpSpPr>
          <a:xfrm>
            <a:off x="1311079" y="985525"/>
            <a:ext cx="832106" cy="832102"/>
            <a:chOff x="1923675" y="1633650"/>
            <a:chExt cx="436000" cy="435975"/>
          </a:xfrm>
        </p:grpSpPr>
        <p:sp>
          <p:nvSpPr>
            <p:cNvPr id="139" name="Google Shape;139;p2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0"/>
          <p:cNvSpPr txBox="1"/>
          <p:nvPr/>
        </p:nvSpPr>
        <p:spPr>
          <a:xfrm>
            <a:off x="3390850" y="3506575"/>
            <a:ext cx="5196600" cy="1159800"/>
          </a:xfrm>
          <a:prstGeom prst="rect">
            <a:avLst/>
          </a:prstGeom>
          <a:solidFill>
            <a:srgbClr val="999999">
              <a:alpha val="5825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oppins"/>
                <a:ea typeface="Poppins"/>
                <a:cs typeface="Poppins"/>
                <a:sym typeface="Poppins"/>
              </a:rPr>
              <a:t>Olga Lucía Moyano Orjuela  20152020021 </a:t>
            </a:r>
            <a:endParaRPr b="1">
              <a:solidFill>
                <a:srgbClr val="FFFFFF"/>
              </a:solidFill>
              <a:latin typeface="Poppins"/>
              <a:ea typeface="Poppins"/>
              <a:cs typeface="Poppins"/>
              <a:sym typeface="Poppins"/>
            </a:endParaRPr>
          </a:p>
          <a:p>
            <a:pPr indent="0" lvl="0" marL="0" rtl="0" algn="l">
              <a:lnSpc>
                <a:spcPct val="115000"/>
              </a:lnSpc>
              <a:spcBef>
                <a:spcPts val="0"/>
              </a:spcBef>
              <a:spcAft>
                <a:spcPts val="0"/>
              </a:spcAft>
              <a:buNone/>
            </a:pPr>
            <a:r>
              <a:rPr b="1" lang="en">
                <a:solidFill>
                  <a:srgbClr val="FFFFFF"/>
                </a:solidFill>
                <a:latin typeface="Poppins"/>
                <a:ea typeface="Poppins"/>
                <a:cs typeface="Poppins"/>
                <a:sym typeface="Poppins"/>
              </a:rPr>
              <a:t>Juan Sebastián Alvarado Ávila 20172020030</a:t>
            </a:r>
            <a:endParaRPr b="1">
              <a:solidFill>
                <a:srgbClr val="FFFFFF"/>
              </a:solidFill>
              <a:latin typeface="Poppins"/>
              <a:ea typeface="Poppins"/>
              <a:cs typeface="Poppins"/>
              <a:sym typeface="Poppins"/>
            </a:endParaRPr>
          </a:p>
          <a:p>
            <a:pPr indent="0" lvl="0" marL="0" rtl="0" algn="l">
              <a:spcBef>
                <a:spcPts val="0"/>
              </a:spcBef>
              <a:spcAft>
                <a:spcPts val="0"/>
              </a:spcAft>
              <a:buNone/>
            </a:pPr>
            <a:r>
              <a:t/>
            </a:r>
            <a:endParaRPr b="1">
              <a:solidFill>
                <a:srgbClr val="FFFFFF"/>
              </a:solidFill>
              <a:latin typeface="Poppins"/>
              <a:ea typeface="Poppins"/>
              <a:cs typeface="Poppins"/>
              <a:sym typeface="Poppins"/>
            </a:endParaRPr>
          </a:p>
          <a:p>
            <a:pPr indent="0" lvl="0" marL="0" rtl="0" algn="ctr">
              <a:spcBef>
                <a:spcPts val="0"/>
              </a:spcBef>
              <a:spcAft>
                <a:spcPts val="0"/>
              </a:spcAft>
              <a:buNone/>
            </a:pPr>
            <a:r>
              <a:rPr b="1" lang="en">
                <a:solidFill>
                  <a:srgbClr val="FFFFFF"/>
                </a:solidFill>
                <a:latin typeface="Poppins"/>
                <a:ea typeface="Poppins"/>
                <a:cs typeface="Poppins"/>
                <a:sym typeface="Poppins"/>
              </a:rPr>
              <a:t>GRUPO 12</a:t>
            </a:r>
            <a:endParaRPr b="1">
              <a:solidFill>
                <a:srgbClr val="FFFFFF"/>
              </a:solidFill>
              <a:latin typeface="Poppins"/>
              <a:ea typeface="Poppins"/>
              <a:cs typeface="Poppins"/>
              <a:sym typeface="Poppins"/>
            </a:endParaRPr>
          </a:p>
        </p:txBody>
      </p:sp>
      <p:sp>
        <p:nvSpPr>
          <p:cNvPr id="146" name="Google Shape;146;p20"/>
          <p:cNvSpPr/>
          <p:nvPr/>
        </p:nvSpPr>
        <p:spPr>
          <a:xfrm>
            <a:off x="951175" y="186700"/>
            <a:ext cx="7418700" cy="132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47" name="Google Shape;147;p20"/>
          <p:cNvPicPr preferRelativeResize="0"/>
          <p:nvPr/>
        </p:nvPicPr>
        <p:blipFill rotWithShape="1">
          <a:blip r:embed="rId3">
            <a:alphaModFix/>
          </a:blip>
          <a:srcRect b="2320" l="0" r="0" t="-2320"/>
          <a:stretch/>
        </p:blipFill>
        <p:spPr>
          <a:xfrm>
            <a:off x="898075" y="-221325"/>
            <a:ext cx="1906800" cy="1906800"/>
          </a:xfrm>
          <a:prstGeom prst="rect">
            <a:avLst/>
          </a:prstGeom>
          <a:noFill/>
          <a:ln>
            <a:noFill/>
          </a:ln>
        </p:spPr>
      </p:pic>
      <p:sp>
        <p:nvSpPr>
          <p:cNvPr id="148" name="Google Shape;148;p20"/>
          <p:cNvSpPr txBox="1"/>
          <p:nvPr/>
        </p:nvSpPr>
        <p:spPr>
          <a:xfrm>
            <a:off x="2603500" y="347050"/>
            <a:ext cx="5196600" cy="100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UNIVERSIDAD  DISTRITAL FRANCISCO JOSÉ DE CALDAS</a:t>
            </a:r>
            <a:endParaRPr b="1" sz="1200">
              <a:latin typeface="Times New Roman"/>
              <a:ea typeface="Times New Roman"/>
              <a:cs typeface="Times New Roman"/>
              <a:sym typeface="Times New Roman"/>
            </a:endParaRPr>
          </a:p>
          <a:p>
            <a:pPr indent="0" lvl="0" marL="0" rtl="0" algn="ctr">
              <a:lnSpc>
                <a:spcPct val="115000"/>
              </a:lnSpc>
              <a:spcBef>
                <a:spcPts val="300"/>
              </a:spcBef>
              <a:spcAft>
                <a:spcPts val="0"/>
              </a:spcAft>
              <a:buNone/>
            </a:pPr>
            <a:r>
              <a:rPr b="1" lang="en" sz="1100"/>
              <a:t>FACULTAD DE INGENIERÍA</a:t>
            </a:r>
            <a:endParaRPr b="1" sz="1100"/>
          </a:p>
          <a:p>
            <a:pPr indent="0" lvl="0" marL="0" rtl="0" algn="ctr">
              <a:lnSpc>
                <a:spcPct val="115000"/>
              </a:lnSpc>
              <a:spcBef>
                <a:spcPts val="0"/>
              </a:spcBef>
              <a:spcAft>
                <a:spcPts val="0"/>
              </a:spcAft>
              <a:buNone/>
            </a:pPr>
            <a:r>
              <a:rPr b="1" lang="en" sz="1100"/>
              <a:t>INVESTIGACIÓN DE  OPERACIONES  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9"/>
          <p:cNvSpPr txBox="1"/>
          <p:nvPr>
            <p:ph idx="4294967295" type="ctrTitle"/>
          </p:nvPr>
        </p:nvSpPr>
        <p:spPr>
          <a:xfrm>
            <a:off x="1046475" y="450325"/>
            <a:ext cx="7658700" cy="786600"/>
          </a:xfrm>
          <a:prstGeom prst="rect">
            <a:avLst/>
          </a:prstGeom>
          <a:solidFill>
            <a:srgbClr val="666666">
              <a:alpha val="5269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4000"/>
              <a:t>OBJETIVO GENERAL </a:t>
            </a:r>
            <a:endParaRPr sz="4000"/>
          </a:p>
        </p:txBody>
      </p:sp>
      <p:sp>
        <p:nvSpPr>
          <p:cNvPr id="246" name="Google Shape;246;p2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29"/>
          <p:cNvSpPr/>
          <p:nvPr/>
        </p:nvSpPr>
        <p:spPr>
          <a:xfrm>
            <a:off x="1468625" y="1495600"/>
            <a:ext cx="6587100" cy="241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b="1" i="1" lang="en" sz="2100">
                <a:solidFill>
                  <a:srgbClr val="3C78D8"/>
                </a:solidFill>
                <a:latin typeface="Times New Roman"/>
                <a:ea typeface="Times New Roman"/>
                <a:cs typeface="Times New Roman"/>
                <a:sym typeface="Times New Roman"/>
              </a:rPr>
              <a:t>Determinar la utilidad de la teoría de inventarios para la administración de los ingresos, usando los diferentes modelos para definir su uso teórico en aplicaciones reales. </a:t>
            </a:r>
            <a:endParaRPr b="1" i="1" sz="2100">
              <a:solidFill>
                <a:srgbClr val="3C78D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48" name="Google Shape;248;p29"/>
          <p:cNvPicPr preferRelativeResize="0"/>
          <p:nvPr/>
        </p:nvPicPr>
        <p:blipFill>
          <a:blip r:embed="rId3">
            <a:alphaModFix/>
          </a:blip>
          <a:stretch>
            <a:fillRect/>
          </a:stretch>
        </p:blipFill>
        <p:spPr>
          <a:xfrm>
            <a:off x="6553375" y="2933725"/>
            <a:ext cx="1714500" cy="169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idx="4294967295" type="ctrTitle"/>
          </p:nvPr>
        </p:nvSpPr>
        <p:spPr>
          <a:xfrm>
            <a:off x="1046475" y="450325"/>
            <a:ext cx="7658700" cy="786600"/>
          </a:xfrm>
          <a:prstGeom prst="rect">
            <a:avLst/>
          </a:prstGeom>
          <a:solidFill>
            <a:srgbClr val="666666">
              <a:alpha val="52690"/>
            </a:srgbClr>
          </a:solidFill>
        </p:spPr>
        <p:txBody>
          <a:bodyPr anchorCtr="0" anchor="t" bIns="91425" lIns="91425" spcFirstLastPara="1" rIns="91425" wrap="square" tIns="91425">
            <a:noAutofit/>
          </a:bodyPr>
          <a:lstStyle/>
          <a:p>
            <a:pPr indent="0" lvl="0" marL="0" rtl="0" algn="l">
              <a:spcBef>
                <a:spcPts val="0"/>
              </a:spcBef>
              <a:spcAft>
                <a:spcPts val="0"/>
              </a:spcAft>
              <a:buNone/>
            </a:pPr>
            <a:r>
              <a:rPr lang="en" sz="4000"/>
              <a:t>OBJETIVOS ESPECIFICOS </a:t>
            </a:r>
            <a:endParaRPr sz="4000"/>
          </a:p>
        </p:txBody>
      </p:sp>
      <p:sp>
        <p:nvSpPr>
          <p:cNvPr id="254" name="Google Shape;254;p3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0"/>
          <p:cNvSpPr/>
          <p:nvPr/>
        </p:nvSpPr>
        <p:spPr>
          <a:xfrm>
            <a:off x="1143850" y="1236925"/>
            <a:ext cx="7365600" cy="7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t/>
            </a:r>
            <a:endParaRPr b="1" i="1" sz="1800">
              <a:solidFill>
                <a:srgbClr val="3C78D8"/>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i="1" lang="en" sz="1800">
                <a:solidFill>
                  <a:srgbClr val="3C78D8"/>
                </a:solidFill>
                <a:latin typeface="Times New Roman"/>
                <a:ea typeface="Times New Roman"/>
                <a:cs typeface="Times New Roman"/>
                <a:sym typeface="Times New Roman"/>
              </a:rPr>
              <a:t>Identificar cómos la teoría de inventarios se atribuye a los procesos de abastecimiento,operaciones y distribución. </a:t>
            </a:r>
            <a:endParaRPr b="1" i="1" sz="1800">
              <a:solidFill>
                <a:srgbClr val="3C78D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56" name="Google Shape;256;p30"/>
          <p:cNvSpPr/>
          <p:nvPr/>
        </p:nvSpPr>
        <p:spPr>
          <a:xfrm>
            <a:off x="1143850" y="2103050"/>
            <a:ext cx="7365600" cy="7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b="1" i="1" sz="1800">
              <a:solidFill>
                <a:srgbClr val="3C78D8"/>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i="1" lang="en" sz="1800">
                <a:solidFill>
                  <a:srgbClr val="3C78D8"/>
                </a:solidFill>
                <a:latin typeface="Times New Roman"/>
                <a:ea typeface="Times New Roman"/>
                <a:cs typeface="Times New Roman"/>
                <a:sym typeface="Times New Roman"/>
              </a:rPr>
              <a:t>Conceptualizar los diferentes requerimientos de la teoría de inventarios con su respectiva aplicación e incidencia en la cadena logística.</a:t>
            </a:r>
            <a:endParaRPr b="1" i="1" sz="1800">
              <a:solidFill>
                <a:srgbClr val="3C78D8"/>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57" name="Google Shape;257;p30"/>
          <p:cNvSpPr/>
          <p:nvPr/>
        </p:nvSpPr>
        <p:spPr>
          <a:xfrm>
            <a:off x="1143850" y="2975163"/>
            <a:ext cx="7365600" cy="78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i="1" lang="en" sz="1800">
                <a:solidFill>
                  <a:srgbClr val="3C78D8"/>
                </a:solidFill>
                <a:latin typeface="Times New Roman"/>
                <a:ea typeface="Times New Roman"/>
                <a:cs typeface="Times New Roman"/>
                <a:sym typeface="Times New Roman"/>
              </a:rPr>
              <a:t>Formular mediante el modelo matemático una política óptima de relación abastecimiento-demanda en la realidad empresarial</a:t>
            </a:r>
            <a:r>
              <a:rPr lang="en" sz="1200">
                <a:latin typeface="Times New Roman"/>
                <a:ea typeface="Times New Roman"/>
                <a:cs typeface="Times New Roman"/>
                <a:sym typeface="Times New Roman"/>
              </a:rPr>
              <a:t>.</a:t>
            </a:r>
            <a:endParaRPr/>
          </a:p>
        </p:txBody>
      </p:sp>
      <p:pic>
        <p:nvPicPr>
          <p:cNvPr id="258" name="Google Shape;258;p30"/>
          <p:cNvPicPr preferRelativeResize="0"/>
          <p:nvPr/>
        </p:nvPicPr>
        <p:blipFill>
          <a:blip r:embed="rId3">
            <a:alphaModFix/>
          </a:blip>
          <a:stretch>
            <a:fillRect/>
          </a:stretch>
        </p:blipFill>
        <p:spPr>
          <a:xfrm>
            <a:off x="7775125" y="261225"/>
            <a:ext cx="1177875" cy="1164775"/>
          </a:xfrm>
          <a:prstGeom prst="rect">
            <a:avLst/>
          </a:prstGeom>
          <a:noFill/>
          <a:ln>
            <a:noFill/>
          </a:ln>
        </p:spPr>
      </p:pic>
      <p:sp>
        <p:nvSpPr>
          <p:cNvPr id="259" name="Google Shape;259;p30"/>
          <p:cNvSpPr/>
          <p:nvPr/>
        </p:nvSpPr>
        <p:spPr>
          <a:xfrm>
            <a:off x="1097700" y="3921802"/>
            <a:ext cx="7365600" cy="91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i="1" lang="en" sz="1800">
                <a:solidFill>
                  <a:srgbClr val="3C78D8"/>
                </a:solidFill>
                <a:latin typeface="Times New Roman"/>
                <a:ea typeface="Times New Roman"/>
                <a:cs typeface="Times New Roman"/>
                <a:sym typeface="Times New Roman"/>
              </a:rPr>
              <a:t>Plantear a partir de la abstracción conceptual de la teoría de inventarios su factibilidad en el desarrollo comercial del mundo actual concurrente.</a:t>
            </a:r>
            <a:endParaRPr/>
          </a:p>
        </p:txBody>
      </p:sp>
      <p:sp>
        <p:nvSpPr>
          <p:cNvPr id="260" name="Google Shape;260;p30"/>
          <p:cNvSpPr/>
          <p:nvPr/>
        </p:nvSpPr>
        <p:spPr>
          <a:xfrm>
            <a:off x="382825" y="2374950"/>
            <a:ext cx="433800" cy="393600"/>
          </a:xfrm>
          <a:prstGeom prst="ellipse">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261" name="Google Shape;261;p30"/>
          <p:cNvSpPr/>
          <p:nvPr/>
        </p:nvSpPr>
        <p:spPr>
          <a:xfrm>
            <a:off x="439550" y="1433425"/>
            <a:ext cx="433800" cy="393600"/>
          </a:xfrm>
          <a:prstGeom prst="ellipse">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1</a:t>
            </a:r>
            <a:endParaRPr b="1">
              <a:solidFill>
                <a:srgbClr val="FFFFFF"/>
              </a:solidFill>
            </a:endParaRPr>
          </a:p>
        </p:txBody>
      </p:sp>
      <p:sp>
        <p:nvSpPr>
          <p:cNvPr id="262" name="Google Shape;262;p30"/>
          <p:cNvSpPr/>
          <p:nvPr/>
        </p:nvSpPr>
        <p:spPr>
          <a:xfrm>
            <a:off x="382825" y="3171675"/>
            <a:ext cx="433800" cy="393600"/>
          </a:xfrm>
          <a:prstGeom prst="ellipse">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263" name="Google Shape;263;p30"/>
          <p:cNvSpPr/>
          <p:nvPr/>
        </p:nvSpPr>
        <p:spPr>
          <a:xfrm>
            <a:off x="382825" y="4063200"/>
            <a:ext cx="433800" cy="393600"/>
          </a:xfrm>
          <a:prstGeom prst="ellipse">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1"/>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MARCO TEORICO</a:t>
            </a:r>
            <a:endParaRPr/>
          </a:p>
        </p:txBody>
      </p:sp>
      <p:sp>
        <p:nvSpPr>
          <p:cNvPr id="269" name="Google Shape;269;p31"/>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TEORIA DE INVENTARIOS</a:t>
            </a:r>
            <a:endParaRPr/>
          </a:p>
        </p:txBody>
      </p:sp>
      <p:sp>
        <p:nvSpPr>
          <p:cNvPr id="270" name="Google Shape;270;p31"/>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3</a:t>
            </a:r>
            <a:endParaRPr sz="6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2"/>
          <p:cNvSpPr/>
          <p:nvPr/>
        </p:nvSpPr>
        <p:spPr>
          <a:xfrm>
            <a:off x="829700" y="433950"/>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1"/>
                </a:solidFill>
                <a:latin typeface="Oswald"/>
                <a:ea typeface="Oswald"/>
                <a:cs typeface="Oswald"/>
                <a:sym typeface="Oswald"/>
              </a:rPr>
              <a:t>Historia</a:t>
            </a:r>
            <a:r>
              <a:rPr lang="en"/>
              <a:t> </a:t>
            </a:r>
            <a:endParaRPr/>
          </a:p>
        </p:txBody>
      </p:sp>
      <p:sp>
        <p:nvSpPr>
          <p:cNvPr id="277" name="Google Shape;277;p32"/>
          <p:cNvSpPr/>
          <p:nvPr/>
        </p:nvSpPr>
        <p:spPr>
          <a:xfrm>
            <a:off x="829700" y="1401825"/>
            <a:ext cx="5005200" cy="34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300">
                <a:latin typeface="Comfortaa"/>
                <a:ea typeface="Comfortaa"/>
                <a:cs typeface="Comfortaa"/>
                <a:sym typeface="Comfortaa"/>
              </a:rPr>
              <a:t>Desde tiempos antiguos se ha utilizado el término de inventario.Poblaciones de diferentes épocas, antes de llegar las temporadas de sequía se abastecen de diferente productos alimenticios con el propósito de cubrir sus necesidades en ese periodo del año.Con la evolución del mundo y la formalización de las empresa,se ha ampliado este concepto y se han generado técnicas de administración científica de inventarios cuyo  objetivo es  optimizar la adquisición de los materiales necesarios en el momento indicado para el  correcto funcionamiento de los negocios. </a:t>
            </a:r>
            <a:endParaRPr b="1" sz="1500">
              <a:latin typeface="Comfortaa"/>
              <a:ea typeface="Comfortaa"/>
              <a:cs typeface="Comfortaa"/>
              <a:sym typeface="Comfortaa"/>
            </a:endParaRPr>
          </a:p>
        </p:txBody>
      </p:sp>
      <p:pic>
        <p:nvPicPr>
          <p:cNvPr id="278" name="Google Shape;278;p32"/>
          <p:cNvPicPr preferRelativeResize="0"/>
          <p:nvPr/>
        </p:nvPicPr>
        <p:blipFill>
          <a:blip r:embed="rId3">
            <a:alphaModFix/>
          </a:blip>
          <a:stretch>
            <a:fillRect/>
          </a:stretch>
        </p:blipFill>
        <p:spPr>
          <a:xfrm>
            <a:off x="5959900" y="1800775"/>
            <a:ext cx="2695575" cy="269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33"/>
          <p:cNvSpPr txBox="1"/>
          <p:nvPr/>
        </p:nvSpPr>
        <p:spPr>
          <a:xfrm>
            <a:off x="3444100" y="1267788"/>
            <a:ext cx="5178300" cy="3534900"/>
          </a:xfrm>
          <a:prstGeom prst="rect">
            <a:avLst/>
          </a:prstGeom>
          <a:solidFill>
            <a:srgbClr val="666666"/>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100">
                <a:solidFill>
                  <a:schemeClr val="dk1"/>
                </a:solidFill>
                <a:latin typeface="Comfortaa"/>
                <a:ea typeface="Comfortaa"/>
                <a:cs typeface="Comfortaa"/>
                <a:sym typeface="Comfortaa"/>
              </a:rPr>
              <a:t>Los</a:t>
            </a:r>
            <a:r>
              <a:rPr b="1" lang="en" sz="1100">
                <a:solidFill>
                  <a:schemeClr val="dk1"/>
                </a:solidFill>
                <a:latin typeface="Comfortaa"/>
                <a:ea typeface="Comfortaa"/>
                <a:cs typeface="Comfortaa"/>
                <a:sym typeface="Comfortaa"/>
              </a:rPr>
              <a:t> costo asociado con el mantenimiento de los inventarios suele ser muy elevado,es por ello que muchas compañías resuelven utilizar modelos matemáticos para lograr una ventaja competitiva , según Frederick S. Hillier y Gerald J. Lieberman “La administración científica</a:t>
            </a:r>
            <a:endParaRPr b="1" sz="1100">
              <a:solidFill>
                <a:schemeClr val="dk1"/>
              </a:solidFill>
              <a:latin typeface="Comfortaa"/>
              <a:ea typeface="Comfortaa"/>
              <a:cs typeface="Comfortaa"/>
              <a:sym typeface="Comfortaa"/>
            </a:endParaRPr>
          </a:p>
          <a:p>
            <a:pPr indent="0" lvl="0" marL="0" rtl="0" algn="just">
              <a:lnSpc>
                <a:spcPct val="115000"/>
              </a:lnSpc>
              <a:spcBef>
                <a:spcPts val="0"/>
              </a:spcBef>
              <a:spcAft>
                <a:spcPts val="0"/>
              </a:spcAft>
              <a:buNone/>
            </a:pPr>
            <a:r>
              <a:rPr b="1" lang="en" sz="1100">
                <a:solidFill>
                  <a:schemeClr val="dk1"/>
                </a:solidFill>
                <a:latin typeface="Comfortaa"/>
                <a:ea typeface="Comfortaa"/>
                <a:cs typeface="Comfortaa"/>
                <a:sym typeface="Comfortaa"/>
              </a:rPr>
              <a:t>de inventarios comprende los siguientes pasos:</a:t>
            </a:r>
            <a:endParaRPr b="1" sz="1100">
              <a:solidFill>
                <a:schemeClr val="dk1"/>
              </a:solidFill>
              <a:latin typeface="Comfortaa"/>
              <a:ea typeface="Comfortaa"/>
              <a:cs typeface="Comfortaa"/>
              <a:sym typeface="Comfortaa"/>
            </a:endParaRPr>
          </a:p>
          <a:p>
            <a:pPr indent="0" lvl="0" marL="0" rtl="0" algn="just">
              <a:lnSpc>
                <a:spcPct val="115000"/>
              </a:lnSpc>
              <a:spcBef>
                <a:spcPts val="0"/>
              </a:spcBef>
              <a:spcAft>
                <a:spcPts val="0"/>
              </a:spcAft>
              <a:buNone/>
            </a:pPr>
            <a:r>
              <a:t/>
            </a:r>
            <a:endParaRPr b="1" sz="1100">
              <a:solidFill>
                <a:schemeClr val="dk1"/>
              </a:solidFill>
              <a:latin typeface="Comfortaa"/>
              <a:ea typeface="Comfortaa"/>
              <a:cs typeface="Comfortaa"/>
              <a:sym typeface="Comfortaa"/>
            </a:endParaRPr>
          </a:p>
          <a:p>
            <a:pPr indent="-298450" lvl="0" marL="914400" rtl="0" algn="just">
              <a:lnSpc>
                <a:spcPct val="115000"/>
              </a:lnSpc>
              <a:spcBef>
                <a:spcPts val="0"/>
              </a:spcBef>
              <a:spcAft>
                <a:spcPts val="0"/>
              </a:spcAft>
              <a:buClr>
                <a:schemeClr val="dk1"/>
              </a:buClr>
              <a:buSzPts val="1100"/>
              <a:buFont typeface="Comfortaa"/>
              <a:buAutoNum type="arabicPeriod"/>
            </a:pPr>
            <a:r>
              <a:rPr b="1" lang="en" sz="1100">
                <a:solidFill>
                  <a:schemeClr val="dk1"/>
                </a:solidFill>
                <a:latin typeface="Comfortaa"/>
                <a:ea typeface="Comfortaa"/>
                <a:cs typeface="Comfortaa"/>
                <a:sym typeface="Comfortaa"/>
              </a:rPr>
              <a:t> Formular un modelo matemático que describa el comportamiento del sistema de inventarios.</a:t>
            </a:r>
            <a:endParaRPr b="1" sz="1100">
              <a:solidFill>
                <a:schemeClr val="dk1"/>
              </a:solidFill>
              <a:latin typeface="Comfortaa"/>
              <a:ea typeface="Comfortaa"/>
              <a:cs typeface="Comfortaa"/>
              <a:sym typeface="Comfortaa"/>
            </a:endParaRPr>
          </a:p>
          <a:p>
            <a:pPr indent="-298450" lvl="0" marL="914400" rtl="0" algn="just">
              <a:lnSpc>
                <a:spcPct val="115000"/>
              </a:lnSpc>
              <a:spcBef>
                <a:spcPts val="0"/>
              </a:spcBef>
              <a:spcAft>
                <a:spcPts val="0"/>
              </a:spcAft>
              <a:buClr>
                <a:schemeClr val="dk1"/>
              </a:buClr>
              <a:buSzPts val="1100"/>
              <a:buFont typeface="Comfortaa"/>
              <a:buAutoNum type="arabicPeriod"/>
            </a:pPr>
            <a:r>
              <a:rPr b="1" lang="en" sz="1100">
                <a:solidFill>
                  <a:schemeClr val="dk1"/>
                </a:solidFill>
                <a:latin typeface="Comfortaa"/>
                <a:ea typeface="Comfortaa"/>
                <a:cs typeface="Comfortaa"/>
                <a:sym typeface="Comfortaa"/>
              </a:rPr>
              <a:t> Elaborar una política óptima de inventarios a partir de ese modelo.</a:t>
            </a:r>
            <a:endParaRPr b="1" sz="1100">
              <a:solidFill>
                <a:schemeClr val="dk1"/>
              </a:solidFill>
              <a:latin typeface="Comfortaa"/>
              <a:ea typeface="Comfortaa"/>
              <a:cs typeface="Comfortaa"/>
              <a:sym typeface="Comfortaa"/>
            </a:endParaRPr>
          </a:p>
          <a:p>
            <a:pPr indent="-298450" lvl="0" marL="914400" rtl="0" algn="just">
              <a:lnSpc>
                <a:spcPct val="115000"/>
              </a:lnSpc>
              <a:spcBef>
                <a:spcPts val="0"/>
              </a:spcBef>
              <a:spcAft>
                <a:spcPts val="0"/>
              </a:spcAft>
              <a:buClr>
                <a:schemeClr val="dk1"/>
              </a:buClr>
              <a:buSzPts val="1100"/>
              <a:buFont typeface="Comfortaa"/>
              <a:buAutoNum type="arabicPeriod"/>
            </a:pPr>
            <a:r>
              <a:rPr b="1" lang="en" sz="1100">
                <a:solidFill>
                  <a:schemeClr val="dk1"/>
                </a:solidFill>
                <a:latin typeface="Comfortaa"/>
                <a:ea typeface="Comfortaa"/>
                <a:cs typeface="Comfortaa"/>
                <a:sym typeface="Comfortaa"/>
              </a:rPr>
              <a:t>Utilizar un sistema de procesamiento de información computarizado para mantener registros de los niveles del inventario.</a:t>
            </a:r>
            <a:endParaRPr b="1" sz="1100">
              <a:solidFill>
                <a:schemeClr val="dk1"/>
              </a:solidFill>
              <a:latin typeface="Comfortaa"/>
              <a:ea typeface="Comfortaa"/>
              <a:cs typeface="Comfortaa"/>
              <a:sym typeface="Comfortaa"/>
            </a:endParaRPr>
          </a:p>
          <a:p>
            <a:pPr indent="-298450" lvl="0" marL="914400" rtl="0" algn="just">
              <a:lnSpc>
                <a:spcPct val="115000"/>
              </a:lnSpc>
              <a:spcBef>
                <a:spcPts val="0"/>
              </a:spcBef>
              <a:spcAft>
                <a:spcPts val="0"/>
              </a:spcAft>
              <a:buClr>
                <a:schemeClr val="dk1"/>
              </a:buClr>
              <a:buSzPts val="1100"/>
              <a:buFont typeface="Comfortaa"/>
              <a:buAutoNum type="arabicPeriod"/>
            </a:pPr>
            <a:r>
              <a:rPr b="1" lang="en" sz="1100">
                <a:solidFill>
                  <a:schemeClr val="dk1"/>
                </a:solidFill>
                <a:latin typeface="Comfortaa"/>
                <a:ea typeface="Comfortaa"/>
                <a:cs typeface="Comfortaa"/>
                <a:sym typeface="Comfortaa"/>
              </a:rPr>
              <a:t> A partir de estos registros, utilizar la política óptima de inventarios para señalar cuándo y cuánto conviene reabastecer.” </a:t>
            </a:r>
            <a:endParaRPr b="1" sz="1100">
              <a:solidFill>
                <a:schemeClr val="dk1"/>
              </a:solidFill>
              <a:latin typeface="Comfortaa"/>
              <a:ea typeface="Comfortaa"/>
              <a:cs typeface="Comfortaa"/>
              <a:sym typeface="Comfortaa"/>
            </a:endParaRPr>
          </a:p>
        </p:txBody>
      </p:sp>
      <p:sp>
        <p:nvSpPr>
          <p:cNvPr id="285" name="Google Shape;285;p33"/>
          <p:cNvSpPr/>
          <p:nvPr/>
        </p:nvSpPr>
        <p:spPr>
          <a:xfrm>
            <a:off x="520075" y="4247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1"/>
                </a:solidFill>
                <a:latin typeface="Oswald"/>
                <a:ea typeface="Oswald"/>
                <a:cs typeface="Oswald"/>
                <a:sym typeface="Oswald"/>
              </a:rPr>
              <a:t>DESARROLLO</a:t>
            </a:r>
            <a:endParaRPr/>
          </a:p>
        </p:txBody>
      </p:sp>
      <p:pic>
        <p:nvPicPr>
          <p:cNvPr id="286" name="Google Shape;286;p33"/>
          <p:cNvPicPr preferRelativeResize="0"/>
          <p:nvPr/>
        </p:nvPicPr>
        <p:blipFill>
          <a:blip r:embed="rId3">
            <a:alphaModFix/>
          </a:blip>
          <a:stretch>
            <a:fillRect/>
          </a:stretch>
        </p:blipFill>
        <p:spPr>
          <a:xfrm>
            <a:off x="520075" y="1300400"/>
            <a:ext cx="2872200" cy="346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4"/>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1"/>
                </a:solidFill>
                <a:latin typeface="Oswald"/>
                <a:ea typeface="Oswald"/>
                <a:cs typeface="Oswald"/>
                <a:sym typeface="Oswald"/>
              </a:rPr>
              <a:t>DESARROLLO-conceptos </a:t>
            </a:r>
            <a:r>
              <a:rPr lang="en" sz="4000">
                <a:solidFill>
                  <a:schemeClr val="dk1"/>
                </a:solidFill>
                <a:latin typeface="Oswald"/>
                <a:ea typeface="Oswald"/>
                <a:cs typeface="Oswald"/>
                <a:sym typeface="Oswald"/>
              </a:rPr>
              <a:t>Básicos</a:t>
            </a:r>
            <a:r>
              <a:rPr lang="en" sz="4000">
                <a:solidFill>
                  <a:schemeClr val="dk1"/>
                </a:solidFill>
                <a:latin typeface="Oswald"/>
                <a:ea typeface="Oswald"/>
                <a:cs typeface="Oswald"/>
                <a:sym typeface="Oswald"/>
              </a:rPr>
              <a:t> </a:t>
            </a:r>
            <a:endParaRPr/>
          </a:p>
        </p:txBody>
      </p:sp>
      <p:sp>
        <p:nvSpPr>
          <p:cNvPr id="293" name="Google Shape;293;p34"/>
          <p:cNvSpPr/>
          <p:nvPr/>
        </p:nvSpPr>
        <p:spPr>
          <a:xfrm>
            <a:off x="631825" y="1364949"/>
            <a:ext cx="7788900" cy="944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9FC5E8"/>
                </a:solidFill>
                <a:latin typeface="Comfortaa"/>
                <a:ea typeface="Comfortaa"/>
                <a:cs typeface="Comfortaa"/>
                <a:sym typeface="Comfortaa"/>
              </a:rPr>
              <a:t>Demanda: La demanda se define como la total cantidad y calidad de bienes y servicios que pueden ser adquiridos en los diferentes precios del mercado por un consumidor o por más consumidores (demanda total o de mercado).</a:t>
            </a:r>
            <a:endParaRPr b="1" sz="1200">
              <a:solidFill>
                <a:srgbClr val="9FC5E8"/>
              </a:solidFill>
              <a:latin typeface="Comfortaa"/>
              <a:ea typeface="Comfortaa"/>
              <a:cs typeface="Comfortaa"/>
              <a:sym typeface="Comfortaa"/>
            </a:endParaRPr>
          </a:p>
          <a:p>
            <a:pPr indent="0" lvl="0" marL="0" rtl="0" algn="l">
              <a:spcBef>
                <a:spcPts val="0"/>
              </a:spcBef>
              <a:spcAft>
                <a:spcPts val="0"/>
              </a:spcAft>
              <a:buNone/>
            </a:pPr>
            <a:r>
              <a:t/>
            </a:r>
            <a:endParaRPr b="1">
              <a:solidFill>
                <a:srgbClr val="9FC5E8"/>
              </a:solidFill>
              <a:latin typeface="Comfortaa"/>
              <a:ea typeface="Comfortaa"/>
              <a:cs typeface="Comfortaa"/>
              <a:sym typeface="Comfortaa"/>
            </a:endParaRPr>
          </a:p>
        </p:txBody>
      </p:sp>
      <p:sp>
        <p:nvSpPr>
          <p:cNvPr id="294" name="Google Shape;294;p34"/>
          <p:cNvSpPr/>
          <p:nvPr/>
        </p:nvSpPr>
        <p:spPr>
          <a:xfrm>
            <a:off x="631825" y="2569015"/>
            <a:ext cx="7788900" cy="9441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9FC5E8"/>
                </a:solidFill>
                <a:latin typeface="Comfortaa"/>
                <a:ea typeface="Comfortaa"/>
                <a:cs typeface="Comfortaa"/>
                <a:sym typeface="Comfortaa"/>
              </a:rPr>
              <a:t>Sobreventa: Es un término usado por las compañías para referirse al exceso de venta de un servicio sobre la capacidad real de la empresa.</a:t>
            </a:r>
            <a:endParaRPr b="1" sz="1200">
              <a:solidFill>
                <a:srgbClr val="9FC5E8"/>
              </a:solidFill>
              <a:latin typeface="Comfortaa"/>
              <a:ea typeface="Comfortaa"/>
              <a:cs typeface="Comfortaa"/>
              <a:sym typeface="Comfortaa"/>
            </a:endParaRPr>
          </a:p>
          <a:p>
            <a:pPr indent="0" lvl="0" marL="0" rtl="0" algn="l">
              <a:spcBef>
                <a:spcPts val="0"/>
              </a:spcBef>
              <a:spcAft>
                <a:spcPts val="0"/>
              </a:spcAft>
              <a:buNone/>
            </a:pPr>
            <a:r>
              <a:t/>
            </a:r>
            <a:endParaRPr b="1">
              <a:solidFill>
                <a:srgbClr val="9FC5E8"/>
              </a:solidFill>
              <a:latin typeface="Comfortaa"/>
              <a:ea typeface="Comfortaa"/>
              <a:cs typeface="Comfortaa"/>
              <a:sym typeface="Comfortaa"/>
            </a:endParaRPr>
          </a:p>
        </p:txBody>
      </p:sp>
      <p:sp>
        <p:nvSpPr>
          <p:cNvPr id="295" name="Google Shape;295;p34"/>
          <p:cNvSpPr/>
          <p:nvPr/>
        </p:nvSpPr>
        <p:spPr>
          <a:xfrm>
            <a:off x="680125" y="3773080"/>
            <a:ext cx="7692300" cy="864300"/>
          </a:xfrm>
          <a:prstGeom prst="roundRect">
            <a:avLst>
              <a:gd fmla="val 16667"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200">
                <a:solidFill>
                  <a:srgbClr val="9FC5E8"/>
                </a:solidFill>
                <a:latin typeface="Comfortaa"/>
                <a:ea typeface="Comfortaa"/>
                <a:cs typeface="Comfortaa"/>
                <a:sym typeface="Comfortaa"/>
              </a:rPr>
              <a:t>Política de Inventarios: es un procedimiento llevado a cabo para auxiliar a los responsables a responder a las dos siguientes preguntas:  ¿Cuánto se debe ordenar?  ¿Cuándo se deben colocar los pedidos?</a:t>
            </a:r>
            <a:endParaRPr b="1" sz="1200">
              <a:solidFill>
                <a:srgbClr val="9FC5E8"/>
              </a:solidFill>
              <a:latin typeface="Comfortaa"/>
              <a:ea typeface="Comfortaa"/>
              <a:cs typeface="Comfortaa"/>
              <a:sym typeface="Comfortaa"/>
            </a:endParaRPr>
          </a:p>
          <a:p>
            <a:pPr indent="0" lvl="0" marL="0" rtl="0" algn="l">
              <a:spcBef>
                <a:spcPts val="0"/>
              </a:spcBef>
              <a:spcAft>
                <a:spcPts val="0"/>
              </a:spcAft>
              <a:buNone/>
            </a:pPr>
            <a:r>
              <a:t/>
            </a:r>
            <a:endParaRPr b="1">
              <a:solidFill>
                <a:srgbClr val="9FC5E8"/>
              </a:solidFill>
              <a:latin typeface="Comfortaa"/>
              <a:ea typeface="Comfortaa"/>
              <a:cs typeface="Comfortaa"/>
              <a:sym typeface="Comfortaa"/>
            </a:endParaRPr>
          </a:p>
        </p:txBody>
      </p:sp>
      <p:pic>
        <p:nvPicPr>
          <p:cNvPr id="296" name="Google Shape;296;p34"/>
          <p:cNvPicPr preferRelativeResize="0"/>
          <p:nvPr/>
        </p:nvPicPr>
        <p:blipFill>
          <a:blip r:embed="rId3">
            <a:alphaModFix/>
          </a:blip>
          <a:stretch>
            <a:fillRect/>
          </a:stretch>
        </p:blipFill>
        <p:spPr>
          <a:xfrm>
            <a:off x="7171500" y="117425"/>
            <a:ext cx="1887101" cy="113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35"/>
          <p:cNvSpPr txBox="1"/>
          <p:nvPr/>
        </p:nvSpPr>
        <p:spPr>
          <a:xfrm>
            <a:off x="636025" y="1475050"/>
            <a:ext cx="4314000" cy="3000000"/>
          </a:xfrm>
          <a:prstGeom prst="rect">
            <a:avLst/>
          </a:prstGeom>
          <a:solidFill>
            <a:srgbClr val="666666"/>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Este modelo se  caracteriza  principalmente por:</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La demanda es constante y conocida.</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No admite faltante.</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Existe un costo de mantener inventario.</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Existe un costo por pedir.</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 Los costos siempre son constantes.</a:t>
            </a:r>
            <a:endParaRPr b="1">
              <a:solidFill>
                <a:srgbClr val="FFFFFF"/>
              </a:solidFill>
            </a:endParaRPr>
          </a:p>
          <a:p>
            <a:pPr indent="-317500" lvl="0" marL="457200" rtl="0" algn="l">
              <a:spcBef>
                <a:spcPts val="0"/>
              </a:spcBef>
              <a:spcAft>
                <a:spcPts val="0"/>
              </a:spcAft>
              <a:buClr>
                <a:srgbClr val="FFFFFF"/>
              </a:buClr>
              <a:buSzPts val="1400"/>
              <a:buChar char="●"/>
            </a:pPr>
            <a:r>
              <a:rPr b="1" lang="en">
                <a:solidFill>
                  <a:srgbClr val="FFFFFF"/>
                </a:solidFill>
              </a:rPr>
              <a:t>La reposición es instantánea, es decir, no existe un tiempo en el que el pedido se demore. El pedido llega completo.</a:t>
            </a:r>
            <a:endParaRPr b="1">
              <a:solidFill>
                <a:srgbClr val="FFFFFF"/>
              </a:solidFill>
            </a:endParaRPr>
          </a:p>
        </p:txBody>
      </p:sp>
      <p:sp>
        <p:nvSpPr>
          <p:cNvPr id="303" name="Google Shape;303;p35"/>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Modelo EOQ Sin Faltantes</a:t>
            </a:r>
            <a:endParaRPr b="1" sz="2700">
              <a:solidFill>
                <a:schemeClr val="dk1"/>
              </a:solidFill>
              <a:latin typeface="Comfortaa"/>
              <a:ea typeface="Comfortaa"/>
              <a:cs typeface="Comfortaa"/>
              <a:sym typeface="Comfortaa"/>
            </a:endParaRPr>
          </a:p>
        </p:txBody>
      </p:sp>
      <p:pic>
        <p:nvPicPr>
          <p:cNvPr id="304" name="Google Shape;304;p35"/>
          <p:cNvPicPr preferRelativeResize="0"/>
          <p:nvPr/>
        </p:nvPicPr>
        <p:blipFill>
          <a:blip r:embed="rId3">
            <a:alphaModFix/>
          </a:blip>
          <a:stretch>
            <a:fillRect/>
          </a:stretch>
        </p:blipFill>
        <p:spPr>
          <a:xfrm>
            <a:off x="5473900" y="1397187"/>
            <a:ext cx="3155725" cy="3155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36"/>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chemeClr val="dk1"/>
                </a:solidFill>
                <a:latin typeface="Oswald"/>
                <a:ea typeface="Oswald"/>
                <a:cs typeface="Oswald"/>
                <a:sym typeface="Oswald"/>
              </a:rPr>
              <a:t>Los modelos estan dados por</a:t>
            </a:r>
            <a:r>
              <a:rPr lang="en" sz="4000">
                <a:solidFill>
                  <a:schemeClr val="dk1"/>
                </a:solidFill>
                <a:latin typeface="Oswald"/>
                <a:ea typeface="Oswald"/>
                <a:cs typeface="Oswald"/>
                <a:sym typeface="Oswald"/>
              </a:rPr>
              <a:t> </a:t>
            </a:r>
            <a:endParaRPr/>
          </a:p>
        </p:txBody>
      </p:sp>
      <p:pic>
        <p:nvPicPr>
          <p:cNvPr id="311" name="Google Shape;311;p36"/>
          <p:cNvPicPr preferRelativeResize="0"/>
          <p:nvPr/>
        </p:nvPicPr>
        <p:blipFill>
          <a:blip r:embed="rId3">
            <a:alphaModFix/>
          </a:blip>
          <a:stretch>
            <a:fillRect/>
          </a:stretch>
        </p:blipFill>
        <p:spPr>
          <a:xfrm>
            <a:off x="904450" y="1162300"/>
            <a:ext cx="7075450" cy="3311700"/>
          </a:xfrm>
          <a:prstGeom prst="rect">
            <a:avLst/>
          </a:prstGeom>
          <a:noFill/>
          <a:ln>
            <a:noFill/>
          </a:ln>
        </p:spPr>
      </p:pic>
      <p:sp>
        <p:nvSpPr>
          <p:cNvPr id="312" name="Google Shape;312;p36"/>
          <p:cNvSpPr/>
          <p:nvPr/>
        </p:nvSpPr>
        <p:spPr>
          <a:xfrm>
            <a:off x="949525" y="4572725"/>
            <a:ext cx="7075500" cy="22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700">
                <a:latin typeface="Times New Roman"/>
                <a:ea typeface="Times New Roman"/>
                <a:cs typeface="Times New Roman"/>
                <a:sym typeface="Times New Roman"/>
              </a:rPr>
              <a:t>Fuente:[5] Teoría de inventarios (Método clásico y método LEP)</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37"/>
          <p:cNvSpPr txBox="1"/>
          <p:nvPr/>
        </p:nvSpPr>
        <p:spPr>
          <a:xfrm>
            <a:off x="636025" y="1475050"/>
            <a:ext cx="4314000" cy="30000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000">
                <a:solidFill>
                  <a:srgbClr val="222222"/>
                </a:solidFill>
                <a:highlight>
                  <a:srgbClr val="FFFFFF"/>
                </a:highlight>
              </a:rPr>
              <a:t>Costo de un pedido</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rPr b="1" i="1" lang="en" sz="1000">
                <a:solidFill>
                  <a:srgbClr val="222222"/>
                </a:solidFill>
                <a:highlight>
                  <a:srgbClr val="FFFFFF"/>
                </a:highlight>
              </a:rPr>
              <a:t>Cu   costos de adquisición,</a:t>
            </a:r>
            <a:endParaRPr b="1" i="1" sz="1000">
              <a:solidFill>
                <a:srgbClr val="222222"/>
              </a:solidFill>
              <a:highlight>
                <a:srgbClr val="FFFFFF"/>
              </a:highlight>
            </a:endParaRPr>
          </a:p>
          <a:p>
            <a:pPr indent="0" lvl="0" marL="0" rtl="0" algn="l">
              <a:lnSpc>
                <a:spcPct val="115000"/>
              </a:lnSpc>
              <a:spcBef>
                <a:spcPts val="0"/>
              </a:spcBef>
              <a:spcAft>
                <a:spcPts val="0"/>
              </a:spcAft>
              <a:buNone/>
            </a:pPr>
            <a:r>
              <a:rPr b="1" i="1" lang="en" sz="1000">
                <a:solidFill>
                  <a:srgbClr val="222222"/>
                </a:solidFill>
                <a:highlight>
                  <a:srgbClr val="FFFFFF"/>
                </a:highlight>
              </a:rPr>
              <a:t>Cp los costos por hacer un pedido </a:t>
            </a:r>
            <a:endParaRPr b="1" i="1" sz="1000">
              <a:solidFill>
                <a:srgbClr val="222222"/>
              </a:solidFill>
              <a:highlight>
                <a:srgbClr val="FFFFFF"/>
              </a:highlight>
            </a:endParaRPr>
          </a:p>
          <a:p>
            <a:pPr indent="0" lvl="0" marL="0" rtl="0" algn="l">
              <a:lnSpc>
                <a:spcPct val="115000"/>
              </a:lnSpc>
              <a:spcBef>
                <a:spcPts val="0"/>
              </a:spcBef>
              <a:spcAft>
                <a:spcPts val="0"/>
              </a:spcAft>
              <a:buNone/>
            </a:pPr>
            <a:r>
              <a:rPr b="1" i="1" lang="en" sz="1000">
                <a:solidFill>
                  <a:srgbClr val="222222"/>
                </a:solidFill>
                <a:highlight>
                  <a:srgbClr val="FFFFFF"/>
                </a:highlight>
              </a:rPr>
              <a:t>CMI los costos de inventario.</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rPr lang="en" sz="1000">
                <a:solidFill>
                  <a:srgbClr val="222222"/>
                </a:solidFill>
                <a:highlight>
                  <a:srgbClr val="FFFFFF"/>
                </a:highlight>
              </a:rPr>
              <a:t> número de períodos y lapso de tiempo prolongado</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t/>
            </a:r>
            <a:endParaRPr b="1" i="1" sz="1000">
              <a:solidFill>
                <a:srgbClr val="222222"/>
              </a:solidFill>
              <a:highlight>
                <a:srgbClr val="FFFFFF"/>
              </a:highlight>
            </a:endParaRPr>
          </a:p>
          <a:p>
            <a:pPr indent="0" lvl="0" marL="0" rtl="0" algn="l">
              <a:lnSpc>
                <a:spcPct val="115000"/>
              </a:lnSpc>
              <a:spcBef>
                <a:spcPts val="0"/>
              </a:spcBef>
              <a:spcAft>
                <a:spcPts val="0"/>
              </a:spcAft>
              <a:buNone/>
            </a:pPr>
            <a:r>
              <a:rPr lang="en" sz="1200">
                <a:solidFill>
                  <a:srgbClr val="202122"/>
                </a:solidFill>
                <a:highlight>
                  <a:srgbClr val="FFFFFF"/>
                </a:highlight>
                <a:latin typeface="Times New Roman"/>
                <a:ea typeface="Times New Roman"/>
                <a:cs typeface="Times New Roman"/>
                <a:sym typeface="Times New Roman"/>
              </a:rPr>
              <a:t>D la demanda</a:t>
            </a:r>
            <a:endParaRPr sz="1200">
              <a:solidFill>
                <a:srgbClr val="2021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202122"/>
                </a:solidFill>
                <a:highlight>
                  <a:srgbClr val="FFFFFF"/>
                </a:highlight>
                <a:latin typeface="Times New Roman"/>
                <a:ea typeface="Times New Roman"/>
                <a:cs typeface="Times New Roman"/>
                <a:sym typeface="Times New Roman"/>
              </a:rPr>
              <a:t>Q es la cantidad</a:t>
            </a:r>
            <a:endParaRPr sz="1200">
              <a:solidFill>
                <a:srgbClr val="202122"/>
              </a:solidFill>
              <a:highlight>
                <a:srgbClr val="FFFFFF"/>
              </a:highlight>
              <a:latin typeface="Times New Roman"/>
              <a:ea typeface="Times New Roman"/>
              <a:cs typeface="Times New Roman"/>
              <a:sym typeface="Times New Roman"/>
            </a:endParaRPr>
          </a:p>
        </p:txBody>
      </p:sp>
      <p:sp>
        <p:nvSpPr>
          <p:cNvPr id="319" name="Google Shape;319;p37"/>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Modelo EOQ Sin Faltantes</a:t>
            </a:r>
            <a:endParaRPr b="1" sz="2700">
              <a:solidFill>
                <a:schemeClr val="dk1"/>
              </a:solidFill>
              <a:latin typeface="Comfortaa"/>
              <a:ea typeface="Comfortaa"/>
              <a:cs typeface="Comfortaa"/>
              <a:sym typeface="Comfortaa"/>
            </a:endParaRPr>
          </a:p>
        </p:txBody>
      </p:sp>
      <p:pic>
        <p:nvPicPr>
          <p:cNvPr id="320" name="Google Shape;320;p37"/>
          <p:cNvPicPr preferRelativeResize="0"/>
          <p:nvPr/>
        </p:nvPicPr>
        <p:blipFill>
          <a:blip r:embed="rId3">
            <a:alphaModFix/>
          </a:blip>
          <a:stretch>
            <a:fillRect/>
          </a:stretch>
        </p:blipFill>
        <p:spPr>
          <a:xfrm>
            <a:off x="5473900" y="1397187"/>
            <a:ext cx="3155725" cy="3155725"/>
          </a:xfrm>
          <a:prstGeom prst="rect">
            <a:avLst/>
          </a:prstGeom>
          <a:noFill/>
          <a:ln>
            <a:noFill/>
          </a:ln>
        </p:spPr>
      </p:pic>
      <p:pic>
        <p:nvPicPr>
          <p:cNvPr id="321" name="Google Shape;321;p37"/>
          <p:cNvPicPr preferRelativeResize="0"/>
          <p:nvPr/>
        </p:nvPicPr>
        <p:blipFill>
          <a:blip r:embed="rId4">
            <a:alphaModFix/>
          </a:blip>
          <a:stretch>
            <a:fillRect/>
          </a:stretch>
        </p:blipFill>
        <p:spPr>
          <a:xfrm>
            <a:off x="1480138" y="1806825"/>
            <a:ext cx="2625767" cy="363650"/>
          </a:xfrm>
          <a:prstGeom prst="rect">
            <a:avLst/>
          </a:prstGeom>
          <a:noFill/>
          <a:ln>
            <a:noFill/>
          </a:ln>
        </p:spPr>
      </p:pic>
      <p:pic>
        <p:nvPicPr>
          <p:cNvPr id="322" name="Google Shape;322;p37"/>
          <p:cNvPicPr preferRelativeResize="0"/>
          <p:nvPr/>
        </p:nvPicPr>
        <p:blipFill>
          <a:blip r:embed="rId5">
            <a:alphaModFix/>
          </a:blip>
          <a:stretch>
            <a:fillRect/>
          </a:stretch>
        </p:blipFill>
        <p:spPr>
          <a:xfrm>
            <a:off x="770000" y="3157375"/>
            <a:ext cx="4060201" cy="76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38"/>
          <p:cNvSpPr txBox="1"/>
          <p:nvPr/>
        </p:nvSpPr>
        <p:spPr>
          <a:xfrm>
            <a:off x="608375" y="1475050"/>
            <a:ext cx="4406100" cy="32820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222222"/>
                </a:solidFill>
                <a:highlight>
                  <a:srgbClr val="FFFFFF"/>
                </a:highlight>
              </a:rPr>
              <a:t> Costo Total Anual por pedidos </a:t>
            </a:r>
            <a:r>
              <a:rPr i="1" lang="en" sz="1000">
                <a:solidFill>
                  <a:srgbClr val="222222"/>
                </a:solidFill>
                <a:highlight>
                  <a:srgbClr val="FFFFFF"/>
                </a:highlight>
              </a:rPr>
              <a:t>CTA(Q)</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l">
              <a:lnSpc>
                <a:spcPct val="115000"/>
              </a:lnSpc>
              <a:spcBef>
                <a:spcPts val="0"/>
              </a:spcBef>
              <a:spcAft>
                <a:spcPts val="0"/>
              </a:spcAft>
              <a:buNone/>
            </a:pPr>
            <a:r>
              <a:t/>
            </a:r>
            <a:endParaRPr i="1" sz="1000">
              <a:solidFill>
                <a:srgbClr val="222222"/>
              </a:solidFill>
              <a:highlight>
                <a:srgbClr val="FFFFFF"/>
              </a:highlight>
            </a:endParaRPr>
          </a:p>
          <a:p>
            <a:pPr indent="0" lvl="0" marL="0" rtl="0" algn="just">
              <a:lnSpc>
                <a:spcPct val="115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 </a:t>
            </a:r>
            <a:r>
              <a:rPr b="1" lang="en" sz="1200">
                <a:solidFill>
                  <a:srgbClr val="222222"/>
                </a:solidFill>
                <a:highlight>
                  <a:srgbClr val="FFFFFF"/>
                </a:highlight>
                <a:latin typeface="Times New Roman"/>
                <a:ea typeface="Times New Roman"/>
                <a:cs typeface="Times New Roman"/>
                <a:sym typeface="Times New Roman"/>
              </a:rPr>
              <a:t>cantidad óptima</a:t>
            </a:r>
            <a:endParaRPr b="1"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1200">
              <a:solidFill>
                <a:srgbClr val="222222"/>
              </a:solidFill>
              <a:highlight>
                <a:srgbClr val="FFFFFF"/>
              </a:highlight>
              <a:latin typeface="Times New Roman"/>
              <a:ea typeface="Times New Roman"/>
              <a:cs typeface="Times New Roman"/>
              <a:sym typeface="Times New Roman"/>
            </a:endParaRPr>
          </a:p>
        </p:txBody>
      </p:sp>
      <p:sp>
        <p:nvSpPr>
          <p:cNvPr id="329" name="Google Shape;329;p38"/>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Modelo EOQ Sin Faltantes</a:t>
            </a:r>
            <a:endParaRPr b="1" sz="2700">
              <a:solidFill>
                <a:schemeClr val="dk1"/>
              </a:solidFill>
              <a:latin typeface="Comfortaa"/>
              <a:ea typeface="Comfortaa"/>
              <a:cs typeface="Comfortaa"/>
              <a:sym typeface="Comfortaa"/>
            </a:endParaRPr>
          </a:p>
        </p:txBody>
      </p:sp>
      <p:pic>
        <p:nvPicPr>
          <p:cNvPr id="330" name="Google Shape;330;p38"/>
          <p:cNvPicPr preferRelativeResize="0"/>
          <p:nvPr/>
        </p:nvPicPr>
        <p:blipFill>
          <a:blip r:embed="rId3">
            <a:alphaModFix/>
          </a:blip>
          <a:stretch>
            <a:fillRect/>
          </a:stretch>
        </p:blipFill>
        <p:spPr>
          <a:xfrm>
            <a:off x="5473900" y="1397187"/>
            <a:ext cx="3155725" cy="3155725"/>
          </a:xfrm>
          <a:prstGeom prst="rect">
            <a:avLst/>
          </a:prstGeom>
          <a:noFill/>
          <a:ln>
            <a:noFill/>
          </a:ln>
        </p:spPr>
      </p:pic>
      <p:pic>
        <p:nvPicPr>
          <p:cNvPr id="331" name="Google Shape;331;p38"/>
          <p:cNvPicPr preferRelativeResize="0"/>
          <p:nvPr/>
        </p:nvPicPr>
        <p:blipFill>
          <a:blip r:embed="rId4">
            <a:alphaModFix/>
          </a:blip>
          <a:stretch>
            <a:fillRect/>
          </a:stretch>
        </p:blipFill>
        <p:spPr>
          <a:xfrm>
            <a:off x="1169938" y="1820825"/>
            <a:ext cx="3190875" cy="1619250"/>
          </a:xfrm>
          <a:prstGeom prst="rect">
            <a:avLst/>
          </a:prstGeom>
          <a:noFill/>
          <a:ln>
            <a:noFill/>
          </a:ln>
        </p:spPr>
      </p:pic>
      <p:pic>
        <p:nvPicPr>
          <p:cNvPr id="332" name="Google Shape;332;p38"/>
          <p:cNvPicPr preferRelativeResize="0"/>
          <p:nvPr/>
        </p:nvPicPr>
        <p:blipFill>
          <a:blip r:embed="rId5">
            <a:alphaModFix/>
          </a:blip>
          <a:stretch>
            <a:fillRect/>
          </a:stretch>
        </p:blipFill>
        <p:spPr>
          <a:xfrm>
            <a:off x="1954750" y="3817150"/>
            <a:ext cx="1857375" cy="847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pic>
        <p:nvPicPr>
          <p:cNvPr id="154" name="Google Shape;154;p21"/>
          <p:cNvPicPr preferRelativeResize="0"/>
          <p:nvPr/>
        </p:nvPicPr>
        <p:blipFill>
          <a:blip r:embed="rId3">
            <a:alphaModFix/>
          </a:blip>
          <a:stretch>
            <a:fillRect/>
          </a:stretch>
        </p:blipFill>
        <p:spPr>
          <a:xfrm>
            <a:off x="6629200" y="1342475"/>
            <a:ext cx="1990650" cy="2458526"/>
          </a:xfrm>
          <a:prstGeom prst="rect">
            <a:avLst/>
          </a:prstGeom>
          <a:noFill/>
          <a:ln>
            <a:noFill/>
          </a:ln>
        </p:spPr>
      </p:pic>
      <p:sp>
        <p:nvSpPr>
          <p:cNvPr id="155" name="Google Shape;155;p21"/>
          <p:cNvSpPr/>
          <p:nvPr/>
        </p:nvSpPr>
        <p:spPr>
          <a:xfrm>
            <a:off x="717325" y="1452700"/>
            <a:ext cx="2355000" cy="469200"/>
          </a:xfrm>
          <a:prstGeom prst="roundRect">
            <a:avLst>
              <a:gd fmla="val 50000" name="adj"/>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Breve Resumen</a:t>
            </a:r>
            <a:endParaRPr b="1">
              <a:solidFill>
                <a:srgbClr val="FFFFFF"/>
              </a:solidFill>
            </a:endParaRPr>
          </a:p>
        </p:txBody>
      </p:sp>
      <p:sp>
        <p:nvSpPr>
          <p:cNvPr id="156" name="Google Shape;156;p21"/>
          <p:cNvSpPr/>
          <p:nvPr/>
        </p:nvSpPr>
        <p:spPr>
          <a:xfrm>
            <a:off x="717325" y="2092950"/>
            <a:ext cx="2355000" cy="469200"/>
          </a:xfrm>
          <a:prstGeom prst="roundRect">
            <a:avLst>
              <a:gd fmla="val 50000" name="adj"/>
            </a:avLst>
          </a:prstGeom>
          <a:solidFill>
            <a:srgbClr val="999999">
              <a:alpha val="582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Introducción</a:t>
            </a:r>
            <a:r>
              <a:rPr b="1" lang="en">
                <a:solidFill>
                  <a:srgbClr val="FFFFFF"/>
                </a:solidFill>
              </a:rPr>
              <a:t> a la </a:t>
            </a:r>
            <a:r>
              <a:rPr b="1" lang="en">
                <a:solidFill>
                  <a:srgbClr val="FFFFFF"/>
                </a:solidFill>
              </a:rPr>
              <a:t>teoría</a:t>
            </a:r>
            <a:r>
              <a:rPr b="1" lang="en">
                <a:solidFill>
                  <a:srgbClr val="FFFFFF"/>
                </a:solidFill>
              </a:rPr>
              <a:t> de inventarios</a:t>
            </a:r>
            <a:endParaRPr b="1">
              <a:solidFill>
                <a:srgbClr val="FFFFFF"/>
              </a:solidFill>
            </a:endParaRPr>
          </a:p>
        </p:txBody>
      </p:sp>
      <p:sp>
        <p:nvSpPr>
          <p:cNvPr id="157" name="Google Shape;157;p21"/>
          <p:cNvSpPr/>
          <p:nvPr/>
        </p:nvSpPr>
        <p:spPr>
          <a:xfrm>
            <a:off x="717325" y="2733200"/>
            <a:ext cx="2355000" cy="469200"/>
          </a:xfrm>
          <a:prstGeom prst="roundRect">
            <a:avLst>
              <a:gd fmla="val 50000" name="adj"/>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Objetivos</a:t>
            </a:r>
            <a:endParaRPr b="1">
              <a:solidFill>
                <a:srgbClr val="FFFFFF"/>
              </a:solidFill>
            </a:endParaRPr>
          </a:p>
        </p:txBody>
      </p:sp>
      <p:sp>
        <p:nvSpPr>
          <p:cNvPr id="158" name="Google Shape;158;p21"/>
          <p:cNvSpPr/>
          <p:nvPr/>
        </p:nvSpPr>
        <p:spPr>
          <a:xfrm>
            <a:off x="230425" y="1488100"/>
            <a:ext cx="433800" cy="393600"/>
          </a:xfrm>
          <a:prstGeom prst="ellipse">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1</a:t>
            </a:r>
            <a:endParaRPr b="1">
              <a:solidFill>
                <a:srgbClr val="FFFFFF"/>
              </a:solidFill>
            </a:endParaRPr>
          </a:p>
        </p:txBody>
      </p:sp>
      <p:sp>
        <p:nvSpPr>
          <p:cNvPr id="159" name="Google Shape;159;p21"/>
          <p:cNvSpPr/>
          <p:nvPr/>
        </p:nvSpPr>
        <p:spPr>
          <a:xfrm>
            <a:off x="230425" y="2148450"/>
            <a:ext cx="433800" cy="3936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2</a:t>
            </a:r>
            <a:endParaRPr b="1">
              <a:solidFill>
                <a:srgbClr val="FFFFFF"/>
              </a:solidFill>
            </a:endParaRPr>
          </a:p>
        </p:txBody>
      </p:sp>
      <p:sp>
        <p:nvSpPr>
          <p:cNvPr id="160" name="Google Shape;160;p21"/>
          <p:cNvSpPr/>
          <p:nvPr/>
        </p:nvSpPr>
        <p:spPr>
          <a:xfrm>
            <a:off x="230425" y="2808800"/>
            <a:ext cx="433800" cy="393600"/>
          </a:xfrm>
          <a:prstGeom prst="ellipse">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3</a:t>
            </a:r>
            <a:endParaRPr b="1">
              <a:solidFill>
                <a:srgbClr val="FFFFFF"/>
              </a:solidFill>
            </a:endParaRPr>
          </a:p>
        </p:txBody>
      </p:sp>
      <p:sp>
        <p:nvSpPr>
          <p:cNvPr id="161" name="Google Shape;161;p21"/>
          <p:cNvSpPr/>
          <p:nvPr/>
        </p:nvSpPr>
        <p:spPr>
          <a:xfrm>
            <a:off x="717325" y="3373450"/>
            <a:ext cx="2355000" cy="469200"/>
          </a:xfrm>
          <a:prstGeom prst="roundRect">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Marco Referencial</a:t>
            </a:r>
            <a:endParaRPr b="1">
              <a:solidFill>
                <a:srgbClr val="FFFFFF"/>
              </a:solidFill>
            </a:endParaRPr>
          </a:p>
        </p:txBody>
      </p:sp>
      <p:sp>
        <p:nvSpPr>
          <p:cNvPr id="162" name="Google Shape;162;p21"/>
          <p:cNvSpPr/>
          <p:nvPr/>
        </p:nvSpPr>
        <p:spPr>
          <a:xfrm>
            <a:off x="230425" y="3411250"/>
            <a:ext cx="433800" cy="393600"/>
          </a:xfrm>
          <a:prstGeom prst="ellipse">
            <a:avLst/>
          </a:prstGeom>
          <a:solidFill>
            <a:srgbClr val="6AA84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4</a:t>
            </a:r>
            <a:endParaRPr b="1">
              <a:solidFill>
                <a:srgbClr val="FFFFFF"/>
              </a:solidFill>
            </a:endParaRPr>
          </a:p>
        </p:txBody>
      </p:sp>
      <p:sp>
        <p:nvSpPr>
          <p:cNvPr id="163" name="Google Shape;163;p21"/>
          <p:cNvSpPr/>
          <p:nvPr/>
        </p:nvSpPr>
        <p:spPr>
          <a:xfrm>
            <a:off x="407475" y="301825"/>
            <a:ext cx="8250900" cy="73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txBox="1"/>
          <p:nvPr>
            <p:ph type="title"/>
          </p:nvPr>
        </p:nvSpPr>
        <p:spPr>
          <a:xfrm>
            <a:off x="772350" y="256800"/>
            <a:ext cx="3113100" cy="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Contenido</a:t>
            </a:r>
            <a:endParaRPr sz="4100"/>
          </a:p>
        </p:txBody>
      </p:sp>
      <p:sp>
        <p:nvSpPr>
          <p:cNvPr id="165" name="Google Shape;165;p21"/>
          <p:cNvSpPr/>
          <p:nvPr/>
        </p:nvSpPr>
        <p:spPr>
          <a:xfrm>
            <a:off x="768325" y="3937200"/>
            <a:ext cx="2355000" cy="469200"/>
          </a:xfrm>
          <a:prstGeom prst="roundRect">
            <a:avLst>
              <a:gd fmla="val 50000" name="adj"/>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Desarrollo</a:t>
            </a:r>
            <a:endParaRPr b="1">
              <a:solidFill>
                <a:srgbClr val="FFFFFF"/>
              </a:solidFill>
            </a:endParaRPr>
          </a:p>
        </p:txBody>
      </p:sp>
      <p:sp>
        <p:nvSpPr>
          <p:cNvPr id="166" name="Google Shape;166;p21"/>
          <p:cNvSpPr/>
          <p:nvPr/>
        </p:nvSpPr>
        <p:spPr>
          <a:xfrm>
            <a:off x="281425" y="3972600"/>
            <a:ext cx="433800" cy="393600"/>
          </a:xfrm>
          <a:prstGeom prst="ellipse">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5</a:t>
            </a:r>
            <a:endParaRPr b="1">
              <a:solidFill>
                <a:srgbClr val="FFFFFF"/>
              </a:solidFill>
            </a:endParaRPr>
          </a:p>
        </p:txBody>
      </p:sp>
      <p:sp>
        <p:nvSpPr>
          <p:cNvPr id="167" name="Google Shape;167;p21"/>
          <p:cNvSpPr/>
          <p:nvPr/>
        </p:nvSpPr>
        <p:spPr>
          <a:xfrm>
            <a:off x="3849825" y="1488100"/>
            <a:ext cx="2355000" cy="469200"/>
          </a:xfrm>
          <a:prstGeom prst="roundRect">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Ejemplos y </a:t>
            </a:r>
            <a:r>
              <a:rPr b="1" lang="en">
                <a:solidFill>
                  <a:srgbClr val="FFFFFF"/>
                </a:solidFill>
              </a:rPr>
              <a:t>Aplicación</a:t>
            </a:r>
            <a:endParaRPr b="1">
              <a:solidFill>
                <a:srgbClr val="FFFFFF"/>
              </a:solidFill>
            </a:endParaRPr>
          </a:p>
        </p:txBody>
      </p:sp>
      <p:sp>
        <p:nvSpPr>
          <p:cNvPr id="168" name="Google Shape;168;p21"/>
          <p:cNvSpPr/>
          <p:nvPr/>
        </p:nvSpPr>
        <p:spPr>
          <a:xfrm>
            <a:off x="3362925" y="1525900"/>
            <a:ext cx="433800" cy="393600"/>
          </a:xfrm>
          <a:prstGeom prst="ellipse">
            <a:avLst/>
          </a:prstGeom>
          <a:solidFill>
            <a:srgbClr val="6AA84F"/>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6</a:t>
            </a:r>
            <a:endParaRPr b="1">
              <a:solidFill>
                <a:srgbClr val="FFFFFF"/>
              </a:solidFill>
            </a:endParaRPr>
          </a:p>
        </p:txBody>
      </p:sp>
      <p:sp>
        <p:nvSpPr>
          <p:cNvPr id="169" name="Google Shape;169;p21"/>
          <p:cNvSpPr/>
          <p:nvPr/>
        </p:nvSpPr>
        <p:spPr>
          <a:xfrm>
            <a:off x="3849825" y="2092950"/>
            <a:ext cx="2355000" cy="469200"/>
          </a:xfrm>
          <a:prstGeom prst="roundRect">
            <a:avLst>
              <a:gd fmla="val 50000" name="adj"/>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Software</a:t>
            </a:r>
            <a:endParaRPr b="1">
              <a:solidFill>
                <a:srgbClr val="FFFFFF"/>
              </a:solidFill>
            </a:endParaRPr>
          </a:p>
        </p:txBody>
      </p:sp>
      <p:sp>
        <p:nvSpPr>
          <p:cNvPr id="170" name="Google Shape;170;p21"/>
          <p:cNvSpPr/>
          <p:nvPr/>
        </p:nvSpPr>
        <p:spPr>
          <a:xfrm>
            <a:off x="3362925" y="2168550"/>
            <a:ext cx="433800" cy="393600"/>
          </a:xfrm>
          <a:prstGeom prst="ellipse">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7</a:t>
            </a:r>
            <a:endParaRPr b="1">
              <a:solidFill>
                <a:srgbClr val="FFFFFF"/>
              </a:solidFill>
            </a:endParaRPr>
          </a:p>
        </p:txBody>
      </p:sp>
      <p:sp>
        <p:nvSpPr>
          <p:cNvPr id="171" name="Google Shape;171;p21"/>
          <p:cNvSpPr/>
          <p:nvPr/>
        </p:nvSpPr>
        <p:spPr>
          <a:xfrm>
            <a:off x="3849825" y="2655700"/>
            <a:ext cx="2355000" cy="469200"/>
          </a:xfrm>
          <a:prstGeom prst="roundRect">
            <a:avLst>
              <a:gd fmla="val 50000" name="adj"/>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Biografia </a:t>
            </a:r>
            <a:endParaRPr b="1">
              <a:solidFill>
                <a:srgbClr val="FFFFFF"/>
              </a:solidFill>
            </a:endParaRPr>
          </a:p>
        </p:txBody>
      </p:sp>
      <p:sp>
        <p:nvSpPr>
          <p:cNvPr id="172" name="Google Shape;172;p21"/>
          <p:cNvSpPr/>
          <p:nvPr/>
        </p:nvSpPr>
        <p:spPr>
          <a:xfrm>
            <a:off x="3362925" y="2731300"/>
            <a:ext cx="433800" cy="393600"/>
          </a:xfrm>
          <a:prstGeom prst="ellipse">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8</a:t>
            </a:r>
            <a:endParaRPr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9"/>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39"/>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Ejemplo</a:t>
            </a:r>
            <a:endParaRPr b="1" sz="2700">
              <a:solidFill>
                <a:schemeClr val="dk1"/>
              </a:solidFill>
              <a:latin typeface="Comfortaa"/>
              <a:ea typeface="Comfortaa"/>
              <a:cs typeface="Comfortaa"/>
              <a:sym typeface="Comfortaa"/>
            </a:endParaRPr>
          </a:p>
        </p:txBody>
      </p:sp>
      <p:sp>
        <p:nvSpPr>
          <p:cNvPr id="339" name="Google Shape;339;p39"/>
          <p:cNvSpPr/>
          <p:nvPr/>
        </p:nvSpPr>
        <p:spPr>
          <a:xfrm>
            <a:off x="719100" y="1208250"/>
            <a:ext cx="7617600" cy="330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Comfortaa"/>
                <a:ea typeface="Comfortaa"/>
                <a:cs typeface="Comfortaa"/>
                <a:sym typeface="Comfortaa"/>
              </a:rPr>
              <a:t>Una compañía se abastece actualmente de cierto producto solicitando una cantidad suficiente para satisfacer la demanda de un mes. La demanda anual del artículo es de 1500 unidades. Se estima que cada vez que hace un pedido se incurre en un costo de $20. El costo de almacenamiento por inventario unitario por mes es de $2 y no se admite escasez.</a:t>
            </a:r>
            <a:endParaRPr b="1"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eriod"/>
            </a:pPr>
            <a:r>
              <a:rPr b="1" lang="en" sz="1600">
                <a:latin typeface="Comfortaa"/>
                <a:ea typeface="Comfortaa"/>
                <a:cs typeface="Comfortaa"/>
                <a:sym typeface="Comfortaa"/>
              </a:rPr>
              <a:t>Determinar la cantidad de pedido óptima y el tiempo entre pedidos.</a:t>
            </a:r>
            <a:endParaRPr b="1" sz="1600">
              <a:latin typeface="Comfortaa"/>
              <a:ea typeface="Comfortaa"/>
              <a:cs typeface="Comfortaa"/>
              <a:sym typeface="Comfortaa"/>
            </a:endParaRPr>
          </a:p>
          <a:p>
            <a:pPr indent="-330200" lvl="0" marL="457200" rtl="0" algn="l">
              <a:spcBef>
                <a:spcPts val="0"/>
              </a:spcBef>
              <a:spcAft>
                <a:spcPts val="0"/>
              </a:spcAft>
              <a:buSzPts val="1600"/>
              <a:buFont typeface="Comfortaa"/>
              <a:buAutoNum type="arabicPeriod"/>
            </a:pPr>
            <a:r>
              <a:rPr b="1" lang="en" sz="1600">
                <a:latin typeface="Comfortaa"/>
                <a:ea typeface="Comfortaa"/>
                <a:cs typeface="Comfortaa"/>
                <a:sym typeface="Comfortaa"/>
              </a:rPr>
              <a:t>Determinar la diferencia de costos de inventarios anuales entre la política óptima y la política actual, de solicitar un abastecimiento de un mes 12 veces al año.</a:t>
            </a:r>
            <a:endParaRPr b="1" sz="1600">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0"/>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5" name="Google Shape;345;p40"/>
          <p:cNvGraphicFramePr/>
          <p:nvPr/>
        </p:nvGraphicFramePr>
        <p:xfrm>
          <a:off x="678025" y="1191850"/>
          <a:ext cx="3000000" cy="3000000"/>
        </p:xfrm>
        <a:graphic>
          <a:graphicData uri="http://schemas.openxmlformats.org/drawingml/2006/table">
            <a:tbl>
              <a:tblPr bandCol="1" bandRow="1">
                <a:noFill/>
                <a:tableStyleId>{618F57E3-0040-48C6-A330-5A9FF0C764D9}</a:tableStyleId>
              </a:tblPr>
              <a:tblGrid>
                <a:gridCol w="3567975"/>
                <a:gridCol w="4156500"/>
              </a:tblGrid>
              <a:tr h="3023225">
                <a:tc>
                  <a:txBody>
                    <a:bodyPr/>
                    <a:lstStyle/>
                    <a:p>
                      <a:pPr indent="0" lvl="0" marL="0" rtl="0" algn="l">
                        <a:spcBef>
                          <a:spcPts val="0"/>
                        </a:spcBef>
                        <a:spcAft>
                          <a:spcPts val="0"/>
                        </a:spcAft>
                        <a:buNone/>
                      </a:pPr>
                      <a:r>
                        <a:rPr b="1" lang="en" sz="1200">
                          <a:solidFill>
                            <a:srgbClr val="FFFFFF"/>
                          </a:solidFill>
                          <a:latin typeface="Comfortaa"/>
                          <a:ea typeface="Comfortaa"/>
                          <a:cs typeface="Comfortaa"/>
                          <a:sym typeface="Comfortaa"/>
                        </a:rPr>
                        <a:t>Paso 1:</a:t>
                      </a:r>
                      <a:endParaRPr b="1" sz="1200">
                        <a:solidFill>
                          <a:srgbClr val="FFFFFF"/>
                        </a:solidFill>
                        <a:latin typeface="Comfortaa"/>
                        <a:ea typeface="Comfortaa"/>
                        <a:cs typeface="Comfortaa"/>
                        <a:sym typeface="Comfortaa"/>
                      </a:endParaRPr>
                    </a:p>
                    <a:p>
                      <a:pPr indent="0" lvl="0" marL="0" rtl="0" algn="l">
                        <a:spcBef>
                          <a:spcPts val="0"/>
                        </a:spcBef>
                        <a:spcAft>
                          <a:spcPts val="0"/>
                        </a:spcAft>
                        <a:buNone/>
                      </a:pPr>
                      <a:r>
                        <a:rPr b="1" lang="en" sz="1200">
                          <a:solidFill>
                            <a:srgbClr val="FFFFFF"/>
                          </a:solidFill>
                          <a:latin typeface="Comfortaa"/>
                          <a:ea typeface="Comfortaa"/>
                          <a:cs typeface="Comfortaa"/>
                          <a:sym typeface="Comfortaa"/>
                        </a:rPr>
                        <a:t>Se establecen los parámetros del modelo a partir de los datos proporcionados.</a:t>
                      </a:r>
                      <a:endParaRPr b="1" sz="1200">
                        <a:solidFill>
                          <a:srgbClr val="FFFFFF"/>
                        </a:solidFill>
                        <a:latin typeface="Comfortaa"/>
                        <a:ea typeface="Comfortaa"/>
                        <a:cs typeface="Comfortaa"/>
                        <a:sym typeface="Comfortaa"/>
                      </a:endParaRPr>
                    </a:p>
                  </a:txBody>
                  <a:tcPr marT="0" marB="0" marR="68575" marL="68575" anchor="ctr">
                    <a:lnL cap="flat" cmpd="sng" w="6350">
                      <a:solidFill>
                        <a:srgbClr val="4A86E8"/>
                      </a:solidFill>
                      <a:prstDash val="solid"/>
                      <a:round/>
                      <a:headEnd len="sm" w="sm" type="none"/>
                      <a:tailEnd len="sm" w="sm" type="none"/>
                    </a:lnL>
                    <a:lnR cap="flat" cmpd="sng" w="6350">
                      <a:solidFill>
                        <a:srgbClr val="4A86E8"/>
                      </a:solidFill>
                      <a:prstDash val="solid"/>
                      <a:round/>
                      <a:headEnd len="sm" w="sm" type="none"/>
                      <a:tailEnd len="sm" w="sm" type="none"/>
                    </a:lnR>
                    <a:lnT cap="flat" cmpd="sng" w="6350">
                      <a:solidFill>
                        <a:srgbClr val="4A86E8"/>
                      </a:solidFill>
                      <a:prstDash val="solid"/>
                      <a:round/>
                      <a:headEnd len="sm" w="sm" type="none"/>
                      <a:tailEnd len="sm" w="sm" type="none"/>
                    </a:lnT>
                    <a:lnB cap="flat" cmpd="sng" w="6350">
                      <a:solidFill>
                        <a:srgbClr val="4A86E8"/>
                      </a:solidFill>
                      <a:prstDash val="solid"/>
                      <a:round/>
                      <a:headEnd len="sm" w="sm" type="none"/>
                      <a:tailEnd len="sm" w="sm" type="none"/>
                    </a:lnB>
                    <a:solidFill>
                      <a:srgbClr val="666666"/>
                    </a:solidFill>
                  </a:tcPr>
                </a:tc>
                <a:tc>
                  <a:txBody>
                    <a:bodyPr/>
                    <a:lstStyle/>
                    <a:p>
                      <a:pPr indent="-457200" lvl="0" marL="457200" rtl="0" algn="l">
                        <a:spcBef>
                          <a:spcPts val="0"/>
                        </a:spcBef>
                        <a:spcAft>
                          <a:spcPts val="0"/>
                        </a:spcAft>
                        <a:buNone/>
                      </a:pPr>
                      <a:r>
                        <a:rPr b="1" lang="en" sz="1200">
                          <a:solidFill>
                            <a:srgbClr val="FFFFFF"/>
                          </a:solidFill>
                          <a:latin typeface="Comfortaa"/>
                          <a:ea typeface="Comfortaa"/>
                          <a:cs typeface="Comfortaa"/>
                          <a:sym typeface="Comfortaa"/>
                        </a:rPr>
                        <a:t>D=Tasa de demanda (unidades por unidad de tiempo)</a:t>
                      </a:r>
                      <a:endParaRPr b="1" sz="1200">
                        <a:solidFill>
                          <a:srgbClr val="FFFFFF"/>
                        </a:solidFill>
                        <a:latin typeface="Comfortaa"/>
                        <a:ea typeface="Comfortaa"/>
                        <a:cs typeface="Comfortaa"/>
                        <a:sym typeface="Comfortaa"/>
                      </a:endParaRPr>
                    </a:p>
                    <a:p>
                      <a:pPr indent="-457200" lvl="0" marL="457200" rtl="0" algn="l">
                        <a:spcBef>
                          <a:spcPts val="0"/>
                        </a:spcBef>
                        <a:spcAft>
                          <a:spcPts val="0"/>
                        </a:spcAft>
                        <a:buNone/>
                      </a:pPr>
                      <a:r>
                        <a:rPr b="1" lang="en" sz="1200">
                          <a:solidFill>
                            <a:srgbClr val="FFFFFF"/>
                          </a:solidFill>
                          <a:latin typeface="Comfortaa"/>
                          <a:ea typeface="Comfortaa"/>
                          <a:cs typeface="Comfortaa"/>
                          <a:sym typeface="Comfortaa"/>
                        </a:rPr>
                        <a:t>Cp = Costo de pedir</a:t>
                      </a:r>
                      <a:endParaRPr b="1" sz="1200">
                        <a:solidFill>
                          <a:srgbClr val="FFFFFF"/>
                        </a:solidFill>
                        <a:latin typeface="Comfortaa"/>
                        <a:ea typeface="Comfortaa"/>
                        <a:cs typeface="Comfortaa"/>
                        <a:sym typeface="Comfortaa"/>
                      </a:endParaRPr>
                    </a:p>
                    <a:p>
                      <a:pPr indent="-457200" lvl="0" marL="457200" rtl="0" algn="l">
                        <a:spcBef>
                          <a:spcPts val="0"/>
                        </a:spcBef>
                        <a:spcAft>
                          <a:spcPts val="0"/>
                        </a:spcAft>
                        <a:buNone/>
                      </a:pPr>
                      <a:r>
                        <a:rPr b="1" lang="en" sz="1200">
                          <a:solidFill>
                            <a:srgbClr val="FFFFFF"/>
                          </a:solidFill>
                          <a:latin typeface="Comfortaa"/>
                          <a:ea typeface="Comfortaa"/>
                          <a:cs typeface="Comfortaa"/>
                          <a:sym typeface="Comfortaa"/>
                        </a:rPr>
                        <a:t>Cmi = Costo de mantener en inventario</a:t>
                      </a:r>
                      <a:endParaRPr b="1" sz="1200">
                        <a:solidFill>
                          <a:srgbClr val="FFFFFF"/>
                        </a:solidFill>
                        <a:latin typeface="Comfortaa"/>
                        <a:ea typeface="Comfortaa"/>
                        <a:cs typeface="Comfortaa"/>
                        <a:sym typeface="Comfortaa"/>
                      </a:endParaRPr>
                    </a:p>
                    <a:p>
                      <a:pPr indent="-457200" lvl="0" marL="457200" rtl="0" algn="l">
                        <a:spcBef>
                          <a:spcPts val="0"/>
                        </a:spcBef>
                        <a:spcAft>
                          <a:spcPts val="0"/>
                        </a:spcAft>
                        <a:buNone/>
                      </a:pPr>
                      <a:r>
                        <a:rPr b="1" lang="en" sz="1200">
                          <a:solidFill>
                            <a:srgbClr val="FFFFFF"/>
                          </a:solidFill>
                          <a:latin typeface="Comfortaa"/>
                          <a:ea typeface="Comfortaa"/>
                          <a:cs typeface="Comfortaa"/>
                          <a:sym typeface="Comfortaa"/>
                        </a:rPr>
                        <a:t>Q = Cantidad que se pide</a:t>
                      </a:r>
                      <a:endParaRPr b="1" sz="1200">
                        <a:solidFill>
                          <a:srgbClr val="FFFFFF"/>
                        </a:solidFill>
                        <a:latin typeface="Comfortaa"/>
                        <a:ea typeface="Comfortaa"/>
                        <a:cs typeface="Comfortaa"/>
                        <a:sym typeface="Comfortaa"/>
                      </a:endParaRPr>
                    </a:p>
                    <a:p>
                      <a:pPr indent="-457200" lvl="0" marL="457200" rtl="0" algn="l">
                        <a:spcBef>
                          <a:spcPts val="0"/>
                        </a:spcBef>
                        <a:spcAft>
                          <a:spcPts val="0"/>
                        </a:spcAft>
                        <a:buNone/>
                      </a:pPr>
                      <a:r>
                        <a:rPr b="1" lang="en" sz="1200">
                          <a:solidFill>
                            <a:srgbClr val="FFFFFF"/>
                          </a:solidFill>
                          <a:latin typeface="Comfortaa"/>
                          <a:ea typeface="Comfortaa"/>
                          <a:cs typeface="Comfortaa"/>
                          <a:sym typeface="Comfortaa"/>
                        </a:rPr>
                        <a:t>T = Tiempo óptimo del pedido (es decir cada cuanto debo pedir) </a:t>
                      </a:r>
                      <a:endParaRPr b="1" sz="1200">
                        <a:solidFill>
                          <a:srgbClr val="FFFFFF"/>
                        </a:solidFill>
                        <a:latin typeface="Comfortaa"/>
                        <a:ea typeface="Comfortaa"/>
                        <a:cs typeface="Comfortaa"/>
                        <a:sym typeface="Comfortaa"/>
                      </a:endParaRPr>
                    </a:p>
                    <a:p>
                      <a:pPr indent="-457200" lvl="0" marL="457200" rtl="0" algn="l">
                        <a:spcBef>
                          <a:spcPts val="0"/>
                        </a:spcBef>
                        <a:spcAft>
                          <a:spcPts val="0"/>
                        </a:spcAft>
                        <a:buNone/>
                      </a:pPr>
                      <a:r>
                        <a:t/>
                      </a:r>
                      <a:endParaRPr b="1" sz="1200">
                        <a:solidFill>
                          <a:srgbClr val="FFFFFF"/>
                        </a:solidFill>
                        <a:latin typeface="Comfortaa"/>
                        <a:ea typeface="Comfortaa"/>
                        <a:cs typeface="Comfortaa"/>
                        <a:sym typeface="Comfortaa"/>
                      </a:endParaRPr>
                    </a:p>
                    <a:p>
                      <a:pPr indent="-457200" lvl="0" marL="457200" rtl="0" algn="l">
                        <a:spcBef>
                          <a:spcPts val="0"/>
                        </a:spcBef>
                        <a:spcAft>
                          <a:spcPts val="0"/>
                        </a:spcAft>
                        <a:buNone/>
                      </a:pPr>
                      <a:r>
                        <a:rPr b="1" lang="en" sz="1200">
                          <a:solidFill>
                            <a:srgbClr val="FFFFFF"/>
                          </a:solidFill>
                          <a:latin typeface="Comfortaa"/>
                          <a:ea typeface="Comfortaa"/>
                          <a:cs typeface="Comfortaa"/>
                          <a:sym typeface="Comfortaa"/>
                        </a:rPr>
                        <a:t>Datos:</a:t>
                      </a:r>
                      <a:endParaRPr b="1" sz="1200">
                        <a:solidFill>
                          <a:srgbClr val="FFFFFF"/>
                        </a:solidFill>
                        <a:latin typeface="Comfortaa"/>
                        <a:ea typeface="Comfortaa"/>
                        <a:cs typeface="Comfortaa"/>
                        <a:sym typeface="Comfortaa"/>
                      </a:endParaRPr>
                    </a:p>
                    <a:p>
                      <a:pPr indent="-457200" lvl="0" marL="457200" rtl="0" algn="l">
                        <a:spcBef>
                          <a:spcPts val="0"/>
                        </a:spcBef>
                        <a:spcAft>
                          <a:spcPts val="0"/>
                        </a:spcAft>
                        <a:buNone/>
                      </a:pPr>
                      <a:r>
                        <a:rPr b="1" lang="en" sz="1200">
                          <a:solidFill>
                            <a:srgbClr val="FFFFFF"/>
                          </a:solidFill>
                          <a:latin typeface="Comfortaa"/>
                          <a:ea typeface="Comfortaa"/>
                          <a:cs typeface="Comfortaa"/>
                          <a:sym typeface="Comfortaa"/>
                        </a:rPr>
                        <a:t>D = 1500 unidades/año</a:t>
                      </a:r>
                      <a:br>
                        <a:rPr b="1" lang="en" sz="1200">
                          <a:solidFill>
                            <a:srgbClr val="FFFFFF"/>
                          </a:solidFill>
                          <a:latin typeface="Comfortaa"/>
                          <a:ea typeface="Comfortaa"/>
                          <a:cs typeface="Comfortaa"/>
                          <a:sym typeface="Comfortaa"/>
                        </a:rPr>
                      </a:br>
                      <a:r>
                        <a:rPr b="1" lang="en" sz="1200">
                          <a:solidFill>
                            <a:srgbClr val="FFFFFF"/>
                          </a:solidFill>
                          <a:latin typeface="Comfortaa"/>
                          <a:ea typeface="Comfortaa"/>
                          <a:cs typeface="Comfortaa"/>
                          <a:sym typeface="Comfortaa"/>
                        </a:rPr>
                        <a:t>Cp =$20</a:t>
                      </a:r>
                      <a:br>
                        <a:rPr b="1" lang="en" sz="1200">
                          <a:solidFill>
                            <a:srgbClr val="FFFFFF"/>
                          </a:solidFill>
                          <a:latin typeface="Comfortaa"/>
                          <a:ea typeface="Comfortaa"/>
                          <a:cs typeface="Comfortaa"/>
                          <a:sym typeface="Comfortaa"/>
                        </a:rPr>
                      </a:br>
                      <a:r>
                        <a:rPr b="1" lang="en" sz="1200">
                          <a:solidFill>
                            <a:srgbClr val="FFFFFF"/>
                          </a:solidFill>
                          <a:latin typeface="Comfortaa"/>
                          <a:ea typeface="Comfortaa"/>
                          <a:cs typeface="Comfortaa"/>
                          <a:sym typeface="Comfortaa"/>
                        </a:rPr>
                        <a:t>Cmi =$2 unidad/mes x 12 meses = $24 unidad/año</a:t>
                      </a:r>
                      <a:endParaRPr b="1" sz="1200">
                        <a:solidFill>
                          <a:srgbClr val="FFFFFF"/>
                        </a:solidFill>
                        <a:latin typeface="Comfortaa"/>
                        <a:ea typeface="Comfortaa"/>
                        <a:cs typeface="Comfortaa"/>
                        <a:sym typeface="Comfortaa"/>
                      </a:endParaRPr>
                    </a:p>
                    <a:p>
                      <a:pPr indent="-457200" lvl="0" marL="457200" rtl="0" algn="l">
                        <a:spcBef>
                          <a:spcPts val="0"/>
                        </a:spcBef>
                        <a:spcAft>
                          <a:spcPts val="0"/>
                        </a:spcAft>
                        <a:buNone/>
                      </a:pPr>
                      <a:r>
                        <a:t/>
                      </a:r>
                      <a:endParaRPr b="1" sz="1200">
                        <a:solidFill>
                          <a:srgbClr val="FFFFFF"/>
                        </a:solidFill>
                        <a:latin typeface="Comfortaa"/>
                        <a:ea typeface="Comfortaa"/>
                        <a:cs typeface="Comfortaa"/>
                        <a:sym typeface="Comfortaa"/>
                      </a:endParaRPr>
                    </a:p>
                  </a:txBody>
                  <a:tcPr marT="0" marB="0" marR="68575" marL="68575" anchor="ctr">
                    <a:lnL cap="flat" cmpd="sng" w="6350">
                      <a:solidFill>
                        <a:srgbClr val="4A86E8"/>
                      </a:solidFill>
                      <a:prstDash val="solid"/>
                      <a:round/>
                      <a:headEnd len="sm" w="sm" type="none"/>
                      <a:tailEnd len="sm" w="sm" type="none"/>
                    </a:lnL>
                    <a:lnR cap="flat" cmpd="sng" w="6350">
                      <a:solidFill>
                        <a:srgbClr val="4A86E8"/>
                      </a:solidFill>
                      <a:prstDash val="solid"/>
                      <a:round/>
                      <a:headEnd len="sm" w="sm" type="none"/>
                      <a:tailEnd len="sm" w="sm" type="none"/>
                    </a:lnR>
                    <a:lnT cap="flat" cmpd="sng" w="6350">
                      <a:solidFill>
                        <a:srgbClr val="4A86E8"/>
                      </a:solidFill>
                      <a:prstDash val="solid"/>
                      <a:round/>
                      <a:headEnd len="sm" w="sm" type="none"/>
                      <a:tailEnd len="sm" w="sm" type="none"/>
                    </a:lnT>
                    <a:lnB cap="flat" cmpd="sng" w="6350">
                      <a:solidFill>
                        <a:srgbClr val="4A86E8"/>
                      </a:solidFill>
                      <a:prstDash val="solid"/>
                      <a:round/>
                      <a:headEnd len="sm" w="sm" type="none"/>
                      <a:tailEnd len="sm" w="sm" type="none"/>
                    </a:lnB>
                    <a:solidFill>
                      <a:srgbClr val="666666"/>
                    </a:solidFill>
                  </a:tcPr>
                </a:tc>
              </a:tr>
            </a:tbl>
          </a:graphicData>
        </a:graphic>
      </p:graphicFrame>
      <p:sp>
        <p:nvSpPr>
          <p:cNvPr id="346" name="Google Shape;346;p40"/>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Solución</a:t>
            </a:r>
            <a:endParaRPr b="1" sz="2700">
              <a:solidFill>
                <a:schemeClr val="dk1"/>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1"/>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2" name="Google Shape;352;p41"/>
          <p:cNvGraphicFramePr/>
          <p:nvPr/>
        </p:nvGraphicFramePr>
        <p:xfrm>
          <a:off x="678025" y="1191850"/>
          <a:ext cx="3000000" cy="3000000"/>
        </p:xfrm>
        <a:graphic>
          <a:graphicData uri="http://schemas.openxmlformats.org/drawingml/2006/table">
            <a:tbl>
              <a:tblPr bandCol="1" bandRow="1">
                <a:noFill/>
                <a:tableStyleId>{618F57E3-0040-48C6-A330-5A9FF0C764D9}</a:tableStyleId>
              </a:tblPr>
              <a:tblGrid>
                <a:gridCol w="3567975"/>
                <a:gridCol w="4156500"/>
              </a:tblGrid>
              <a:tr h="3023225">
                <a:tc>
                  <a:txBody>
                    <a:bodyPr/>
                    <a:lstStyle/>
                    <a:p>
                      <a:pPr indent="0" lvl="0" marL="0" rtl="0" algn="l">
                        <a:spcBef>
                          <a:spcPts val="0"/>
                        </a:spcBef>
                        <a:spcAft>
                          <a:spcPts val="0"/>
                        </a:spcAft>
                        <a:buNone/>
                      </a:pPr>
                      <a:r>
                        <a:rPr b="1" lang="en">
                          <a:solidFill>
                            <a:srgbClr val="FFFFFF"/>
                          </a:solidFill>
                          <a:latin typeface="Comfortaa"/>
                          <a:ea typeface="Comfortaa"/>
                          <a:cs typeface="Comfortaa"/>
                          <a:sym typeface="Comfortaa"/>
                        </a:rPr>
                        <a:t>Paso 2:</a:t>
                      </a:r>
                      <a:endParaRPr b="1">
                        <a:solidFill>
                          <a:srgbClr val="FFFFFF"/>
                        </a:solidFill>
                        <a:latin typeface="Comfortaa"/>
                        <a:ea typeface="Comfortaa"/>
                        <a:cs typeface="Comfortaa"/>
                        <a:sym typeface="Comfortaa"/>
                      </a:endParaRPr>
                    </a:p>
                    <a:p>
                      <a:pPr indent="0" lvl="0" marL="0" rtl="0" algn="l">
                        <a:spcBef>
                          <a:spcPts val="0"/>
                        </a:spcBef>
                        <a:spcAft>
                          <a:spcPts val="0"/>
                        </a:spcAft>
                        <a:buNone/>
                      </a:pPr>
                      <a:r>
                        <a:rPr lang="en">
                          <a:solidFill>
                            <a:srgbClr val="FFFFFF"/>
                          </a:solidFill>
                          <a:latin typeface="Comfortaa"/>
                          <a:ea typeface="Comfortaa"/>
                          <a:cs typeface="Comfortaa"/>
                          <a:sym typeface="Comfortaa"/>
                        </a:rPr>
                        <a:t>Se procede a obtener la cantidad de pedido óptima y el tiempo entre pedidos, utilizando las fórmulas designadas para modelo EOQ sin faltantes.</a:t>
                      </a:r>
                      <a:endParaRPr>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1">
                        <a:solidFill>
                          <a:srgbClr val="FFFFFF"/>
                        </a:solidFill>
                        <a:latin typeface="Comfortaa"/>
                        <a:ea typeface="Comfortaa"/>
                        <a:cs typeface="Comfortaa"/>
                        <a:sym typeface="Comfortaa"/>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666666"/>
                    </a:solidFill>
                  </a:tcPr>
                </a:tc>
                <a:tc>
                  <a:txBody>
                    <a:bodyPr/>
                    <a:lstStyle/>
                    <a:p>
                      <a:pPr indent="0" lvl="0" marL="0" rtl="0" algn="just">
                        <a:spcBef>
                          <a:spcPts val="0"/>
                        </a:spcBef>
                        <a:spcAft>
                          <a:spcPts val="0"/>
                        </a:spcAft>
                        <a:buNone/>
                      </a:pPr>
                      <a:r>
                        <a:rPr b="1" lang="en">
                          <a:solidFill>
                            <a:srgbClr val="FFFFFF"/>
                          </a:solidFill>
                          <a:latin typeface="Comfortaa"/>
                          <a:ea typeface="Comfortaa"/>
                          <a:cs typeface="Comfortaa"/>
                          <a:sym typeface="Comfortaa"/>
                        </a:rPr>
                        <a:t>Q* =sqrt(((</a:t>
                      </a:r>
                      <a:r>
                        <a:rPr lang="en">
                          <a:solidFill>
                            <a:srgbClr val="FFFFFF"/>
                          </a:solidFill>
                          <a:latin typeface="Comfortaa"/>
                          <a:ea typeface="Comfortaa"/>
                          <a:cs typeface="Comfortaa"/>
                          <a:sym typeface="Comfortaa"/>
                        </a:rPr>
                        <a:t>2)20*1500)/2)</a:t>
                      </a:r>
                      <a:r>
                        <a:rPr b="1" lang="en">
                          <a:solidFill>
                            <a:srgbClr val="FFFFFF"/>
                          </a:solidFill>
                          <a:latin typeface="Comfortaa"/>
                          <a:ea typeface="Comfortaa"/>
                          <a:cs typeface="Comfortaa"/>
                          <a:sym typeface="Comfortaa"/>
                        </a:rPr>
                        <a:t>   = 50 </a:t>
                      </a:r>
                      <a:r>
                        <a:rPr lang="en">
                          <a:solidFill>
                            <a:srgbClr val="FFFFFF"/>
                          </a:solidFill>
                          <a:latin typeface="Comfortaa"/>
                          <a:ea typeface="Comfortaa"/>
                          <a:cs typeface="Comfortaa"/>
                          <a:sym typeface="Comfortaa"/>
                        </a:rPr>
                        <a:t>Unidades</a:t>
                      </a:r>
                      <a:endParaRPr>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b="1">
                        <a:solidFill>
                          <a:srgbClr val="FFFFFF"/>
                        </a:solidFill>
                        <a:latin typeface="Comfortaa"/>
                        <a:ea typeface="Comfortaa"/>
                        <a:cs typeface="Comfortaa"/>
                        <a:sym typeface="Comfortaa"/>
                      </a:endParaRPr>
                    </a:p>
                    <a:p>
                      <a:pPr indent="0" lvl="0" marL="0" rtl="0" algn="just">
                        <a:spcBef>
                          <a:spcPts val="0"/>
                        </a:spcBef>
                        <a:spcAft>
                          <a:spcPts val="0"/>
                        </a:spcAft>
                        <a:buNone/>
                      </a:pPr>
                      <a:r>
                        <a:rPr b="1" i="1" lang="en">
                          <a:solidFill>
                            <a:srgbClr val="FFFFFF"/>
                          </a:solidFill>
                          <a:latin typeface="Comfortaa"/>
                          <a:ea typeface="Comfortaa"/>
                          <a:cs typeface="Comfortaa"/>
                          <a:sym typeface="Comfortaa"/>
                        </a:rPr>
                        <a:t>T =</a:t>
                      </a:r>
                      <a:r>
                        <a:rPr lang="en">
                          <a:solidFill>
                            <a:srgbClr val="FFFFFF"/>
                          </a:solidFill>
                          <a:latin typeface="Comfortaa"/>
                          <a:ea typeface="Comfortaa"/>
                          <a:cs typeface="Comfortaa"/>
                          <a:sym typeface="Comfortaa"/>
                        </a:rPr>
                        <a:t>  50/1500 </a:t>
                      </a:r>
                      <a:r>
                        <a:rPr b="1" lang="en">
                          <a:solidFill>
                            <a:srgbClr val="FFFFFF"/>
                          </a:solidFill>
                          <a:latin typeface="Comfortaa"/>
                          <a:ea typeface="Comfortaa"/>
                          <a:cs typeface="Comfortaa"/>
                          <a:sym typeface="Comfortaa"/>
                        </a:rPr>
                        <a:t>= 0,033 </a:t>
                      </a:r>
                      <a:r>
                        <a:rPr lang="en">
                          <a:solidFill>
                            <a:srgbClr val="FFFFFF"/>
                          </a:solidFill>
                          <a:latin typeface="Comfortaa"/>
                          <a:ea typeface="Comfortaa"/>
                          <a:cs typeface="Comfortaa"/>
                          <a:sym typeface="Comfortaa"/>
                        </a:rPr>
                        <a:t>año x 360 dias/año</a:t>
                      </a:r>
                      <a:r>
                        <a:rPr b="1" lang="en">
                          <a:solidFill>
                            <a:srgbClr val="FFFFFF"/>
                          </a:solidFill>
                          <a:latin typeface="Comfortaa"/>
                          <a:ea typeface="Comfortaa"/>
                          <a:cs typeface="Comfortaa"/>
                          <a:sym typeface="Comfortaa"/>
                        </a:rPr>
                        <a:t>    =    12</a:t>
                      </a:r>
                      <a:r>
                        <a:rPr lang="en">
                          <a:solidFill>
                            <a:srgbClr val="FFFFFF"/>
                          </a:solidFill>
                          <a:latin typeface="Comfortaa"/>
                          <a:ea typeface="Comfortaa"/>
                          <a:cs typeface="Comfortaa"/>
                          <a:sym typeface="Comfortaa"/>
                        </a:rPr>
                        <a:t> días</a:t>
                      </a:r>
                      <a:endParaRPr>
                        <a:solidFill>
                          <a:srgbClr val="FFFFFF"/>
                        </a:solidFill>
                        <a:latin typeface="Comfortaa"/>
                        <a:ea typeface="Comfortaa"/>
                        <a:cs typeface="Comfortaa"/>
                        <a:sym typeface="Comfortaa"/>
                      </a:endParaRPr>
                    </a:p>
                    <a:p>
                      <a:pPr indent="0" lvl="0" marL="0" rtl="0" algn="just">
                        <a:spcBef>
                          <a:spcPts val="0"/>
                        </a:spcBef>
                        <a:spcAft>
                          <a:spcPts val="0"/>
                        </a:spcAft>
                        <a:buNone/>
                      </a:pPr>
                      <a:r>
                        <a:t/>
                      </a:r>
                      <a:endParaRPr>
                        <a:solidFill>
                          <a:srgbClr val="FFFFFF"/>
                        </a:solidFill>
                        <a:latin typeface="Comfortaa"/>
                        <a:ea typeface="Comfortaa"/>
                        <a:cs typeface="Comfortaa"/>
                        <a:sym typeface="Comfortaa"/>
                      </a:endParaRPr>
                    </a:p>
                    <a:p>
                      <a:pPr indent="0" lvl="0" marL="0" rtl="0" algn="just">
                        <a:spcBef>
                          <a:spcPts val="0"/>
                        </a:spcBef>
                        <a:spcAft>
                          <a:spcPts val="0"/>
                        </a:spcAft>
                        <a:buNone/>
                      </a:pPr>
                      <a:r>
                        <a:rPr lang="en">
                          <a:solidFill>
                            <a:srgbClr val="FFFFFF"/>
                          </a:solidFill>
                          <a:latin typeface="Comfortaa"/>
                          <a:ea typeface="Comfortaa"/>
                          <a:cs typeface="Comfortaa"/>
                          <a:sym typeface="Comfortaa"/>
                        </a:rPr>
                        <a:t>La cantidad de pedido óptima es de 50 unidades, y el tiempo entre cada pedido es de 12 días.</a:t>
                      </a:r>
                      <a:endParaRPr>
                        <a:solidFill>
                          <a:srgbClr val="FFFFFF"/>
                        </a:solidFill>
                        <a:latin typeface="Comfortaa"/>
                        <a:ea typeface="Comfortaa"/>
                        <a:cs typeface="Comfortaa"/>
                        <a:sym typeface="Comfortaa"/>
                      </a:endParaRPr>
                    </a:p>
                    <a:p>
                      <a:pPr indent="-457200" lvl="0" marL="457200" rtl="0" algn="l">
                        <a:spcBef>
                          <a:spcPts val="0"/>
                        </a:spcBef>
                        <a:spcAft>
                          <a:spcPts val="0"/>
                        </a:spcAft>
                        <a:buNone/>
                      </a:pPr>
                      <a:r>
                        <a:t/>
                      </a:r>
                      <a:endParaRPr>
                        <a:solidFill>
                          <a:srgbClr val="FFFFFF"/>
                        </a:solidFill>
                        <a:latin typeface="Comfortaa"/>
                        <a:ea typeface="Comfortaa"/>
                        <a:cs typeface="Comfortaa"/>
                        <a:sym typeface="Comfortaa"/>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666666"/>
                    </a:solidFill>
                  </a:tcPr>
                </a:tc>
              </a:tr>
            </a:tbl>
          </a:graphicData>
        </a:graphic>
      </p:graphicFrame>
      <p:sp>
        <p:nvSpPr>
          <p:cNvPr id="353" name="Google Shape;353;p41"/>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Solución</a:t>
            </a:r>
            <a:endParaRPr b="1" sz="2700">
              <a:solidFill>
                <a:schemeClr val="dk1"/>
              </a:solidFill>
              <a:latin typeface="Comfortaa"/>
              <a:ea typeface="Comfortaa"/>
              <a:cs typeface="Comfortaa"/>
              <a:sym typeface="Comfortaa"/>
            </a:endParaRPr>
          </a:p>
        </p:txBody>
      </p:sp>
      <p:pic>
        <p:nvPicPr>
          <p:cNvPr id="354" name="Google Shape;354;p41"/>
          <p:cNvPicPr preferRelativeResize="0"/>
          <p:nvPr/>
        </p:nvPicPr>
        <p:blipFill>
          <a:blip r:embed="rId3">
            <a:alphaModFix/>
          </a:blip>
          <a:stretch>
            <a:fillRect/>
          </a:stretch>
        </p:blipFill>
        <p:spPr>
          <a:xfrm>
            <a:off x="885475" y="3227225"/>
            <a:ext cx="1857375" cy="847725"/>
          </a:xfrm>
          <a:prstGeom prst="rect">
            <a:avLst/>
          </a:prstGeom>
          <a:noFill/>
          <a:ln>
            <a:noFill/>
          </a:ln>
        </p:spPr>
      </p:pic>
      <p:pic>
        <p:nvPicPr>
          <p:cNvPr id="355" name="Google Shape;355;p41"/>
          <p:cNvPicPr preferRelativeResize="0"/>
          <p:nvPr/>
        </p:nvPicPr>
        <p:blipFill rotWithShape="1">
          <a:blip r:embed="rId4">
            <a:alphaModFix/>
          </a:blip>
          <a:srcRect b="0" l="0" r="75826" t="61145"/>
          <a:stretch/>
        </p:blipFill>
        <p:spPr>
          <a:xfrm>
            <a:off x="2954600" y="3250125"/>
            <a:ext cx="981475" cy="801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2"/>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2"/>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Solución</a:t>
            </a:r>
            <a:endParaRPr b="1" sz="2700">
              <a:solidFill>
                <a:schemeClr val="dk1"/>
              </a:solidFill>
              <a:latin typeface="Comfortaa"/>
              <a:ea typeface="Comfortaa"/>
              <a:cs typeface="Comfortaa"/>
              <a:sym typeface="Comfortaa"/>
            </a:endParaRPr>
          </a:p>
        </p:txBody>
      </p:sp>
      <p:graphicFrame>
        <p:nvGraphicFramePr>
          <p:cNvPr id="362" name="Google Shape;362;p42"/>
          <p:cNvGraphicFramePr/>
          <p:nvPr/>
        </p:nvGraphicFramePr>
        <p:xfrm>
          <a:off x="692813" y="1328400"/>
          <a:ext cx="3000000" cy="3000000"/>
        </p:xfrm>
        <a:graphic>
          <a:graphicData uri="http://schemas.openxmlformats.org/drawingml/2006/table">
            <a:tbl>
              <a:tblPr bandCol="1" bandRow="1">
                <a:noFill/>
                <a:tableStyleId>{618F57E3-0040-48C6-A330-5A9FF0C764D9}</a:tableStyleId>
              </a:tblPr>
              <a:tblGrid>
                <a:gridCol w="3393500"/>
                <a:gridCol w="3953225"/>
              </a:tblGrid>
              <a:tr h="3117625">
                <a:tc>
                  <a:txBody>
                    <a:bodyPr/>
                    <a:lstStyle/>
                    <a:p>
                      <a:pPr indent="0" lvl="0" marL="0" rtl="0" algn="l">
                        <a:spcBef>
                          <a:spcPts val="0"/>
                        </a:spcBef>
                        <a:spcAft>
                          <a:spcPts val="0"/>
                        </a:spcAft>
                        <a:buNone/>
                      </a:pPr>
                      <a:r>
                        <a:rPr b="1" lang="en">
                          <a:solidFill>
                            <a:srgbClr val="FFFFFF"/>
                          </a:solidFill>
                          <a:latin typeface="Comfortaa"/>
                          <a:ea typeface="Comfortaa"/>
                          <a:cs typeface="Comfortaa"/>
                          <a:sym typeface="Comfortaa"/>
                        </a:rPr>
                        <a:t>Paso 3:</a:t>
                      </a:r>
                      <a:endParaRPr b="1">
                        <a:solidFill>
                          <a:srgbClr val="FFFFFF"/>
                        </a:solidFill>
                        <a:latin typeface="Comfortaa"/>
                        <a:ea typeface="Comfortaa"/>
                        <a:cs typeface="Comfortaa"/>
                        <a:sym typeface="Comfortaa"/>
                      </a:endParaRPr>
                    </a:p>
                    <a:p>
                      <a:pPr indent="0" lvl="0" marL="0" rtl="0" algn="l">
                        <a:spcBef>
                          <a:spcPts val="0"/>
                        </a:spcBef>
                        <a:spcAft>
                          <a:spcPts val="0"/>
                        </a:spcAft>
                        <a:buNone/>
                      </a:pPr>
                      <a:r>
                        <a:rPr lang="en">
                          <a:solidFill>
                            <a:srgbClr val="FFFFFF"/>
                          </a:solidFill>
                          <a:latin typeface="Comfortaa"/>
                          <a:ea typeface="Comfortaa"/>
                          <a:cs typeface="Comfortaa"/>
                          <a:sym typeface="Comfortaa"/>
                        </a:rPr>
                        <a:t>Se procede a realizar la comparación entre la política óptima y la política actual, encontrando el costo total en cada una de estas.</a:t>
                      </a:r>
                      <a:endParaRPr>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1">
                        <a:solidFill>
                          <a:srgbClr val="FFFFFF"/>
                        </a:solidFill>
                        <a:latin typeface="Comfortaa"/>
                        <a:ea typeface="Comfortaa"/>
                        <a:cs typeface="Comfortaa"/>
                        <a:sym typeface="Comfortaa"/>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666666"/>
                    </a:solidFill>
                  </a:tcPr>
                </a:tc>
                <a:tc>
                  <a:txBody>
                    <a:bodyPr/>
                    <a:lstStyle/>
                    <a:p>
                      <a:pPr indent="0" lvl="0" marL="0" rtl="0" algn="l">
                        <a:spcBef>
                          <a:spcPts val="0"/>
                        </a:spcBef>
                        <a:spcAft>
                          <a:spcPts val="0"/>
                        </a:spcAft>
                        <a:buNone/>
                      </a:pPr>
                      <a:r>
                        <a:t/>
                      </a:r>
                      <a:endParaRPr>
                        <a:solidFill>
                          <a:srgbClr val="FFFFFF"/>
                        </a:solidFill>
                        <a:latin typeface="Comfortaa"/>
                        <a:ea typeface="Comfortaa"/>
                        <a:cs typeface="Comfortaa"/>
                        <a:sym typeface="Comfortaa"/>
                      </a:endParaRPr>
                    </a:p>
                    <a:p>
                      <a:pPr indent="0" lvl="0" marL="0" rtl="0" algn="l">
                        <a:spcBef>
                          <a:spcPts val="0"/>
                        </a:spcBef>
                        <a:spcAft>
                          <a:spcPts val="0"/>
                        </a:spcAft>
                        <a:buNone/>
                      </a:pPr>
                      <a:r>
                        <a:rPr lang="en">
                          <a:solidFill>
                            <a:srgbClr val="FFFFFF"/>
                          </a:solidFill>
                          <a:latin typeface="Comfortaa"/>
                          <a:ea typeface="Comfortaa"/>
                          <a:cs typeface="Comfortaa"/>
                          <a:sym typeface="Comfortaa"/>
                        </a:rPr>
                        <a:t>Política Actual: se le agota cada mes o sea 1/12 año</a:t>
                      </a:r>
                      <a:endParaRPr>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1">
                        <a:solidFill>
                          <a:srgbClr val="FFFFFF"/>
                        </a:solidFill>
                        <a:latin typeface="Comfortaa"/>
                        <a:ea typeface="Comfortaa"/>
                        <a:cs typeface="Comfortaa"/>
                        <a:sym typeface="Comfortaa"/>
                      </a:endParaRPr>
                    </a:p>
                    <a:p>
                      <a:pPr indent="0" lvl="0" marL="0" rtl="0" algn="l">
                        <a:spcBef>
                          <a:spcPts val="0"/>
                        </a:spcBef>
                        <a:spcAft>
                          <a:spcPts val="0"/>
                        </a:spcAft>
                        <a:buNone/>
                      </a:pPr>
                      <a:r>
                        <a:rPr b="1" lang="en">
                          <a:solidFill>
                            <a:srgbClr val="FFFFFF"/>
                          </a:solidFill>
                          <a:latin typeface="Comfortaa"/>
                          <a:ea typeface="Comfortaa"/>
                          <a:cs typeface="Comfortaa"/>
                          <a:sym typeface="Comfortaa"/>
                        </a:rPr>
                        <a:t>Q = </a:t>
                      </a:r>
                      <a:r>
                        <a:rPr lang="en">
                          <a:solidFill>
                            <a:srgbClr val="FFFFFF"/>
                          </a:solidFill>
                          <a:latin typeface="Comfortaa"/>
                          <a:ea typeface="Comfortaa"/>
                          <a:cs typeface="Comfortaa"/>
                          <a:sym typeface="Comfortaa"/>
                        </a:rPr>
                        <a:t>1500/12*</a:t>
                      </a:r>
                      <a:r>
                        <a:rPr b="1" lang="en">
                          <a:solidFill>
                            <a:srgbClr val="FFFFFF"/>
                          </a:solidFill>
                          <a:latin typeface="Comfortaa"/>
                          <a:ea typeface="Comfortaa"/>
                          <a:cs typeface="Comfortaa"/>
                          <a:sym typeface="Comfortaa"/>
                        </a:rPr>
                        <a:t>  1 = 125</a:t>
                      </a:r>
                      <a:endParaRPr b="1">
                        <a:solidFill>
                          <a:srgbClr val="FFFFFF"/>
                        </a:solidFill>
                        <a:latin typeface="Comfortaa"/>
                        <a:ea typeface="Comfortaa"/>
                        <a:cs typeface="Comfortaa"/>
                        <a:sym typeface="Comfortaa"/>
                      </a:endParaRPr>
                    </a:p>
                    <a:p>
                      <a:pPr indent="0" lvl="0" marL="0" rtl="0" algn="l">
                        <a:spcBef>
                          <a:spcPts val="0"/>
                        </a:spcBef>
                        <a:spcAft>
                          <a:spcPts val="0"/>
                        </a:spcAft>
                        <a:buNone/>
                      </a:pPr>
                      <a:r>
                        <a:rPr b="1" lang="en">
                          <a:solidFill>
                            <a:srgbClr val="FFFFFF"/>
                          </a:solidFill>
                          <a:latin typeface="Comfortaa"/>
                          <a:ea typeface="Comfortaa"/>
                          <a:cs typeface="Comfortaa"/>
                          <a:sym typeface="Comfortaa"/>
                        </a:rPr>
                        <a:t>CTA (Q) = 20 </a:t>
                      </a:r>
                      <a:r>
                        <a:rPr lang="en">
                          <a:solidFill>
                            <a:srgbClr val="FFFFFF"/>
                          </a:solidFill>
                          <a:latin typeface="Comfortaa"/>
                          <a:ea typeface="Comfortaa"/>
                          <a:cs typeface="Comfortaa"/>
                          <a:sym typeface="Comfortaa"/>
                        </a:rPr>
                        <a:t>1500/125  </a:t>
                      </a:r>
                      <a:r>
                        <a:rPr b="1" lang="en">
                          <a:solidFill>
                            <a:srgbClr val="FFFFFF"/>
                          </a:solidFill>
                          <a:latin typeface="Comfortaa"/>
                          <a:ea typeface="Comfortaa"/>
                          <a:cs typeface="Comfortaa"/>
                          <a:sym typeface="Comfortaa"/>
                        </a:rPr>
                        <a:t> +   </a:t>
                      </a:r>
                      <a:r>
                        <a:rPr lang="en">
                          <a:solidFill>
                            <a:srgbClr val="FFFFFF"/>
                          </a:solidFill>
                          <a:latin typeface="Comfortaa"/>
                          <a:ea typeface="Comfortaa"/>
                          <a:cs typeface="Comfortaa"/>
                          <a:sym typeface="Comfortaa"/>
                        </a:rPr>
                        <a:t>24*125/2</a:t>
                      </a:r>
                      <a:r>
                        <a:rPr b="1" lang="en">
                          <a:solidFill>
                            <a:srgbClr val="FFFFFF"/>
                          </a:solidFill>
                          <a:latin typeface="Comfortaa"/>
                          <a:ea typeface="Comfortaa"/>
                          <a:cs typeface="Comfortaa"/>
                          <a:sym typeface="Comfortaa"/>
                        </a:rPr>
                        <a:t> = $ 174 año</a:t>
                      </a:r>
                      <a:endParaRPr b="1">
                        <a:solidFill>
                          <a:srgbClr val="FFFFFF"/>
                        </a:solidFill>
                        <a:latin typeface="Comfortaa"/>
                        <a:ea typeface="Comfortaa"/>
                        <a:cs typeface="Comfortaa"/>
                        <a:sym typeface="Comfortaa"/>
                      </a:endParaRPr>
                    </a:p>
                    <a:p>
                      <a:pPr indent="0" lvl="0" marL="0" rtl="0" algn="l">
                        <a:spcBef>
                          <a:spcPts val="0"/>
                        </a:spcBef>
                        <a:spcAft>
                          <a:spcPts val="0"/>
                        </a:spcAft>
                        <a:buNone/>
                      </a:pPr>
                      <a:r>
                        <a:rPr b="1" lang="en">
                          <a:solidFill>
                            <a:srgbClr val="FFFFFF"/>
                          </a:solidFill>
                          <a:latin typeface="Comfortaa"/>
                          <a:ea typeface="Comfortaa"/>
                          <a:cs typeface="Comfortaa"/>
                          <a:sym typeface="Comfortaa"/>
                        </a:rPr>
                        <a:t>CTA (Q*) = 20 </a:t>
                      </a:r>
                      <a:r>
                        <a:rPr lang="en">
                          <a:solidFill>
                            <a:srgbClr val="FFFFFF"/>
                          </a:solidFill>
                          <a:latin typeface="Comfortaa"/>
                          <a:ea typeface="Comfortaa"/>
                          <a:cs typeface="Comfortaa"/>
                          <a:sym typeface="Comfortaa"/>
                        </a:rPr>
                        <a:t>1500/50  </a:t>
                      </a:r>
                      <a:r>
                        <a:rPr b="1" lang="en">
                          <a:solidFill>
                            <a:srgbClr val="FFFFFF"/>
                          </a:solidFill>
                          <a:latin typeface="Comfortaa"/>
                          <a:ea typeface="Comfortaa"/>
                          <a:cs typeface="Comfortaa"/>
                          <a:sym typeface="Comfortaa"/>
                        </a:rPr>
                        <a:t> +   </a:t>
                      </a:r>
                      <a:r>
                        <a:rPr lang="en">
                          <a:solidFill>
                            <a:srgbClr val="FFFFFF"/>
                          </a:solidFill>
                          <a:latin typeface="Comfortaa"/>
                          <a:ea typeface="Comfortaa"/>
                          <a:cs typeface="Comfortaa"/>
                          <a:sym typeface="Comfortaa"/>
                        </a:rPr>
                        <a:t>24*50/2</a:t>
                      </a:r>
                      <a:r>
                        <a:rPr b="1" lang="en">
                          <a:solidFill>
                            <a:srgbClr val="FFFFFF"/>
                          </a:solidFill>
                          <a:latin typeface="Comfortaa"/>
                          <a:ea typeface="Comfortaa"/>
                          <a:cs typeface="Comfortaa"/>
                          <a:sym typeface="Comfortaa"/>
                        </a:rPr>
                        <a:t> = $ 1200 año</a:t>
                      </a:r>
                      <a:endParaRPr b="1">
                        <a:solidFill>
                          <a:srgbClr val="FFFFFF"/>
                        </a:solidFill>
                        <a:latin typeface="Comfortaa"/>
                        <a:ea typeface="Comfortaa"/>
                        <a:cs typeface="Comfortaa"/>
                        <a:sym typeface="Comfortaa"/>
                      </a:endParaRPr>
                    </a:p>
                    <a:p>
                      <a:pPr indent="0" lvl="0" marL="0" rtl="0" algn="l">
                        <a:spcBef>
                          <a:spcPts val="0"/>
                        </a:spcBef>
                        <a:spcAft>
                          <a:spcPts val="0"/>
                        </a:spcAft>
                        <a:buNone/>
                      </a:pPr>
                      <a:r>
                        <a:rPr b="1" lang="en">
                          <a:solidFill>
                            <a:srgbClr val="FFFFFF"/>
                          </a:solidFill>
                          <a:latin typeface="Comfortaa"/>
                          <a:ea typeface="Comfortaa"/>
                          <a:cs typeface="Comfortaa"/>
                          <a:sym typeface="Comfortaa"/>
                        </a:rPr>
                        <a:t>CTA (Q) - CTA (Q*) = 1740 - 1200 = $ 540 año</a:t>
                      </a:r>
                      <a:endParaRPr b="1">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1">
                        <a:solidFill>
                          <a:srgbClr val="FFFFFF"/>
                        </a:solidFill>
                        <a:latin typeface="Comfortaa"/>
                        <a:ea typeface="Comfortaa"/>
                        <a:cs typeface="Comfortaa"/>
                        <a:sym typeface="Comfortaa"/>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666666"/>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43"/>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Solución</a:t>
            </a:r>
            <a:endParaRPr b="1" sz="2700">
              <a:solidFill>
                <a:schemeClr val="dk1"/>
              </a:solidFill>
              <a:latin typeface="Comfortaa"/>
              <a:ea typeface="Comfortaa"/>
              <a:cs typeface="Comfortaa"/>
              <a:sym typeface="Comfortaa"/>
            </a:endParaRPr>
          </a:p>
        </p:txBody>
      </p:sp>
      <p:graphicFrame>
        <p:nvGraphicFramePr>
          <p:cNvPr id="369" name="Google Shape;369;p43"/>
          <p:cNvGraphicFramePr/>
          <p:nvPr/>
        </p:nvGraphicFramePr>
        <p:xfrm>
          <a:off x="664100" y="1457425"/>
          <a:ext cx="3000000" cy="3000000"/>
        </p:xfrm>
        <a:graphic>
          <a:graphicData uri="http://schemas.openxmlformats.org/drawingml/2006/table">
            <a:tbl>
              <a:tblPr bandCol="1" bandRow="1">
                <a:noFill/>
                <a:tableStyleId>{618F57E3-0040-48C6-A330-5A9FF0C764D9}</a:tableStyleId>
              </a:tblPr>
              <a:tblGrid>
                <a:gridCol w="3495600"/>
                <a:gridCol w="4072175"/>
              </a:tblGrid>
              <a:tr h="2869375">
                <a:tc>
                  <a:txBody>
                    <a:bodyPr/>
                    <a:lstStyle/>
                    <a:p>
                      <a:pPr indent="0" lvl="0" marL="0" rtl="0" algn="ctr">
                        <a:spcBef>
                          <a:spcPts val="0"/>
                        </a:spcBef>
                        <a:spcAft>
                          <a:spcPts val="0"/>
                        </a:spcAft>
                        <a:buNone/>
                      </a:pPr>
                      <a:r>
                        <a:rPr b="1" lang="en" sz="1300">
                          <a:solidFill>
                            <a:srgbClr val="FFFFFF"/>
                          </a:solidFill>
                          <a:latin typeface="Comfortaa"/>
                          <a:ea typeface="Comfortaa"/>
                          <a:cs typeface="Comfortaa"/>
                          <a:sym typeface="Comfortaa"/>
                        </a:rPr>
                        <a:t>Solución:</a:t>
                      </a:r>
                      <a:endParaRPr b="1" sz="1300">
                        <a:solidFill>
                          <a:srgbClr val="FFFFFF"/>
                        </a:solidFill>
                        <a:latin typeface="Comfortaa"/>
                        <a:ea typeface="Comfortaa"/>
                        <a:cs typeface="Comfortaa"/>
                        <a:sym typeface="Comfortaa"/>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666666"/>
                    </a:solidFill>
                  </a:tcPr>
                </a:tc>
                <a:tc>
                  <a:txBody>
                    <a:bodyPr/>
                    <a:lstStyle/>
                    <a:p>
                      <a:pPr indent="-358775" lvl="0" marL="504825" rtl="0" algn="l">
                        <a:lnSpc>
                          <a:spcPct val="107916"/>
                        </a:lnSpc>
                        <a:spcBef>
                          <a:spcPts val="0"/>
                        </a:spcBef>
                        <a:spcAft>
                          <a:spcPts val="0"/>
                        </a:spcAft>
                        <a:buClr>
                          <a:srgbClr val="FFFFFF"/>
                        </a:buClr>
                        <a:buSzPts val="1300"/>
                        <a:buFont typeface="Comfortaa"/>
                        <a:buAutoNum type="alphaLcPeriod"/>
                      </a:pPr>
                      <a:r>
                        <a:rPr b="1" lang="en" sz="1300">
                          <a:solidFill>
                            <a:srgbClr val="FFFFFF"/>
                          </a:solidFill>
                          <a:latin typeface="Comfortaa"/>
                          <a:ea typeface="Comfortaa"/>
                          <a:cs typeface="Comfortaa"/>
                          <a:sym typeface="Comfortaa"/>
                        </a:rPr>
                        <a:t>Cantidad de pedido óptima: 50 unidades.</a:t>
                      </a:r>
                      <a:endParaRPr b="1" sz="1300">
                        <a:solidFill>
                          <a:srgbClr val="FFFFFF"/>
                        </a:solidFill>
                        <a:latin typeface="Comfortaa"/>
                        <a:ea typeface="Comfortaa"/>
                        <a:cs typeface="Comfortaa"/>
                        <a:sym typeface="Comfortaa"/>
                      </a:endParaRPr>
                    </a:p>
                    <a:p>
                      <a:pPr indent="-504825" lvl="0" marL="504825" rtl="0" algn="l">
                        <a:lnSpc>
                          <a:spcPct val="107916"/>
                        </a:lnSpc>
                        <a:spcBef>
                          <a:spcPts val="800"/>
                        </a:spcBef>
                        <a:spcAft>
                          <a:spcPts val="0"/>
                        </a:spcAft>
                        <a:buNone/>
                      </a:pPr>
                      <a:r>
                        <a:rPr b="1" lang="en" sz="1300">
                          <a:solidFill>
                            <a:srgbClr val="FFFFFF"/>
                          </a:solidFill>
                          <a:latin typeface="Comfortaa"/>
                          <a:ea typeface="Comfortaa"/>
                          <a:cs typeface="Comfortaa"/>
                          <a:sym typeface="Comfortaa"/>
                        </a:rPr>
                        <a:t>Tiempo entre pedidos: 12 días.</a:t>
                      </a:r>
                      <a:endParaRPr b="1" sz="1300">
                        <a:solidFill>
                          <a:srgbClr val="FFFFFF"/>
                        </a:solidFill>
                        <a:latin typeface="Comfortaa"/>
                        <a:ea typeface="Comfortaa"/>
                        <a:cs typeface="Comfortaa"/>
                        <a:sym typeface="Comfortaa"/>
                      </a:endParaRPr>
                    </a:p>
                    <a:p>
                      <a:pPr indent="-358775" lvl="0" marL="504825" rtl="0" algn="l">
                        <a:lnSpc>
                          <a:spcPct val="107916"/>
                        </a:lnSpc>
                        <a:spcBef>
                          <a:spcPts val="800"/>
                        </a:spcBef>
                        <a:spcAft>
                          <a:spcPts val="0"/>
                        </a:spcAft>
                        <a:buClr>
                          <a:srgbClr val="FFFFFF"/>
                        </a:buClr>
                        <a:buSzPts val="1300"/>
                        <a:buFont typeface="Comfortaa"/>
                        <a:buAutoNum type="alphaLcPeriod"/>
                      </a:pPr>
                      <a:r>
                        <a:rPr b="1" lang="en" sz="1300">
                          <a:solidFill>
                            <a:srgbClr val="FFFFFF"/>
                          </a:solidFill>
                          <a:latin typeface="Comfortaa"/>
                          <a:ea typeface="Comfortaa"/>
                          <a:cs typeface="Comfortaa"/>
                          <a:sym typeface="Comfortaa"/>
                        </a:rPr>
                        <a:t>Diferencia de costos de inventarios anuales: $540 año </a:t>
                      </a:r>
                      <a:endParaRPr b="1" sz="1300">
                        <a:solidFill>
                          <a:srgbClr val="FFFFFF"/>
                        </a:solidFill>
                        <a:latin typeface="Comfortaa"/>
                        <a:ea typeface="Comfortaa"/>
                        <a:cs typeface="Comfortaa"/>
                        <a:sym typeface="Comfortaa"/>
                      </a:endParaRPr>
                    </a:p>
                    <a:p>
                      <a:pPr indent="0" lvl="0" marL="0" rtl="0" algn="l">
                        <a:spcBef>
                          <a:spcPts val="800"/>
                        </a:spcBef>
                        <a:spcAft>
                          <a:spcPts val="0"/>
                        </a:spcAft>
                        <a:buNone/>
                      </a:pPr>
                      <a:r>
                        <a:t/>
                      </a:r>
                      <a:endParaRPr b="1" sz="13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FFFFFF"/>
                        </a:solidFill>
                        <a:latin typeface="Comfortaa"/>
                        <a:ea typeface="Comfortaa"/>
                        <a:cs typeface="Comfortaa"/>
                        <a:sym typeface="Comfortaa"/>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666666"/>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4"/>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4"/>
          <p:cNvSpPr/>
          <p:nvPr/>
        </p:nvSpPr>
        <p:spPr>
          <a:xfrm>
            <a:off x="547725" y="415525"/>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Software</a:t>
            </a:r>
            <a:endParaRPr b="1" sz="2700">
              <a:solidFill>
                <a:schemeClr val="dk1"/>
              </a:solidFill>
              <a:latin typeface="Comfortaa"/>
              <a:ea typeface="Comfortaa"/>
              <a:cs typeface="Comfortaa"/>
              <a:sym typeface="Comfortaa"/>
            </a:endParaRPr>
          </a:p>
        </p:txBody>
      </p:sp>
      <p:sp>
        <p:nvSpPr>
          <p:cNvPr id="376" name="Google Shape;376;p44"/>
          <p:cNvSpPr/>
          <p:nvPr/>
        </p:nvSpPr>
        <p:spPr>
          <a:xfrm>
            <a:off x="547725" y="1725575"/>
            <a:ext cx="4219800" cy="204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en">
                <a:latin typeface="Comfortaa"/>
                <a:ea typeface="Comfortaa"/>
                <a:cs typeface="Comfortaa"/>
                <a:sym typeface="Comfortaa"/>
              </a:rPr>
              <a:t>Los software de inventarios o software de control de inventarios son programas creados para facilitar la gestión del inventario de una empresa, entendido este como el conjunto de elementos que forman su patrimonio</a:t>
            </a:r>
            <a:endParaRPr b="1">
              <a:latin typeface="Comfortaa"/>
              <a:ea typeface="Comfortaa"/>
              <a:cs typeface="Comfortaa"/>
              <a:sym typeface="Comfortaa"/>
            </a:endParaRPr>
          </a:p>
        </p:txBody>
      </p:sp>
      <p:sp>
        <p:nvSpPr>
          <p:cNvPr id="377" name="Google Shape;377;p44"/>
          <p:cNvSpPr/>
          <p:nvPr/>
        </p:nvSpPr>
        <p:spPr>
          <a:xfrm>
            <a:off x="6599975" y="1510438"/>
            <a:ext cx="2306100" cy="861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a:latin typeface="Comfortaa"/>
                <a:ea typeface="Comfortaa"/>
                <a:cs typeface="Comfortaa"/>
                <a:sym typeface="Comfortaa"/>
              </a:rPr>
              <a:t>automatización de la cadena logística</a:t>
            </a:r>
            <a:endParaRPr b="1">
              <a:latin typeface="Comfortaa"/>
              <a:ea typeface="Comfortaa"/>
              <a:cs typeface="Comfortaa"/>
              <a:sym typeface="Comfortaa"/>
            </a:endParaRPr>
          </a:p>
        </p:txBody>
      </p:sp>
      <p:sp>
        <p:nvSpPr>
          <p:cNvPr id="378" name="Google Shape;378;p44"/>
          <p:cNvSpPr/>
          <p:nvPr/>
        </p:nvSpPr>
        <p:spPr>
          <a:xfrm>
            <a:off x="5079425" y="1678600"/>
            <a:ext cx="1419600" cy="525600"/>
          </a:xfrm>
          <a:prstGeom prst="roundRect">
            <a:avLst>
              <a:gd fmla="val 16667" name="adj"/>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latin typeface="Comfortaa"/>
                <a:ea typeface="Comfortaa"/>
                <a:cs typeface="Comfortaa"/>
                <a:sym typeface="Comfortaa"/>
              </a:rPr>
              <a:t>Holded </a:t>
            </a:r>
            <a:endParaRPr b="1">
              <a:latin typeface="Comfortaa"/>
              <a:ea typeface="Comfortaa"/>
              <a:cs typeface="Comfortaa"/>
              <a:sym typeface="Comfortaa"/>
            </a:endParaRPr>
          </a:p>
        </p:txBody>
      </p:sp>
      <p:sp>
        <p:nvSpPr>
          <p:cNvPr id="379" name="Google Shape;379;p44"/>
          <p:cNvSpPr/>
          <p:nvPr/>
        </p:nvSpPr>
        <p:spPr>
          <a:xfrm>
            <a:off x="6599975" y="2404450"/>
            <a:ext cx="2428500" cy="2139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Almacenada en NUBE10 tiene un modelo de vistas interactiva semejante a excel permitiendo la fácil y precisa categorización</a:t>
            </a:r>
            <a:endParaRPr b="1">
              <a:latin typeface="Comfortaa"/>
              <a:ea typeface="Comfortaa"/>
              <a:cs typeface="Comfortaa"/>
              <a:sym typeface="Comfortaa"/>
            </a:endParaRPr>
          </a:p>
        </p:txBody>
      </p:sp>
      <p:sp>
        <p:nvSpPr>
          <p:cNvPr id="380" name="Google Shape;380;p44"/>
          <p:cNvSpPr/>
          <p:nvPr/>
        </p:nvSpPr>
        <p:spPr>
          <a:xfrm>
            <a:off x="5079425" y="3186500"/>
            <a:ext cx="1419600" cy="4356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a:latin typeface="Comfortaa"/>
              <a:ea typeface="Comfortaa"/>
              <a:cs typeface="Comfortaa"/>
              <a:sym typeface="Comfortaa"/>
            </a:endParaRPr>
          </a:p>
          <a:p>
            <a:pPr indent="0" lvl="0" marL="0" rtl="0" algn="ctr">
              <a:lnSpc>
                <a:spcPct val="150000"/>
              </a:lnSpc>
              <a:spcBef>
                <a:spcPts val="0"/>
              </a:spcBef>
              <a:spcAft>
                <a:spcPts val="0"/>
              </a:spcAft>
              <a:buNone/>
            </a:pPr>
            <a:r>
              <a:rPr b="1" lang="en">
                <a:latin typeface="Comfortaa"/>
                <a:ea typeface="Comfortaa"/>
                <a:cs typeface="Comfortaa"/>
                <a:sym typeface="Comfortaa"/>
              </a:rPr>
              <a:t>Factusol360</a:t>
            </a:r>
            <a:endParaRPr b="1">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4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5"/>
          <p:cNvSpPr/>
          <p:nvPr/>
        </p:nvSpPr>
        <p:spPr>
          <a:xfrm>
            <a:off x="621475" y="328550"/>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Software</a:t>
            </a:r>
            <a:endParaRPr b="1" sz="2700">
              <a:solidFill>
                <a:schemeClr val="dk1"/>
              </a:solidFill>
              <a:latin typeface="Comfortaa"/>
              <a:ea typeface="Comfortaa"/>
              <a:cs typeface="Comfortaa"/>
              <a:sym typeface="Comfortaa"/>
            </a:endParaRPr>
          </a:p>
        </p:txBody>
      </p:sp>
      <p:sp>
        <p:nvSpPr>
          <p:cNvPr id="387" name="Google Shape;387;p45"/>
          <p:cNvSpPr/>
          <p:nvPr/>
        </p:nvSpPr>
        <p:spPr>
          <a:xfrm>
            <a:off x="6099825" y="1285875"/>
            <a:ext cx="2561700" cy="16374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Lleva control de egresos e ingresos con acceso a una base de datos en tiempo real, que determina sus relaciones en el modelo de negocio.</a:t>
            </a:r>
            <a:endParaRPr b="1">
              <a:latin typeface="Comfortaa"/>
              <a:ea typeface="Comfortaa"/>
              <a:cs typeface="Comfortaa"/>
              <a:sym typeface="Comfortaa"/>
            </a:endParaRPr>
          </a:p>
        </p:txBody>
      </p:sp>
      <p:sp>
        <p:nvSpPr>
          <p:cNvPr id="388" name="Google Shape;388;p45"/>
          <p:cNvSpPr/>
          <p:nvPr/>
        </p:nvSpPr>
        <p:spPr>
          <a:xfrm>
            <a:off x="572600" y="1647525"/>
            <a:ext cx="3616500" cy="204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Disponer de este tipo de programas </a:t>
            </a:r>
            <a:r>
              <a:rPr b="1" lang="en">
                <a:latin typeface="Comfortaa"/>
                <a:ea typeface="Comfortaa"/>
                <a:cs typeface="Comfortaa"/>
                <a:sym typeface="Comfortaa"/>
              </a:rPr>
              <a:t>garantiza</a:t>
            </a:r>
            <a:r>
              <a:rPr b="1" lang="en">
                <a:latin typeface="Comfortaa"/>
                <a:ea typeface="Comfortaa"/>
                <a:cs typeface="Comfortaa"/>
                <a:sym typeface="Comfortaa"/>
              </a:rPr>
              <a:t> mejorar la organización y optimizar el servicio, pues en todo momento se tiene constancia de las existencias reales con su respectiva validación </a:t>
            </a:r>
            <a:endParaRPr b="1">
              <a:latin typeface="Comfortaa"/>
              <a:ea typeface="Comfortaa"/>
              <a:cs typeface="Comfortaa"/>
              <a:sym typeface="Comfortaa"/>
            </a:endParaRPr>
          </a:p>
        </p:txBody>
      </p:sp>
      <p:sp>
        <p:nvSpPr>
          <p:cNvPr id="389" name="Google Shape;389;p45"/>
          <p:cNvSpPr/>
          <p:nvPr/>
        </p:nvSpPr>
        <p:spPr>
          <a:xfrm>
            <a:off x="4701475" y="1768075"/>
            <a:ext cx="1336200" cy="5424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Alegra</a:t>
            </a:r>
            <a:endParaRPr b="1">
              <a:latin typeface="Comfortaa"/>
              <a:ea typeface="Comfortaa"/>
              <a:cs typeface="Comfortaa"/>
              <a:sym typeface="Comfortaa"/>
            </a:endParaRPr>
          </a:p>
        </p:txBody>
      </p:sp>
      <p:sp>
        <p:nvSpPr>
          <p:cNvPr id="390" name="Google Shape;390;p45"/>
          <p:cNvSpPr/>
          <p:nvPr/>
        </p:nvSpPr>
        <p:spPr>
          <a:xfrm>
            <a:off x="6099825" y="3065250"/>
            <a:ext cx="2561700" cy="1686600"/>
          </a:xfrm>
          <a:prstGeom prst="roundRect">
            <a:avLst>
              <a:gd fmla="val 16667" name="adj"/>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Administra el control de inventario, estableciendo con precisión la definición y actualización de información.</a:t>
            </a:r>
            <a:endParaRPr b="1">
              <a:latin typeface="Comfortaa"/>
              <a:ea typeface="Comfortaa"/>
              <a:cs typeface="Comfortaa"/>
              <a:sym typeface="Comfortaa"/>
            </a:endParaRPr>
          </a:p>
        </p:txBody>
      </p:sp>
      <p:sp>
        <p:nvSpPr>
          <p:cNvPr id="391" name="Google Shape;391;p45"/>
          <p:cNvSpPr/>
          <p:nvPr/>
        </p:nvSpPr>
        <p:spPr>
          <a:xfrm>
            <a:off x="4701475" y="3375425"/>
            <a:ext cx="1336200" cy="5928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mfortaa"/>
                <a:ea typeface="Comfortaa"/>
                <a:cs typeface="Comfortaa"/>
                <a:sym typeface="Comfortaa"/>
              </a:rPr>
              <a:t>Ega Fatura</a:t>
            </a:r>
            <a:endParaRPr b="1">
              <a:latin typeface="Comfortaa"/>
              <a:ea typeface="Comfortaa"/>
              <a:cs typeface="Comfortaa"/>
              <a:sym typeface="Comforta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46"/>
          <p:cNvSpPr/>
          <p:nvPr/>
        </p:nvSpPr>
        <p:spPr>
          <a:xfrm>
            <a:off x="621475" y="328550"/>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Software</a:t>
            </a:r>
            <a:endParaRPr b="1" sz="2700">
              <a:solidFill>
                <a:schemeClr val="dk1"/>
              </a:solidFill>
              <a:latin typeface="Comfortaa"/>
              <a:ea typeface="Comfortaa"/>
              <a:cs typeface="Comfortaa"/>
              <a:sym typeface="Comfortaa"/>
            </a:endParaRPr>
          </a:p>
        </p:txBody>
      </p:sp>
      <p:sp>
        <p:nvSpPr>
          <p:cNvPr id="398" name="Google Shape;398;p46"/>
          <p:cNvSpPr/>
          <p:nvPr/>
        </p:nvSpPr>
        <p:spPr>
          <a:xfrm>
            <a:off x="4366675" y="1537025"/>
            <a:ext cx="4189200" cy="225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Así, los diferentes paquetes de  software permiten calcular con mayor exactitud los </a:t>
            </a:r>
            <a:r>
              <a:rPr b="1" lang="en">
                <a:latin typeface="Comfortaa"/>
                <a:ea typeface="Comfortaa"/>
                <a:cs typeface="Comfortaa"/>
                <a:sym typeface="Comfortaa"/>
              </a:rPr>
              <a:t>períodos</a:t>
            </a:r>
            <a:r>
              <a:rPr b="1" lang="en">
                <a:latin typeface="Comfortaa"/>
                <a:ea typeface="Comfortaa"/>
                <a:cs typeface="Comfortaa"/>
                <a:sym typeface="Comfortaa"/>
              </a:rPr>
              <a:t> de negocio, evitando gastos </a:t>
            </a:r>
            <a:r>
              <a:rPr b="1" lang="en">
                <a:latin typeface="Comfortaa"/>
                <a:ea typeface="Comfortaa"/>
                <a:cs typeface="Comfortaa"/>
                <a:sym typeface="Comfortaa"/>
              </a:rPr>
              <a:t>innecesarios</a:t>
            </a:r>
            <a:r>
              <a:rPr b="1" lang="en">
                <a:latin typeface="Comfortaa"/>
                <a:ea typeface="Comfortaa"/>
                <a:cs typeface="Comfortaa"/>
                <a:sym typeface="Comfortaa"/>
              </a:rPr>
              <a:t> en la operación y formando un </a:t>
            </a:r>
            <a:r>
              <a:rPr b="1" lang="en">
                <a:latin typeface="Comfortaa"/>
                <a:ea typeface="Comfortaa"/>
                <a:cs typeface="Comfortaa"/>
                <a:sym typeface="Comfortaa"/>
              </a:rPr>
              <a:t>equipamiento</a:t>
            </a:r>
            <a:r>
              <a:rPr b="1" lang="en">
                <a:latin typeface="Comfortaa"/>
                <a:ea typeface="Comfortaa"/>
                <a:cs typeface="Comfortaa"/>
                <a:sym typeface="Comfortaa"/>
              </a:rPr>
              <a:t> de una futura toma de decisiones eficaz para la </a:t>
            </a:r>
            <a:r>
              <a:rPr b="1" lang="en">
                <a:latin typeface="Comfortaa"/>
                <a:ea typeface="Comfortaa"/>
                <a:cs typeface="Comfortaa"/>
                <a:sym typeface="Comfortaa"/>
              </a:rPr>
              <a:t>organización</a:t>
            </a:r>
            <a:r>
              <a:rPr b="1" lang="en">
                <a:latin typeface="Comfortaa"/>
                <a:ea typeface="Comfortaa"/>
                <a:cs typeface="Comfortaa"/>
                <a:sym typeface="Comfortaa"/>
              </a:rPr>
              <a:t>.</a:t>
            </a:r>
            <a:endParaRPr/>
          </a:p>
        </p:txBody>
      </p:sp>
      <p:pic>
        <p:nvPicPr>
          <p:cNvPr id="399" name="Google Shape;399;p46"/>
          <p:cNvPicPr preferRelativeResize="0"/>
          <p:nvPr/>
        </p:nvPicPr>
        <p:blipFill>
          <a:blip r:embed="rId3">
            <a:alphaModFix/>
          </a:blip>
          <a:stretch>
            <a:fillRect/>
          </a:stretch>
        </p:blipFill>
        <p:spPr>
          <a:xfrm>
            <a:off x="576425" y="1285875"/>
            <a:ext cx="2926476" cy="29264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7"/>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EJEMPLOS  Y APLICACIONES</a:t>
            </a:r>
            <a:endParaRPr/>
          </a:p>
        </p:txBody>
      </p:sp>
      <p:sp>
        <p:nvSpPr>
          <p:cNvPr id="405" name="Google Shape;405;p47"/>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TEORIA DE INVENTARIOS</a:t>
            </a:r>
            <a:endParaRPr/>
          </a:p>
        </p:txBody>
      </p:sp>
      <p:sp>
        <p:nvSpPr>
          <p:cNvPr id="406" name="Google Shape;406;p47"/>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4</a:t>
            </a:r>
            <a:endParaRPr sz="60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8"/>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2" name="Google Shape;412;p48"/>
          <p:cNvGraphicFramePr/>
          <p:nvPr/>
        </p:nvGraphicFramePr>
        <p:xfrm>
          <a:off x="1855275" y="3763500"/>
          <a:ext cx="3000000" cy="3000000"/>
        </p:xfrm>
        <a:graphic>
          <a:graphicData uri="http://schemas.openxmlformats.org/drawingml/2006/table">
            <a:tbl>
              <a:tblPr>
                <a:noFill/>
                <a:tableStyleId>{CDC4C955-294D-427F-AF3C-FFCBFC7A65DB}</a:tableStyleId>
              </a:tblPr>
              <a:tblGrid>
                <a:gridCol w="2314575"/>
                <a:gridCol w="1228725"/>
                <a:gridCol w="2095500"/>
              </a:tblGrid>
              <a:tr h="448550">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Tamaño del Lote (Unidades)</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Descuento (%)</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Valor del Producto ($/Unidad)</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r>
              <a:tr h="224275">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0 a 999</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0%</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5</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r>
              <a:tr h="224275">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1.000 a 1999</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4%</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4,8</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r>
              <a:tr h="224275">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2.000 o más</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5%</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en" sz="1300">
                          <a:solidFill>
                            <a:srgbClr val="A4C2F4"/>
                          </a:solidFill>
                          <a:latin typeface="Times New Roman"/>
                          <a:ea typeface="Times New Roman"/>
                          <a:cs typeface="Times New Roman"/>
                          <a:sym typeface="Times New Roman"/>
                        </a:rPr>
                        <a:t>4,75</a:t>
                      </a:r>
                      <a:endParaRPr b="1" sz="1300">
                        <a:solidFill>
                          <a:srgbClr val="A4C2F4"/>
                        </a:solidFill>
                        <a:latin typeface="Times New Roman"/>
                        <a:ea typeface="Times New Roman"/>
                        <a:cs typeface="Times New Roman"/>
                        <a:sym typeface="Times New Roman"/>
                      </a:endParaRPr>
                    </a:p>
                  </a:txBody>
                  <a:tcPr marT="0" marB="0" marR="0" marL="0">
                    <a:lnL cap="flat" cmpd="sng" w="19050">
                      <a:solidFill>
                        <a:schemeClr val="accent4"/>
                      </a:solidFill>
                      <a:prstDash val="solid"/>
                      <a:round/>
                      <a:headEnd len="sm" w="sm" type="none"/>
                      <a:tailEnd len="sm" w="sm" type="none"/>
                    </a:lnL>
                    <a:lnR cap="flat" cmpd="sng" w="19050">
                      <a:solidFill>
                        <a:schemeClr val="accent4"/>
                      </a:solidFill>
                      <a:prstDash val="solid"/>
                      <a:round/>
                      <a:headEnd len="sm" w="sm" type="none"/>
                      <a:tailEnd len="sm" w="sm" type="none"/>
                    </a:lnR>
                    <a:lnT cap="flat" cmpd="sng" w="19050">
                      <a:solidFill>
                        <a:schemeClr val="accent4"/>
                      </a:solidFill>
                      <a:prstDash val="solid"/>
                      <a:round/>
                      <a:headEnd len="sm" w="sm" type="none"/>
                      <a:tailEnd len="sm" w="sm" type="none"/>
                    </a:lnT>
                    <a:lnB cap="flat" cmpd="sng" w="19050">
                      <a:solidFill>
                        <a:schemeClr val="accent4"/>
                      </a:solidFill>
                      <a:prstDash val="solid"/>
                      <a:round/>
                      <a:headEnd len="sm" w="sm" type="none"/>
                      <a:tailEnd len="sm" w="sm" type="none"/>
                    </a:lnB>
                    <a:solidFill>
                      <a:srgbClr val="000000"/>
                    </a:solidFill>
                  </a:tcPr>
                </a:tc>
              </a:tr>
            </a:tbl>
          </a:graphicData>
        </a:graphic>
      </p:graphicFrame>
      <p:sp>
        <p:nvSpPr>
          <p:cNvPr id="413" name="Google Shape;413;p48"/>
          <p:cNvSpPr txBox="1"/>
          <p:nvPr/>
        </p:nvSpPr>
        <p:spPr>
          <a:xfrm>
            <a:off x="565425" y="1034025"/>
            <a:ext cx="8218500" cy="2458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b="1" sz="2000">
              <a:solidFill>
                <a:schemeClr val="accent4"/>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2000">
              <a:solidFill>
                <a:srgbClr val="333333"/>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lang="en" sz="2000">
                <a:solidFill>
                  <a:schemeClr val="dk1"/>
                </a:solidFill>
                <a:latin typeface="Comic Sans MS"/>
                <a:ea typeface="Comic Sans MS"/>
                <a:cs typeface="Comic Sans MS"/>
                <a:sym typeface="Comic Sans MS"/>
              </a:rPr>
              <a:t>Un proveedor le ofrece la siguiente tabla de descuento para la adquisición de su principal producto, cuya demanda anual usted ha estimado en 5.000 unidades. El </a:t>
            </a:r>
            <a:r>
              <a:rPr lang="en" sz="2000">
                <a:solidFill>
                  <a:srgbClr val="D9EAD3"/>
                </a:solidFill>
                <a:latin typeface="Comic Sans MS"/>
                <a:ea typeface="Comic Sans MS"/>
                <a:cs typeface="Comic Sans MS"/>
                <a:sym typeface="Comic Sans MS"/>
              </a:rPr>
              <a:t>costo de emitir una orden de pedido es de $49 y adicionalmente se ha estimado que el costo anual de almacenar una unidad en inventario es un 20% del costo de adquisición del producto. ¿Cuál es la cantidad de la orden que minimiza el costo total del inventario?</a:t>
            </a:r>
            <a:endParaRPr sz="2000">
              <a:solidFill>
                <a:srgbClr val="D9EAD3"/>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p:txBody>
      </p:sp>
      <p:sp>
        <p:nvSpPr>
          <p:cNvPr id="414" name="Google Shape;414;p48"/>
          <p:cNvSpPr/>
          <p:nvPr/>
        </p:nvSpPr>
        <p:spPr>
          <a:xfrm>
            <a:off x="565425" y="266500"/>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Ejemplo 1: </a:t>
            </a:r>
            <a:r>
              <a:rPr b="1" lang="en" sz="1700">
                <a:solidFill>
                  <a:srgbClr val="4A86E8"/>
                </a:solidFill>
                <a:uFill>
                  <a:noFill/>
                </a:uFill>
                <a:latin typeface="Comic Sans MS"/>
                <a:ea typeface="Comic Sans MS"/>
                <a:cs typeface="Comic Sans MS"/>
                <a:sym typeface="Comic Sans MS"/>
                <a:hlinkClick r:id="rId3"/>
              </a:rPr>
              <a:t>EOQ con descuentos por cantidad</a:t>
            </a:r>
            <a:r>
              <a:rPr b="1" lang="en" sz="1700">
                <a:solidFill>
                  <a:srgbClr val="4A86E8"/>
                </a:solidFill>
                <a:latin typeface="Comic Sans MS"/>
                <a:ea typeface="Comic Sans MS"/>
                <a:cs typeface="Comic Sans MS"/>
                <a:sym typeface="Comic Sans MS"/>
              </a:rPr>
              <a:t> </a:t>
            </a:r>
            <a:endParaRPr b="1" sz="2700">
              <a:solidFill>
                <a:srgbClr val="4A86E8"/>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RESUMEN</a:t>
            </a:r>
            <a:endParaRPr/>
          </a:p>
        </p:txBody>
      </p:sp>
      <p:sp>
        <p:nvSpPr>
          <p:cNvPr id="178" name="Google Shape;178;p22"/>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TEORIA DE INVENTARIOS</a:t>
            </a:r>
            <a:endParaRPr/>
          </a:p>
        </p:txBody>
      </p:sp>
      <p:sp>
        <p:nvSpPr>
          <p:cNvPr id="179" name="Google Shape;179;p22"/>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1</a:t>
            </a:r>
            <a:endParaRPr sz="60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4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0" name="Google Shape;420;p49"/>
          <p:cNvPicPr preferRelativeResize="0"/>
          <p:nvPr/>
        </p:nvPicPr>
        <p:blipFill>
          <a:blip r:embed="rId3">
            <a:alphaModFix/>
          </a:blip>
          <a:stretch>
            <a:fillRect/>
          </a:stretch>
        </p:blipFill>
        <p:spPr>
          <a:xfrm>
            <a:off x="5065300" y="1192450"/>
            <a:ext cx="3615100" cy="3264675"/>
          </a:xfrm>
          <a:prstGeom prst="rect">
            <a:avLst/>
          </a:prstGeom>
          <a:noFill/>
          <a:ln>
            <a:noFill/>
          </a:ln>
        </p:spPr>
      </p:pic>
      <p:sp>
        <p:nvSpPr>
          <p:cNvPr id="421" name="Google Shape;421;p4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1</a:t>
            </a:r>
            <a:endParaRPr/>
          </a:p>
        </p:txBody>
      </p:sp>
      <p:sp>
        <p:nvSpPr>
          <p:cNvPr id="422" name="Google Shape;422;p4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323850" lvl="0" marL="457200" rtl="0" algn="l">
              <a:spcBef>
                <a:spcPts val="1100"/>
              </a:spcBef>
              <a:spcAft>
                <a:spcPts val="0"/>
              </a:spcAft>
              <a:buClr>
                <a:srgbClr val="4A86E8"/>
              </a:buClr>
              <a:buSzPts val="1500"/>
              <a:buFont typeface="Comic Sans MS"/>
              <a:buAutoNum type="arabicPeriod"/>
            </a:pPr>
            <a:r>
              <a:rPr lang="en"/>
              <a:t>Determinar el tamaño óptimo de pedido (Q*) para cada nivel o quiebre de precios</a:t>
            </a:r>
            <a:r>
              <a:rPr b="1" lang="en" sz="1600">
                <a:solidFill>
                  <a:srgbClr val="4A86E8"/>
                </a:solidFill>
                <a:latin typeface="Comic Sans MS"/>
                <a:ea typeface="Comic Sans MS"/>
                <a:cs typeface="Comic Sans MS"/>
                <a:sym typeface="Comic Sans MS"/>
              </a:rPr>
              <a:t>. </a:t>
            </a:r>
            <a:endParaRPr b="1" sz="2500">
              <a:solidFill>
                <a:srgbClr val="4A86E8"/>
              </a:solidFill>
              <a:latin typeface="Comic Sans MS"/>
              <a:ea typeface="Comic Sans MS"/>
              <a:cs typeface="Comic Sans MS"/>
              <a:sym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8" name="Google Shape;428;p5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2</a:t>
            </a:r>
            <a:endParaRPr/>
          </a:p>
        </p:txBody>
      </p:sp>
      <p:sp>
        <p:nvSpPr>
          <p:cNvPr id="429" name="Google Shape;429;p50"/>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l">
              <a:spcBef>
                <a:spcPts val="1100"/>
              </a:spcBef>
              <a:spcAft>
                <a:spcPts val="1100"/>
              </a:spcAft>
              <a:buNone/>
            </a:pPr>
            <a:r>
              <a:rPr lang="en"/>
              <a:t>Ajustar la cantidad a pedir en cada quiebre de precio en caso de ser necesario</a:t>
            </a:r>
            <a:endParaRPr/>
          </a:p>
        </p:txBody>
      </p:sp>
      <p:sp>
        <p:nvSpPr>
          <p:cNvPr id="430" name="Google Shape;430;p50"/>
          <p:cNvSpPr txBox="1"/>
          <p:nvPr/>
        </p:nvSpPr>
        <p:spPr>
          <a:xfrm>
            <a:off x="5082675" y="677700"/>
            <a:ext cx="3536100" cy="364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1155CC"/>
                </a:solidFill>
                <a:latin typeface="Comic Sans MS"/>
                <a:ea typeface="Comic Sans MS"/>
                <a:cs typeface="Comic Sans MS"/>
                <a:sym typeface="Comic Sans MS"/>
              </a:rPr>
              <a:t>-para el tramo 1 Q(1)=700 unidades está en el intervalo por tanto se mantiene;</a:t>
            </a:r>
            <a:endParaRPr sz="1500">
              <a:solidFill>
                <a:srgbClr val="1155CC"/>
              </a:solidFill>
              <a:latin typeface="Comic Sans MS"/>
              <a:ea typeface="Comic Sans MS"/>
              <a:cs typeface="Comic Sans MS"/>
              <a:sym typeface="Comic Sans MS"/>
            </a:endParaRPr>
          </a:p>
          <a:p>
            <a:pPr indent="0" lvl="0" marL="0" rtl="0" algn="just">
              <a:spcBef>
                <a:spcPts val="0"/>
              </a:spcBef>
              <a:spcAft>
                <a:spcPts val="0"/>
              </a:spcAft>
              <a:buNone/>
            </a:pPr>
            <a:r>
              <a:t/>
            </a:r>
            <a:endParaRPr sz="1500">
              <a:solidFill>
                <a:srgbClr val="1155CC"/>
              </a:solidFill>
              <a:latin typeface="Comic Sans MS"/>
              <a:ea typeface="Comic Sans MS"/>
              <a:cs typeface="Comic Sans MS"/>
              <a:sym typeface="Comic Sans MS"/>
            </a:endParaRPr>
          </a:p>
          <a:p>
            <a:pPr indent="0" lvl="0" marL="0" rtl="0" algn="just">
              <a:spcBef>
                <a:spcPts val="0"/>
              </a:spcBef>
              <a:spcAft>
                <a:spcPts val="0"/>
              </a:spcAft>
              <a:buNone/>
            </a:pPr>
            <a:r>
              <a:rPr lang="en" sz="1500">
                <a:solidFill>
                  <a:srgbClr val="1155CC"/>
                </a:solidFill>
                <a:latin typeface="Comic Sans MS"/>
                <a:ea typeface="Comic Sans MS"/>
                <a:cs typeface="Comic Sans MS"/>
                <a:sym typeface="Comic Sans MS"/>
              </a:rPr>
              <a:t>- para el tramo 2 Q(2)=714 está por debajo de la cota inferior del intervalo, por tanto se aproxima a esta cota quedando Q(2)=1.000;</a:t>
            </a:r>
            <a:endParaRPr sz="1500">
              <a:solidFill>
                <a:srgbClr val="1155CC"/>
              </a:solidFill>
              <a:latin typeface="Comic Sans MS"/>
              <a:ea typeface="Comic Sans MS"/>
              <a:cs typeface="Comic Sans MS"/>
              <a:sym typeface="Comic Sans MS"/>
            </a:endParaRPr>
          </a:p>
          <a:p>
            <a:pPr indent="0" lvl="0" marL="0" rtl="0" algn="just">
              <a:spcBef>
                <a:spcPts val="0"/>
              </a:spcBef>
              <a:spcAft>
                <a:spcPts val="0"/>
              </a:spcAft>
              <a:buNone/>
            </a:pPr>
            <a:r>
              <a:t/>
            </a:r>
            <a:endParaRPr sz="1500">
              <a:solidFill>
                <a:srgbClr val="1155CC"/>
              </a:solidFill>
              <a:latin typeface="Comic Sans MS"/>
              <a:ea typeface="Comic Sans MS"/>
              <a:cs typeface="Comic Sans MS"/>
              <a:sym typeface="Comic Sans MS"/>
            </a:endParaRPr>
          </a:p>
          <a:p>
            <a:pPr indent="0" lvl="0" marL="0" rtl="0" algn="just">
              <a:spcBef>
                <a:spcPts val="0"/>
              </a:spcBef>
              <a:spcAft>
                <a:spcPts val="0"/>
              </a:spcAft>
              <a:buNone/>
            </a:pPr>
            <a:r>
              <a:rPr lang="en" sz="1500">
                <a:solidFill>
                  <a:srgbClr val="1155CC"/>
                </a:solidFill>
                <a:latin typeface="Comic Sans MS"/>
                <a:ea typeface="Comic Sans MS"/>
                <a:cs typeface="Comic Sans MS"/>
                <a:sym typeface="Comic Sans MS"/>
              </a:rPr>
              <a:t>-finalmente en el tramo 3 Q(3)=718 que también está por debajo de la cota inferior del intervalo, por tanto se aproxima a esta cota quedando Q(3)=2.000</a:t>
            </a:r>
            <a:endParaRPr sz="1500">
              <a:solidFill>
                <a:srgbClr val="1155CC"/>
              </a:solidFill>
              <a:latin typeface="Comic Sans MS"/>
              <a:ea typeface="Comic Sans MS"/>
              <a:cs typeface="Comic Sans MS"/>
              <a:sym typeface="Comic Sans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3</a:t>
            </a:r>
            <a:endParaRPr/>
          </a:p>
        </p:txBody>
      </p:sp>
      <p:sp>
        <p:nvSpPr>
          <p:cNvPr id="436" name="Google Shape;436;p51"/>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Calcular el costo asociado a cada una de las cantidades determinadas</a:t>
            </a:r>
            <a:endParaRPr/>
          </a:p>
        </p:txBody>
      </p:sp>
      <p:sp>
        <p:nvSpPr>
          <p:cNvPr id="437" name="Google Shape;437;p51"/>
          <p:cNvSpPr txBox="1"/>
          <p:nvPr>
            <p:ph idx="2" type="body"/>
          </p:nvPr>
        </p:nvSpPr>
        <p:spPr>
          <a:xfrm>
            <a:off x="4939500" y="2346625"/>
            <a:ext cx="3837000" cy="20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Costo Tramo 1 = C(700)=$25.700</a:t>
            </a:r>
            <a:endParaRPr/>
          </a:p>
          <a:p>
            <a:pPr indent="0" lvl="0" marL="0" rtl="0" algn="l">
              <a:spcBef>
                <a:spcPts val="1600"/>
              </a:spcBef>
              <a:spcAft>
                <a:spcPts val="0"/>
              </a:spcAft>
              <a:buNone/>
            </a:pPr>
            <a:r>
              <a:rPr lang="en"/>
              <a:t>Costo Tramo 2 = C(1.000)=$24.725</a:t>
            </a:r>
            <a:endParaRPr/>
          </a:p>
          <a:p>
            <a:pPr indent="0" lvl="0" marL="0" rtl="0" algn="l">
              <a:spcBef>
                <a:spcPts val="1600"/>
              </a:spcBef>
              <a:spcAft>
                <a:spcPts val="0"/>
              </a:spcAft>
              <a:buNone/>
            </a:pPr>
            <a:r>
              <a:rPr lang="en"/>
              <a:t>Costo Tramo 3 = C(2.000)=$24.822</a:t>
            </a:r>
            <a:endParaRPr/>
          </a:p>
          <a:p>
            <a:pPr indent="0" lvl="0" marL="0" rtl="0" algn="l">
              <a:spcBef>
                <a:spcPts val="1600"/>
              </a:spcBef>
              <a:spcAft>
                <a:spcPts val="1600"/>
              </a:spcAft>
              <a:buNone/>
            </a:pPr>
            <a:r>
              <a:t/>
            </a:r>
            <a:endParaRPr/>
          </a:p>
        </p:txBody>
      </p:sp>
      <p:sp>
        <p:nvSpPr>
          <p:cNvPr id="438" name="Google Shape;438;p5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9" name="Google Shape;439;p51"/>
          <p:cNvPicPr preferRelativeResize="0"/>
          <p:nvPr/>
        </p:nvPicPr>
        <p:blipFill rotWithShape="1">
          <a:blip r:embed="rId3">
            <a:alphaModFix/>
          </a:blip>
          <a:srcRect b="0" l="3147" r="0" t="12823"/>
          <a:stretch/>
        </p:blipFill>
        <p:spPr>
          <a:xfrm>
            <a:off x="4310700" y="204350"/>
            <a:ext cx="4556200" cy="1986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2"/>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4</a:t>
            </a:r>
            <a:endParaRPr/>
          </a:p>
        </p:txBody>
      </p:sp>
      <p:sp>
        <p:nvSpPr>
          <p:cNvPr id="445" name="Google Shape;445;p52"/>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Generar Respuesta</a:t>
            </a:r>
            <a:endParaRPr/>
          </a:p>
        </p:txBody>
      </p:sp>
      <p:sp>
        <p:nvSpPr>
          <p:cNvPr id="446" name="Google Shape;446;p5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Se concluye que el tamaño óptimo de pedido que minimiza los costos totales es 1.000 unidades, con un costo total anual de $24.725.</a:t>
            </a:r>
            <a:endParaRPr/>
          </a:p>
        </p:txBody>
      </p:sp>
      <p:sp>
        <p:nvSpPr>
          <p:cNvPr id="447" name="Google Shape;447;p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3"/>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53"/>
          <p:cNvSpPr txBox="1"/>
          <p:nvPr/>
        </p:nvSpPr>
        <p:spPr>
          <a:xfrm>
            <a:off x="419450" y="1813350"/>
            <a:ext cx="8218500" cy="2458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 sz="1300">
                <a:solidFill>
                  <a:srgbClr val="C9DAF8"/>
                </a:solidFill>
                <a:latin typeface="Comic Sans MS"/>
                <a:ea typeface="Comic Sans MS"/>
                <a:cs typeface="Comic Sans MS"/>
                <a:sym typeface="Comic Sans MS"/>
              </a:rPr>
              <a:t>Metalmecanica Santa Bárbara produce tornillos de banco en su taller, entre otros productos. Se desea adquirir un nuevo equipo para el taller con el fin de optimizar la operación, por lo cual desea determinar el tiempo de producción de los nuevos equipos.</a:t>
            </a:r>
            <a:endParaRPr b="1" sz="1300">
              <a:solidFill>
                <a:srgbClr val="C9DAF8"/>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sz="1300">
                <a:solidFill>
                  <a:srgbClr val="C9DAF8"/>
                </a:solidFill>
                <a:latin typeface="Comic Sans MS"/>
                <a:ea typeface="Comic Sans MS"/>
                <a:cs typeface="Comic Sans MS"/>
                <a:sym typeface="Comic Sans MS"/>
              </a:rPr>
              <a:t>La demanda anual de tornillos es de 25.000 unidades y la capacidad de producción actual es de 330 tornillos al día. El disponible de los siguientes datos en relación al proceso de fabricar tornillos, asumiendo que se trabaja 250 días al año se describe a continuación:</a:t>
            </a:r>
            <a:endParaRPr b="1" sz="1300">
              <a:solidFill>
                <a:srgbClr val="C9DAF8"/>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rPr b="1" lang="en" sz="1300">
                <a:solidFill>
                  <a:srgbClr val="C9DAF8"/>
                </a:solidFill>
                <a:latin typeface="Comic Sans MS"/>
                <a:ea typeface="Comic Sans MS"/>
                <a:cs typeface="Comic Sans MS"/>
                <a:sym typeface="Comic Sans MS"/>
              </a:rPr>
              <a:t>Toda vez que se necesita setear la máquina se incurre en un costo de $2200 USD / operación además en el gasto de materiales para hacer la prueba se utiliza 10 unidades de producto (tornillos) que son desechadas. Así, el costo de mantener las unidades en existencias es de 3 USD / mes / unidad. Teniendo el costo por ítem de 100 USD / unidad ya que por estrategia, Metalmecanica Santa Bárbara maneja un inventario de seguridad de 300 unidades.</a:t>
            </a:r>
            <a:r>
              <a:rPr b="1" lang="en" sz="2000">
                <a:solidFill>
                  <a:schemeClr val="accent4"/>
                </a:solidFill>
                <a:latin typeface="Comic Sans MS"/>
                <a:ea typeface="Comic Sans MS"/>
                <a:cs typeface="Comic Sans MS"/>
                <a:sym typeface="Comic Sans MS"/>
              </a:rPr>
              <a:t> </a:t>
            </a:r>
            <a:endParaRPr b="1" sz="2000">
              <a:solidFill>
                <a:schemeClr val="accent4"/>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b="1" sz="2000">
              <a:solidFill>
                <a:schemeClr val="accent4"/>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2000">
              <a:solidFill>
                <a:srgbClr val="333333"/>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2000">
              <a:solidFill>
                <a:srgbClr val="D9EAD3"/>
              </a:solidFill>
              <a:latin typeface="Comic Sans MS"/>
              <a:ea typeface="Comic Sans MS"/>
              <a:cs typeface="Comic Sans MS"/>
              <a:sym typeface="Comic Sans MS"/>
            </a:endParaRPr>
          </a:p>
          <a:p>
            <a:pPr indent="0" lvl="0" marL="0" rtl="0" algn="just">
              <a:lnSpc>
                <a:spcPct val="115000"/>
              </a:lnSpc>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p:txBody>
      </p:sp>
      <p:sp>
        <p:nvSpPr>
          <p:cNvPr id="454" name="Google Shape;454;p53"/>
          <p:cNvSpPr/>
          <p:nvPr/>
        </p:nvSpPr>
        <p:spPr>
          <a:xfrm>
            <a:off x="565425" y="266500"/>
            <a:ext cx="7788900" cy="6546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chemeClr val="dk1"/>
                </a:solidFill>
                <a:latin typeface="Comfortaa"/>
                <a:ea typeface="Comfortaa"/>
                <a:cs typeface="Comfortaa"/>
                <a:sym typeface="Comfortaa"/>
              </a:rPr>
              <a:t>Ejemplo 2: </a:t>
            </a:r>
            <a:endParaRPr b="1" sz="2700">
              <a:solidFill>
                <a:srgbClr val="4A86E8"/>
              </a:solidFill>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4"/>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1</a:t>
            </a:r>
            <a:endParaRPr/>
          </a:p>
        </p:txBody>
      </p:sp>
      <p:sp>
        <p:nvSpPr>
          <p:cNvPr id="460" name="Google Shape;460;p54"/>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Interpretar Datos</a:t>
            </a:r>
            <a:endParaRPr/>
          </a:p>
        </p:txBody>
      </p:sp>
      <p:sp>
        <p:nvSpPr>
          <p:cNvPr id="461" name="Google Shape;461;p54"/>
          <p:cNvSpPr txBox="1"/>
          <p:nvPr>
            <p:ph idx="2" type="body"/>
          </p:nvPr>
        </p:nvSpPr>
        <p:spPr>
          <a:xfrm>
            <a:off x="4822025" y="495225"/>
            <a:ext cx="3954600" cy="392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D anual = 25.000 [ UnidadesAño]                                                                 // Demanda anual </a:t>
            </a:r>
            <a:endParaRPr sz="1100"/>
          </a:p>
          <a:p>
            <a:pPr indent="0" lvl="0" marL="0" rtl="0" algn="l">
              <a:spcBef>
                <a:spcPts val="1600"/>
              </a:spcBef>
              <a:spcAft>
                <a:spcPts val="0"/>
              </a:spcAft>
              <a:buNone/>
            </a:pPr>
            <a:r>
              <a:rPr lang="en" sz="1100"/>
              <a:t>P anual = 330  TornilloDía * 250  DíasAño = 82.500 TornillosAño                         // Producción anual </a:t>
            </a:r>
            <a:endParaRPr sz="1100"/>
          </a:p>
          <a:p>
            <a:pPr indent="0" lvl="0" marL="0" rtl="0" algn="l">
              <a:spcBef>
                <a:spcPts val="1600"/>
              </a:spcBef>
              <a:spcAft>
                <a:spcPts val="0"/>
              </a:spcAft>
              <a:buNone/>
            </a:pPr>
            <a:r>
              <a:rPr lang="en" sz="1100"/>
              <a:t>S = 2200  USDOperación + 10 Tornillos * 100  USDTornillo= 3200  USDOperación      // Mantenimiento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rPr lang="en" sz="1100"/>
              <a:t>ic = 3  USD MesesTornillo* 12  MesesAño= 36  USD AñoTornillo             // Unidades en existencia</a:t>
            </a:r>
            <a:endParaRPr sz="1100"/>
          </a:p>
          <a:p>
            <a:pPr indent="0" lvl="0" marL="0" rtl="0" algn="l">
              <a:spcBef>
                <a:spcPts val="1600"/>
              </a:spcBef>
              <a:spcAft>
                <a:spcPts val="0"/>
              </a:spcAft>
              <a:buNone/>
            </a:pPr>
            <a:r>
              <a:rPr lang="en" sz="1100"/>
              <a:t>c = 100  USDTornillo	// Costo ítem </a:t>
            </a:r>
            <a:endParaRPr sz="1100"/>
          </a:p>
          <a:p>
            <a:pPr indent="0" lvl="0" marL="0" rtl="0" algn="l">
              <a:spcBef>
                <a:spcPts val="1600"/>
              </a:spcBef>
              <a:spcAft>
                <a:spcPts val="1600"/>
              </a:spcAft>
              <a:buNone/>
            </a:pPr>
            <a:r>
              <a:rPr lang="en" sz="1100"/>
              <a:t>s = 300 tornillos.  						     // Inventario de segurida</a:t>
            </a:r>
            <a:r>
              <a:rPr lang="en" sz="1100"/>
              <a:t>d</a:t>
            </a:r>
            <a:endParaRPr sz="900"/>
          </a:p>
        </p:txBody>
      </p:sp>
      <p:sp>
        <p:nvSpPr>
          <p:cNvPr id="462" name="Google Shape;462;p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2</a:t>
            </a:r>
            <a:endParaRPr/>
          </a:p>
        </p:txBody>
      </p:sp>
      <p:sp>
        <p:nvSpPr>
          <p:cNvPr id="468" name="Google Shape;468;p55"/>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Determinar el tamaño óptimo del lote económico  (Q*) para el nivel analizado.</a:t>
            </a:r>
            <a:endParaRPr/>
          </a:p>
          <a:p>
            <a:pPr indent="0" lvl="0" marL="0" rtl="0" algn="ctr">
              <a:spcBef>
                <a:spcPts val="0"/>
              </a:spcBef>
              <a:spcAft>
                <a:spcPts val="0"/>
              </a:spcAft>
              <a:buNone/>
            </a:pPr>
            <a:r>
              <a:t/>
            </a:r>
            <a:endParaRPr/>
          </a:p>
        </p:txBody>
      </p:sp>
      <p:sp>
        <p:nvSpPr>
          <p:cNvPr id="469" name="Google Shape;469;p5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0" name="Google Shape;470;p55"/>
          <p:cNvPicPr preferRelativeResize="0"/>
          <p:nvPr/>
        </p:nvPicPr>
        <p:blipFill>
          <a:blip r:embed="rId3">
            <a:alphaModFix/>
          </a:blip>
          <a:stretch>
            <a:fillRect/>
          </a:stretch>
        </p:blipFill>
        <p:spPr>
          <a:xfrm>
            <a:off x="5835850" y="830125"/>
            <a:ext cx="1628775" cy="638175"/>
          </a:xfrm>
          <a:prstGeom prst="rect">
            <a:avLst/>
          </a:prstGeom>
          <a:noFill/>
          <a:ln>
            <a:noFill/>
          </a:ln>
        </p:spPr>
      </p:pic>
      <p:pic>
        <p:nvPicPr>
          <p:cNvPr id="471" name="Google Shape;471;p55"/>
          <p:cNvPicPr preferRelativeResize="0"/>
          <p:nvPr/>
        </p:nvPicPr>
        <p:blipFill>
          <a:blip r:embed="rId4">
            <a:alphaModFix/>
          </a:blip>
          <a:stretch>
            <a:fillRect/>
          </a:stretch>
        </p:blipFill>
        <p:spPr>
          <a:xfrm>
            <a:off x="5074000" y="2037725"/>
            <a:ext cx="3718600" cy="1211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56"/>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3</a:t>
            </a:r>
            <a:endParaRPr/>
          </a:p>
        </p:txBody>
      </p:sp>
      <p:sp>
        <p:nvSpPr>
          <p:cNvPr id="477" name="Google Shape;477;p56"/>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eterminar el inventario máximo.</a:t>
            </a:r>
            <a:endParaRPr/>
          </a:p>
        </p:txBody>
      </p:sp>
      <p:sp>
        <p:nvSpPr>
          <p:cNvPr id="478" name="Google Shape;478;p5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9" name="Google Shape;479;p56"/>
          <p:cNvPicPr preferRelativeResize="0"/>
          <p:nvPr/>
        </p:nvPicPr>
        <p:blipFill>
          <a:blip r:embed="rId3">
            <a:alphaModFix/>
          </a:blip>
          <a:stretch>
            <a:fillRect/>
          </a:stretch>
        </p:blipFill>
        <p:spPr>
          <a:xfrm>
            <a:off x="5314550" y="786650"/>
            <a:ext cx="1905475" cy="803325"/>
          </a:xfrm>
          <a:prstGeom prst="rect">
            <a:avLst/>
          </a:prstGeom>
          <a:noFill/>
          <a:ln>
            <a:noFill/>
          </a:ln>
        </p:spPr>
      </p:pic>
      <p:pic>
        <p:nvPicPr>
          <p:cNvPr id="480" name="Google Shape;480;p56"/>
          <p:cNvPicPr preferRelativeResize="0"/>
          <p:nvPr/>
        </p:nvPicPr>
        <p:blipFill>
          <a:blip r:embed="rId4">
            <a:alphaModFix/>
          </a:blip>
          <a:stretch>
            <a:fillRect/>
          </a:stretch>
        </p:blipFill>
        <p:spPr>
          <a:xfrm>
            <a:off x="4208225" y="1876625"/>
            <a:ext cx="4830725" cy="1036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4</a:t>
            </a:r>
            <a:endParaRPr/>
          </a:p>
        </p:txBody>
      </p:sp>
      <p:sp>
        <p:nvSpPr>
          <p:cNvPr id="486" name="Google Shape;486;p57"/>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Para obtener el costo de gestión de inventario hallamos en primer instancia el inventario promedio.</a:t>
            </a:r>
            <a:endParaRPr/>
          </a:p>
        </p:txBody>
      </p:sp>
      <p:sp>
        <p:nvSpPr>
          <p:cNvPr id="487" name="Google Shape;487;p5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8" name="Google Shape;488;p57"/>
          <p:cNvPicPr preferRelativeResize="0"/>
          <p:nvPr/>
        </p:nvPicPr>
        <p:blipFill>
          <a:blip r:embed="rId3">
            <a:alphaModFix/>
          </a:blip>
          <a:stretch>
            <a:fillRect/>
          </a:stretch>
        </p:blipFill>
        <p:spPr>
          <a:xfrm>
            <a:off x="5818475" y="743200"/>
            <a:ext cx="1966875" cy="655625"/>
          </a:xfrm>
          <a:prstGeom prst="rect">
            <a:avLst/>
          </a:prstGeom>
          <a:noFill/>
          <a:ln>
            <a:noFill/>
          </a:ln>
        </p:spPr>
      </p:pic>
      <p:pic>
        <p:nvPicPr>
          <p:cNvPr id="489" name="Google Shape;489;p57"/>
          <p:cNvPicPr preferRelativeResize="0"/>
          <p:nvPr/>
        </p:nvPicPr>
        <p:blipFill>
          <a:blip r:embed="rId4">
            <a:alphaModFix/>
          </a:blip>
          <a:stretch>
            <a:fillRect/>
          </a:stretch>
        </p:blipFill>
        <p:spPr>
          <a:xfrm>
            <a:off x="4604825" y="1807175"/>
            <a:ext cx="4314500" cy="780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58"/>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5</a:t>
            </a:r>
            <a:endParaRPr/>
          </a:p>
        </p:txBody>
      </p:sp>
      <p:sp>
        <p:nvSpPr>
          <p:cNvPr id="495" name="Google Shape;495;p58"/>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Finalmente se obtiene el costo total de gestión anual </a:t>
            </a:r>
            <a:endParaRPr/>
          </a:p>
          <a:p>
            <a:pPr indent="0" lvl="0" marL="0" rtl="0" algn="ctr">
              <a:spcBef>
                <a:spcPts val="0"/>
              </a:spcBef>
              <a:spcAft>
                <a:spcPts val="0"/>
              </a:spcAft>
              <a:buNone/>
            </a:pPr>
            <a:r>
              <a:t/>
            </a:r>
            <a:endParaRPr/>
          </a:p>
        </p:txBody>
      </p:sp>
      <p:sp>
        <p:nvSpPr>
          <p:cNvPr id="496" name="Google Shape;496;p5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7" name="Google Shape;497;p58"/>
          <p:cNvPicPr preferRelativeResize="0"/>
          <p:nvPr/>
        </p:nvPicPr>
        <p:blipFill>
          <a:blip r:embed="rId3">
            <a:alphaModFix/>
          </a:blip>
          <a:stretch>
            <a:fillRect/>
          </a:stretch>
        </p:blipFill>
        <p:spPr>
          <a:xfrm>
            <a:off x="5392750" y="717150"/>
            <a:ext cx="2531025" cy="778775"/>
          </a:xfrm>
          <a:prstGeom prst="rect">
            <a:avLst/>
          </a:prstGeom>
          <a:noFill/>
          <a:ln>
            <a:noFill/>
          </a:ln>
        </p:spPr>
      </p:pic>
      <p:pic>
        <p:nvPicPr>
          <p:cNvPr id="498" name="Google Shape;498;p58"/>
          <p:cNvPicPr preferRelativeResize="0"/>
          <p:nvPr/>
        </p:nvPicPr>
        <p:blipFill>
          <a:blip r:embed="rId4">
            <a:alphaModFix/>
          </a:blip>
          <a:stretch>
            <a:fillRect/>
          </a:stretch>
        </p:blipFill>
        <p:spPr>
          <a:xfrm>
            <a:off x="4251600" y="1963850"/>
            <a:ext cx="4587425" cy="827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latin typeface="Average"/>
                <a:ea typeface="Average"/>
                <a:cs typeface="Average"/>
                <a:sym typeface="Average"/>
              </a:rPr>
              <a:t>‹#›</a:t>
            </a:fld>
            <a:endParaRPr>
              <a:solidFill>
                <a:schemeClr val="accent3"/>
              </a:solidFill>
              <a:latin typeface="Average"/>
              <a:ea typeface="Average"/>
              <a:cs typeface="Average"/>
              <a:sym typeface="Average"/>
            </a:endParaRPr>
          </a:p>
        </p:txBody>
      </p:sp>
      <p:sp>
        <p:nvSpPr>
          <p:cNvPr id="185" name="Google Shape;185;p23"/>
          <p:cNvSpPr/>
          <p:nvPr/>
        </p:nvSpPr>
        <p:spPr>
          <a:xfrm>
            <a:off x="363200" y="445025"/>
            <a:ext cx="8250900" cy="734700"/>
          </a:xfrm>
          <a:prstGeom prst="roundRect">
            <a:avLst>
              <a:gd fmla="val 16667" name="adj"/>
            </a:avLst>
          </a:prstGeom>
          <a:solidFill>
            <a:srgbClr val="666666">
              <a:alpha val="526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type="title"/>
          </p:nvPr>
        </p:nvSpPr>
        <p:spPr>
          <a:xfrm>
            <a:off x="623400" y="489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Teoria de Inventarios </a:t>
            </a:r>
            <a:endParaRPr/>
          </a:p>
        </p:txBody>
      </p:sp>
      <p:sp>
        <p:nvSpPr>
          <p:cNvPr id="187" name="Google Shape;187;p23"/>
          <p:cNvSpPr txBox="1"/>
          <p:nvPr/>
        </p:nvSpPr>
        <p:spPr>
          <a:xfrm>
            <a:off x="479950" y="1480325"/>
            <a:ext cx="2574600" cy="9816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t/>
            </a:r>
            <a:endParaRPr/>
          </a:p>
        </p:txBody>
      </p:sp>
      <p:sp>
        <p:nvSpPr>
          <p:cNvPr id="188" name="Google Shape;188;p23"/>
          <p:cNvSpPr/>
          <p:nvPr/>
        </p:nvSpPr>
        <p:spPr>
          <a:xfrm>
            <a:off x="83375" y="1761975"/>
            <a:ext cx="3458100" cy="1266000"/>
          </a:xfrm>
          <a:prstGeom prst="homePlate">
            <a:avLst>
              <a:gd fmla="val 50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1300">
                <a:solidFill>
                  <a:srgbClr val="FFFFFF"/>
                </a:solidFill>
              </a:rPr>
              <a:t>Los inventarios son un elemento  importante en mundo de los negocios,  toda empresa se resume en cuatro funciones fundamentales:</a:t>
            </a:r>
            <a:endParaRPr b="1" sz="1600">
              <a:solidFill>
                <a:srgbClr val="FFFFFF"/>
              </a:solidFill>
            </a:endParaRPr>
          </a:p>
        </p:txBody>
      </p:sp>
      <p:sp>
        <p:nvSpPr>
          <p:cNvPr id="189" name="Google Shape;189;p23"/>
          <p:cNvSpPr/>
          <p:nvPr/>
        </p:nvSpPr>
        <p:spPr>
          <a:xfrm>
            <a:off x="3683000" y="1282675"/>
            <a:ext cx="19830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lang="en" sz="1100"/>
              <a:t>Compras</a:t>
            </a:r>
            <a:endParaRPr/>
          </a:p>
        </p:txBody>
      </p:sp>
      <p:sp>
        <p:nvSpPr>
          <p:cNvPr id="190" name="Google Shape;190;p23"/>
          <p:cNvSpPr/>
          <p:nvPr/>
        </p:nvSpPr>
        <p:spPr>
          <a:xfrm>
            <a:off x="3683000" y="1846150"/>
            <a:ext cx="19830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lang="en" sz="1100"/>
              <a:t>Producción</a:t>
            </a:r>
            <a:endParaRPr/>
          </a:p>
        </p:txBody>
      </p:sp>
      <p:sp>
        <p:nvSpPr>
          <p:cNvPr id="191" name="Google Shape;191;p23"/>
          <p:cNvSpPr/>
          <p:nvPr/>
        </p:nvSpPr>
        <p:spPr>
          <a:xfrm>
            <a:off x="3683000" y="2378625"/>
            <a:ext cx="19830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lang="en" sz="1100"/>
              <a:t>Finanzas </a:t>
            </a:r>
            <a:endParaRPr/>
          </a:p>
        </p:txBody>
      </p:sp>
      <p:sp>
        <p:nvSpPr>
          <p:cNvPr id="192" name="Google Shape;192;p23"/>
          <p:cNvSpPr/>
          <p:nvPr/>
        </p:nvSpPr>
        <p:spPr>
          <a:xfrm>
            <a:off x="3683000" y="2911100"/>
            <a:ext cx="1983000" cy="46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lang="en" sz="1100"/>
              <a:t>Ventas</a:t>
            </a:r>
            <a:endParaRPr/>
          </a:p>
          <a:p>
            <a:pPr indent="0" lvl="0" marL="0" rtl="0" algn="l">
              <a:spcBef>
                <a:spcPts val="0"/>
              </a:spcBef>
              <a:spcAft>
                <a:spcPts val="0"/>
              </a:spcAft>
              <a:buNone/>
            </a:pPr>
            <a:r>
              <a:t/>
            </a:r>
            <a:endParaRPr/>
          </a:p>
        </p:txBody>
      </p:sp>
      <p:sp>
        <p:nvSpPr>
          <p:cNvPr id="193" name="Google Shape;193;p23"/>
          <p:cNvSpPr/>
          <p:nvPr/>
        </p:nvSpPr>
        <p:spPr>
          <a:xfrm>
            <a:off x="5781075" y="1266225"/>
            <a:ext cx="1620000" cy="2257500"/>
          </a:xfrm>
          <a:prstGeom prst="rightArrow">
            <a:avLst>
              <a:gd fmla="val 44905" name="adj1"/>
              <a:gd fmla="val 5834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Se asocian </a:t>
            </a:r>
            <a:endParaRPr b="1"/>
          </a:p>
        </p:txBody>
      </p:sp>
      <p:sp>
        <p:nvSpPr>
          <p:cNvPr id="194" name="Google Shape;194;p23"/>
          <p:cNvSpPr/>
          <p:nvPr/>
        </p:nvSpPr>
        <p:spPr>
          <a:xfrm>
            <a:off x="6046726" y="2839125"/>
            <a:ext cx="3523392" cy="2257524"/>
          </a:xfrm>
          <a:prstGeom prst="irregularSeal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Mantenimiento</a:t>
            </a:r>
            <a:r>
              <a:rPr b="1" lang="en"/>
              <a:t> de inventarios</a:t>
            </a:r>
            <a:endParaRPr b="1"/>
          </a:p>
        </p:txBody>
      </p:sp>
      <p:sp>
        <p:nvSpPr>
          <p:cNvPr id="195" name="Google Shape;195;p23"/>
          <p:cNvSpPr/>
          <p:nvPr/>
        </p:nvSpPr>
        <p:spPr>
          <a:xfrm>
            <a:off x="4829600" y="4038025"/>
            <a:ext cx="1106700" cy="538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Consume </a:t>
            </a:r>
            <a:endParaRPr/>
          </a:p>
        </p:txBody>
      </p:sp>
      <p:sp>
        <p:nvSpPr>
          <p:cNvPr id="196" name="Google Shape;196;p23"/>
          <p:cNvSpPr/>
          <p:nvPr/>
        </p:nvSpPr>
        <p:spPr>
          <a:xfrm>
            <a:off x="3368600" y="3976050"/>
            <a:ext cx="1461000" cy="73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Dinero </a:t>
            </a:r>
            <a:endParaRPr/>
          </a:p>
          <a:p>
            <a:pPr indent="0" lvl="0" marL="0" rtl="0" algn="l">
              <a:spcBef>
                <a:spcPts val="0"/>
              </a:spcBef>
              <a:spcAft>
                <a:spcPts val="0"/>
              </a:spcAft>
              <a:buNone/>
            </a:pPr>
            <a:r>
              <a:rPr lang="en"/>
              <a:t>Tiempo</a:t>
            </a:r>
            <a:endParaRPr/>
          </a:p>
          <a:p>
            <a:pPr indent="0" lvl="0" marL="0" rtl="0" algn="l">
              <a:spcBef>
                <a:spcPts val="0"/>
              </a:spcBef>
              <a:spcAft>
                <a:spcPts val="0"/>
              </a:spcAft>
              <a:buNone/>
            </a:pPr>
            <a:r>
              <a:rPr lang="en"/>
              <a:t>Recursos</a:t>
            </a:r>
            <a:endParaRPr/>
          </a:p>
        </p:txBody>
      </p:sp>
      <p:pic>
        <p:nvPicPr>
          <p:cNvPr id="197" name="Google Shape;197;p23"/>
          <p:cNvPicPr preferRelativeResize="0"/>
          <p:nvPr/>
        </p:nvPicPr>
        <p:blipFill>
          <a:blip r:embed="rId3">
            <a:alphaModFix/>
          </a:blip>
          <a:stretch>
            <a:fillRect/>
          </a:stretch>
        </p:blipFill>
        <p:spPr>
          <a:xfrm>
            <a:off x="1124400" y="3371588"/>
            <a:ext cx="1532949" cy="1568462"/>
          </a:xfrm>
          <a:prstGeom prst="rect">
            <a:avLst/>
          </a:prstGeom>
          <a:noFill/>
          <a:ln>
            <a:noFill/>
          </a:ln>
        </p:spPr>
      </p:pic>
      <p:pic>
        <p:nvPicPr>
          <p:cNvPr id="198" name="Google Shape;198;p23"/>
          <p:cNvPicPr preferRelativeResize="0"/>
          <p:nvPr/>
        </p:nvPicPr>
        <p:blipFill>
          <a:blip r:embed="rId4">
            <a:alphaModFix/>
          </a:blip>
          <a:stretch>
            <a:fillRect/>
          </a:stretch>
        </p:blipFill>
        <p:spPr>
          <a:xfrm>
            <a:off x="5015125" y="2548925"/>
            <a:ext cx="822675" cy="822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6</a:t>
            </a:r>
            <a:endParaRPr/>
          </a:p>
        </p:txBody>
      </p:sp>
      <p:sp>
        <p:nvSpPr>
          <p:cNvPr id="504" name="Google Shape;504;p5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 genera la respuesta</a:t>
            </a:r>
            <a:endParaRPr/>
          </a:p>
        </p:txBody>
      </p:sp>
      <p:sp>
        <p:nvSpPr>
          <p:cNvPr id="505" name="Google Shape;505;p5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Se concluye que el tamaño del lote económico en el periodo analizado que minimiza sus costos anuales es de 2059 unidades, con un costo anual total de $2’574.163 USD.</a:t>
            </a:r>
            <a:endParaRPr/>
          </a:p>
        </p:txBody>
      </p:sp>
      <p:sp>
        <p:nvSpPr>
          <p:cNvPr id="506" name="Google Shape;506;p5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60"/>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EJERCICIOS PROPUESTOS</a:t>
            </a:r>
            <a:endParaRPr/>
          </a:p>
        </p:txBody>
      </p:sp>
      <p:sp>
        <p:nvSpPr>
          <p:cNvPr id="512" name="Google Shape;512;p60"/>
          <p:cNvSpPr txBox="1"/>
          <p:nvPr>
            <p:ph idx="2" type="body"/>
          </p:nvPr>
        </p:nvSpPr>
        <p:spPr>
          <a:xfrm>
            <a:off x="4692450" y="483650"/>
            <a:ext cx="4303800" cy="39357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n" sz="1500"/>
              <a:t>Sitec es una empresa distribuidora de equipos de cómputo , esta vende 20.000 equipos al año, cada equipo de marca lenovo con  referencia  x395 tiene un costo de 2’393.900. Hacer el pedido de estos equipos les incurre en un gasto de 4’000.969, adicionalmente mantener los equipos en área de almacenamiento que cuente con todas las  características  para  mantener la estabilidad y garantía de los equipos le genera un gasto de 8’000.000 anuales, dado a las medidas  políticas que se se están presentando con el Covit-19 la empresa acepta un déficit no mayor al 10% (239.000).</a:t>
            </a:r>
            <a:endParaRPr sz="1500"/>
          </a:p>
        </p:txBody>
      </p:sp>
      <p:sp>
        <p:nvSpPr>
          <p:cNvPr id="513" name="Google Shape;513;p6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1</a:t>
            </a:r>
            <a:endParaRPr/>
          </a:p>
        </p:txBody>
      </p:sp>
      <p:sp>
        <p:nvSpPr>
          <p:cNvPr id="519" name="Google Shape;519;p61"/>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SzPts val="2100"/>
              <a:buAutoNum type="arabicPeriod"/>
            </a:pPr>
            <a:r>
              <a:rPr lang="en"/>
              <a:t>Calcular la cantidad óptima que debe comprarse</a:t>
            </a:r>
            <a:endParaRPr/>
          </a:p>
        </p:txBody>
      </p:sp>
      <p:sp>
        <p:nvSpPr>
          <p:cNvPr id="520" name="Google Shape;520;p6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1" name="Google Shape;521;p61"/>
          <p:cNvPicPr preferRelativeResize="0"/>
          <p:nvPr/>
        </p:nvPicPr>
        <p:blipFill>
          <a:blip r:embed="rId3">
            <a:alphaModFix/>
          </a:blip>
          <a:stretch>
            <a:fillRect/>
          </a:stretch>
        </p:blipFill>
        <p:spPr>
          <a:xfrm>
            <a:off x="5344575" y="535550"/>
            <a:ext cx="2934475" cy="926250"/>
          </a:xfrm>
          <a:prstGeom prst="rect">
            <a:avLst/>
          </a:prstGeom>
          <a:noFill/>
          <a:ln>
            <a:noFill/>
          </a:ln>
        </p:spPr>
      </p:pic>
      <p:pic>
        <p:nvPicPr>
          <p:cNvPr id="522" name="Google Shape;522;p61"/>
          <p:cNvPicPr preferRelativeResize="0"/>
          <p:nvPr/>
        </p:nvPicPr>
        <p:blipFill>
          <a:blip r:embed="rId4">
            <a:alphaModFix/>
          </a:blip>
          <a:stretch>
            <a:fillRect/>
          </a:stretch>
        </p:blipFill>
        <p:spPr>
          <a:xfrm>
            <a:off x="5344577" y="1461800"/>
            <a:ext cx="3380025" cy="2154425"/>
          </a:xfrm>
          <a:prstGeom prst="rect">
            <a:avLst/>
          </a:prstGeom>
          <a:noFill/>
          <a:ln>
            <a:noFill/>
          </a:ln>
        </p:spPr>
      </p:pic>
      <p:sp>
        <p:nvSpPr>
          <p:cNvPr id="523" name="Google Shape;523;p61"/>
          <p:cNvSpPr txBox="1"/>
          <p:nvPr/>
        </p:nvSpPr>
        <p:spPr>
          <a:xfrm>
            <a:off x="144000" y="81500"/>
            <a:ext cx="4352700" cy="14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 anual =20.000  		// Demanda anual</a:t>
            </a:r>
            <a:endParaRPr>
              <a:solidFill>
                <a:srgbClr val="FFFFFF"/>
              </a:solidFill>
            </a:endParaRPr>
          </a:p>
          <a:p>
            <a:pPr indent="0" lvl="0" marL="0" rtl="0" algn="l">
              <a:spcBef>
                <a:spcPts val="0"/>
              </a:spcBef>
              <a:spcAft>
                <a:spcPts val="0"/>
              </a:spcAft>
              <a:buNone/>
            </a:pPr>
            <a:r>
              <a:rPr lang="en">
                <a:solidFill>
                  <a:srgbClr val="FFFFFF"/>
                </a:solidFill>
              </a:rPr>
              <a:t>Cu= 2’393.900                        //Costo por Unidad</a:t>
            </a:r>
            <a:endParaRPr>
              <a:solidFill>
                <a:srgbClr val="FFFFFF"/>
              </a:solidFill>
            </a:endParaRPr>
          </a:p>
          <a:p>
            <a:pPr indent="0" lvl="0" marL="0" rtl="0" algn="l">
              <a:spcBef>
                <a:spcPts val="0"/>
              </a:spcBef>
              <a:spcAft>
                <a:spcPts val="0"/>
              </a:spcAft>
              <a:buNone/>
            </a:pPr>
            <a:r>
              <a:rPr lang="en">
                <a:solidFill>
                  <a:srgbClr val="FFFFFF"/>
                </a:solidFill>
              </a:rPr>
              <a:t>Cp = 4’000.969	           // Costo de la Orden</a:t>
            </a:r>
            <a:endParaRPr>
              <a:solidFill>
                <a:srgbClr val="FFFFFF"/>
              </a:solidFill>
            </a:endParaRPr>
          </a:p>
          <a:p>
            <a:pPr indent="0" lvl="0" marL="0" rtl="0" algn="l">
              <a:spcBef>
                <a:spcPts val="0"/>
              </a:spcBef>
              <a:spcAft>
                <a:spcPts val="0"/>
              </a:spcAft>
              <a:buNone/>
            </a:pPr>
            <a:r>
              <a:rPr lang="en">
                <a:solidFill>
                  <a:srgbClr val="FFFFFF"/>
                </a:solidFill>
              </a:rPr>
              <a:t>Cim = 8’000.000 		//mantenimiento </a:t>
            </a:r>
            <a:endParaRPr>
              <a:solidFill>
                <a:srgbClr val="FFFFFF"/>
              </a:solidFill>
            </a:endParaRPr>
          </a:p>
          <a:p>
            <a:pPr indent="0" lvl="0" marL="0" rtl="0" algn="l">
              <a:spcBef>
                <a:spcPts val="0"/>
              </a:spcBef>
              <a:spcAft>
                <a:spcPts val="0"/>
              </a:spcAft>
              <a:buNone/>
            </a:pPr>
            <a:r>
              <a:rPr lang="en">
                <a:solidFill>
                  <a:srgbClr val="FFFFFF"/>
                </a:solidFill>
              </a:rPr>
              <a:t>Cf=239.000                           //Costo de Déficit</a:t>
            </a:r>
            <a:endParaRPr>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2"/>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2</a:t>
            </a:r>
            <a:endParaRPr/>
          </a:p>
        </p:txBody>
      </p:sp>
      <p:sp>
        <p:nvSpPr>
          <p:cNvPr id="529" name="Google Shape;529;p62"/>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Calcular el número óptimo de  unidades agotadas</a:t>
            </a:r>
            <a:endParaRPr/>
          </a:p>
        </p:txBody>
      </p:sp>
      <p:sp>
        <p:nvSpPr>
          <p:cNvPr id="530" name="Google Shape;530;p6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62"/>
          <p:cNvPicPr preferRelativeResize="0"/>
          <p:nvPr/>
        </p:nvPicPr>
        <p:blipFill>
          <a:blip r:embed="rId3">
            <a:alphaModFix/>
          </a:blip>
          <a:stretch>
            <a:fillRect/>
          </a:stretch>
        </p:blipFill>
        <p:spPr>
          <a:xfrm>
            <a:off x="5490175" y="462150"/>
            <a:ext cx="2238375" cy="714375"/>
          </a:xfrm>
          <a:prstGeom prst="rect">
            <a:avLst/>
          </a:prstGeom>
          <a:noFill/>
          <a:ln>
            <a:noFill/>
          </a:ln>
        </p:spPr>
      </p:pic>
      <p:pic>
        <p:nvPicPr>
          <p:cNvPr id="532" name="Google Shape;532;p62"/>
          <p:cNvPicPr preferRelativeResize="0"/>
          <p:nvPr/>
        </p:nvPicPr>
        <p:blipFill>
          <a:blip r:embed="rId4">
            <a:alphaModFix/>
          </a:blip>
          <a:stretch>
            <a:fillRect/>
          </a:stretch>
        </p:blipFill>
        <p:spPr>
          <a:xfrm>
            <a:off x="5067425" y="1632975"/>
            <a:ext cx="3717000" cy="2347600"/>
          </a:xfrm>
          <a:prstGeom prst="rect">
            <a:avLst/>
          </a:prstGeom>
          <a:noFill/>
          <a:ln>
            <a:noFill/>
          </a:ln>
        </p:spPr>
      </p:pic>
      <p:sp>
        <p:nvSpPr>
          <p:cNvPr id="533" name="Google Shape;533;p62"/>
          <p:cNvSpPr txBox="1"/>
          <p:nvPr/>
        </p:nvSpPr>
        <p:spPr>
          <a:xfrm>
            <a:off x="144000" y="81500"/>
            <a:ext cx="4352700" cy="14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 anual =20.000  		// Demanda anual</a:t>
            </a:r>
            <a:endParaRPr>
              <a:solidFill>
                <a:srgbClr val="FFFFFF"/>
              </a:solidFill>
            </a:endParaRPr>
          </a:p>
          <a:p>
            <a:pPr indent="0" lvl="0" marL="0" rtl="0" algn="l">
              <a:spcBef>
                <a:spcPts val="0"/>
              </a:spcBef>
              <a:spcAft>
                <a:spcPts val="0"/>
              </a:spcAft>
              <a:buNone/>
            </a:pPr>
            <a:r>
              <a:rPr lang="en">
                <a:solidFill>
                  <a:srgbClr val="FFFFFF"/>
                </a:solidFill>
              </a:rPr>
              <a:t>Cu= 2’393.900                        //Costo por Unidad</a:t>
            </a:r>
            <a:endParaRPr>
              <a:solidFill>
                <a:srgbClr val="FFFFFF"/>
              </a:solidFill>
            </a:endParaRPr>
          </a:p>
          <a:p>
            <a:pPr indent="0" lvl="0" marL="0" rtl="0" algn="l">
              <a:spcBef>
                <a:spcPts val="0"/>
              </a:spcBef>
              <a:spcAft>
                <a:spcPts val="0"/>
              </a:spcAft>
              <a:buNone/>
            </a:pPr>
            <a:r>
              <a:rPr lang="en">
                <a:solidFill>
                  <a:srgbClr val="FFFFFF"/>
                </a:solidFill>
              </a:rPr>
              <a:t>Cp = 4’000.969	           // Costo de la Orden</a:t>
            </a:r>
            <a:endParaRPr>
              <a:solidFill>
                <a:srgbClr val="FFFFFF"/>
              </a:solidFill>
            </a:endParaRPr>
          </a:p>
          <a:p>
            <a:pPr indent="0" lvl="0" marL="0" rtl="0" algn="l">
              <a:spcBef>
                <a:spcPts val="0"/>
              </a:spcBef>
              <a:spcAft>
                <a:spcPts val="0"/>
              </a:spcAft>
              <a:buNone/>
            </a:pPr>
            <a:r>
              <a:rPr lang="en">
                <a:solidFill>
                  <a:srgbClr val="FFFFFF"/>
                </a:solidFill>
              </a:rPr>
              <a:t>Cim = 8’000.000 		//mantenimiento </a:t>
            </a:r>
            <a:endParaRPr>
              <a:solidFill>
                <a:srgbClr val="FFFFFF"/>
              </a:solidFill>
            </a:endParaRPr>
          </a:p>
          <a:p>
            <a:pPr indent="0" lvl="0" marL="0" rtl="0" algn="l">
              <a:spcBef>
                <a:spcPts val="0"/>
              </a:spcBef>
              <a:spcAft>
                <a:spcPts val="0"/>
              </a:spcAft>
              <a:buNone/>
            </a:pPr>
            <a:r>
              <a:rPr lang="en">
                <a:solidFill>
                  <a:srgbClr val="FFFFFF"/>
                </a:solidFill>
              </a:rPr>
              <a:t>Cf=239.000                           //Costo de Déficit</a:t>
            </a:r>
            <a:endParaRPr>
              <a:solidFill>
                <a:srgbClr val="FFFF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63"/>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PASO 3</a:t>
            </a:r>
            <a:endParaRPr/>
          </a:p>
        </p:txBody>
      </p:sp>
      <p:sp>
        <p:nvSpPr>
          <p:cNvPr id="539" name="Google Shape;539;p63"/>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calcular los costo total anual óptimo</a:t>
            </a:r>
            <a:endParaRPr/>
          </a:p>
        </p:txBody>
      </p:sp>
      <p:sp>
        <p:nvSpPr>
          <p:cNvPr id="540" name="Google Shape;540;p6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3200">
                <a:solidFill>
                  <a:srgbClr val="000000"/>
                </a:solidFill>
                <a:highlight>
                  <a:srgbClr val="FFFFFF"/>
                </a:highlight>
                <a:latin typeface="Times New Roman"/>
                <a:ea typeface="Times New Roman"/>
                <a:cs typeface="Times New Roman"/>
                <a:sym typeface="Times New Roman"/>
              </a:rPr>
              <a:t>CTA= 50839787959.3</a:t>
            </a:r>
            <a:endParaRPr sz="3800"/>
          </a:p>
        </p:txBody>
      </p:sp>
      <p:sp>
        <p:nvSpPr>
          <p:cNvPr id="541" name="Google Shape;541;p6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2" name="Google Shape;542;p63"/>
          <p:cNvPicPr preferRelativeResize="0"/>
          <p:nvPr/>
        </p:nvPicPr>
        <p:blipFill>
          <a:blip r:embed="rId3">
            <a:alphaModFix/>
          </a:blip>
          <a:stretch>
            <a:fillRect/>
          </a:stretch>
        </p:blipFill>
        <p:spPr>
          <a:xfrm>
            <a:off x="5189950" y="1081400"/>
            <a:ext cx="3057525" cy="755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64"/>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SOFTWARE</a:t>
            </a:r>
            <a:endParaRPr/>
          </a:p>
        </p:txBody>
      </p:sp>
      <p:sp>
        <p:nvSpPr>
          <p:cNvPr id="548" name="Google Shape;548;p64"/>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TEORIA DE INVENTARIOS</a:t>
            </a:r>
            <a:endParaRPr/>
          </a:p>
        </p:txBody>
      </p:sp>
      <p:sp>
        <p:nvSpPr>
          <p:cNvPr id="549" name="Google Shape;549;p64"/>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4</a:t>
            </a:r>
            <a:endParaRPr sz="6000">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pic>
        <p:nvPicPr>
          <p:cNvPr id="554" name="Google Shape;554;p65"/>
          <p:cNvPicPr preferRelativeResize="0"/>
          <p:nvPr/>
        </p:nvPicPr>
        <p:blipFill>
          <a:blip r:embed="rId3">
            <a:alphaModFix/>
          </a:blip>
          <a:stretch>
            <a:fillRect/>
          </a:stretch>
        </p:blipFill>
        <p:spPr>
          <a:xfrm>
            <a:off x="674150" y="1008913"/>
            <a:ext cx="5656800" cy="3935175"/>
          </a:xfrm>
          <a:prstGeom prst="rect">
            <a:avLst/>
          </a:prstGeom>
          <a:noFill/>
          <a:ln>
            <a:noFill/>
          </a:ln>
        </p:spPr>
      </p:pic>
      <p:sp>
        <p:nvSpPr>
          <p:cNvPr id="555" name="Google Shape;555;p65"/>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6" name="Google Shape;556;p65"/>
          <p:cNvSpPr/>
          <p:nvPr/>
        </p:nvSpPr>
        <p:spPr>
          <a:xfrm>
            <a:off x="453650" y="60375"/>
            <a:ext cx="5877300" cy="855900"/>
          </a:xfrm>
          <a:prstGeom prst="roundRect">
            <a:avLst>
              <a:gd fmla="val 16667" name="adj"/>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P</a:t>
            </a:r>
            <a:r>
              <a:rPr b="1" lang="en" sz="1200">
                <a:solidFill>
                  <a:schemeClr val="dk1"/>
                </a:solidFill>
              </a:rPr>
              <a:t>rimera versión del programa de teoría de  inventario está  compuesto por  dos métodos EOQ que  ayudará a la toma de decisiones  en cuanto al pedido de unidades</a:t>
            </a:r>
            <a:r>
              <a:rPr lang="en" sz="1100">
                <a:solidFill>
                  <a:schemeClr val="dk1"/>
                </a:solidFill>
              </a:rPr>
              <a:t> </a:t>
            </a:r>
            <a:endParaRPr/>
          </a:p>
        </p:txBody>
      </p:sp>
      <p:sp>
        <p:nvSpPr>
          <p:cNvPr id="557" name="Google Shape;557;p65"/>
          <p:cNvSpPr/>
          <p:nvPr/>
        </p:nvSpPr>
        <p:spPr>
          <a:xfrm>
            <a:off x="4415325" y="1339550"/>
            <a:ext cx="1133100" cy="350400"/>
          </a:xfrm>
          <a:prstGeom prst="leftArrow">
            <a:avLst>
              <a:gd fmla="val 50000" name="adj1"/>
              <a:gd fmla="val 50000" name="adj2"/>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5"/>
          <p:cNvSpPr/>
          <p:nvPr/>
        </p:nvSpPr>
        <p:spPr>
          <a:xfrm>
            <a:off x="5711450" y="1176500"/>
            <a:ext cx="3391200" cy="798900"/>
          </a:xfrm>
          <a:prstGeom prst="roundRect">
            <a:avLst>
              <a:gd fmla="val 16667" name="adj"/>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rPr>
              <a:t>El programa cuenta con dos  unidades EOQ  Sin faltantes  y Con Faltantes, dependiendo de  cómo se plantee el problema  deberá elegir la opción que más se ajuste a las necesidades .</a:t>
            </a:r>
            <a:endParaRPr sz="1300">
              <a:solidFill>
                <a:srgbClr val="FFFFFF"/>
              </a:solidFill>
            </a:endParaRPr>
          </a:p>
        </p:txBody>
      </p:sp>
      <p:sp>
        <p:nvSpPr>
          <p:cNvPr id="559" name="Google Shape;559;p65"/>
          <p:cNvSpPr/>
          <p:nvPr/>
        </p:nvSpPr>
        <p:spPr>
          <a:xfrm>
            <a:off x="2931750" y="2285100"/>
            <a:ext cx="1662900" cy="969900"/>
          </a:xfrm>
          <a:prstGeom prst="notchedRightArrow">
            <a:avLst>
              <a:gd fmla="val 50000" name="adj1"/>
              <a:gd fmla="val 50000" name="adj2"/>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5"/>
          <p:cNvSpPr/>
          <p:nvPr/>
        </p:nvSpPr>
        <p:spPr>
          <a:xfrm>
            <a:off x="4716925" y="2414975"/>
            <a:ext cx="3391200" cy="798900"/>
          </a:xfrm>
          <a:prstGeom prst="roundRect">
            <a:avLst>
              <a:gd fmla="val 16667" name="adj"/>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rPr>
              <a:t>El programa  cuenta   con una  variedad de variables que en  cualquier problema de teoría de inventarios  usted podrá encontrar .</a:t>
            </a:r>
            <a:endParaRPr sz="1300">
              <a:solidFill>
                <a:srgbClr val="FFFFFF"/>
              </a:solidFill>
            </a:endParaRPr>
          </a:p>
        </p:txBody>
      </p:sp>
      <p:sp>
        <p:nvSpPr>
          <p:cNvPr id="561" name="Google Shape;561;p65"/>
          <p:cNvSpPr/>
          <p:nvPr/>
        </p:nvSpPr>
        <p:spPr>
          <a:xfrm>
            <a:off x="3192625" y="3837400"/>
            <a:ext cx="3675900" cy="1272600"/>
          </a:xfrm>
          <a:prstGeom prst="roundRect">
            <a:avLst>
              <a:gd fmla="val 16667" name="adj"/>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Al oprimir  el botón resolver el programa Generará un informe que se va a descargar en la sección donde usted lo tiene instalado con el nombre de reporte, adicional a ello  se podrá evidenciar dichos resultados en panel  del  programa.</a:t>
            </a:r>
            <a:endParaRPr sz="1100">
              <a:solidFill>
                <a:schemeClr val="dk1"/>
              </a:solidFill>
            </a:endParaRPr>
          </a:p>
          <a:p>
            <a:pPr indent="0" lvl="0" marL="0" rtl="0" algn="l">
              <a:spcBef>
                <a:spcPts val="0"/>
              </a:spcBef>
              <a:spcAft>
                <a:spcPts val="0"/>
              </a:spcAft>
              <a:buNone/>
            </a:pPr>
            <a:r>
              <a:t/>
            </a:r>
            <a:endParaRPr/>
          </a:p>
        </p:txBody>
      </p:sp>
      <p:sp>
        <p:nvSpPr>
          <p:cNvPr id="562" name="Google Shape;562;p65"/>
          <p:cNvSpPr/>
          <p:nvPr/>
        </p:nvSpPr>
        <p:spPr>
          <a:xfrm>
            <a:off x="7040175" y="4235925"/>
            <a:ext cx="1597800" cy="969900"/>
          </a:xfrm>
          <a:prstGeom prst="downArrow">
            <a:avLst>
              <a:gd fmla="val 50000" name="adj1"/>
              <a:gd fmla="val 50000" name="adj2"/>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5"/>
          <p:cNvSpPr/>
          <p:nvPr/>
        </p:nvSpPr>
        <p:spPr>
          <a:xfrm>
            <a:off x="2018850" y="4298500"/>
            <a:ext cx="912900" cy="350400"/>
          </a:xfrm>
          <a:prstGeom prst="chevron">
            <a:avLst>
              <a:gd fmla="val 50000" name="adj"/>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66"/>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66"/>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570" name="Google Shape;570;p66"/>
          <p:cNvPicPr preferRelativeResize="0"/>
          <p:nvPr/>
        </p:nvPicPr>
        <p:blipFill>
          <a:blip r:embed="rId3">
            <a:alphaModFix/>
          </a:blip>
          <a:stretch>
            <a:fillRect/>
          </a:stretch>
        </p:blipFill>
        <p:spPr>
          <a:xfrm>
            <a:off x="1328525" y="410300"/>
            <a:ext cx="6653549" cy="3950025"/>
          </a:xfrm>
          <a:prstGeom prst="rect">
            <a:avLst/>
          </a:prstGeom>
          <a:noFill/>
          <a:ln>
            <a:noFill/>
          </a:ln>
        </p:spPr>
      </p:pic>
      <p:sp>
        <p:nvSpPr>
          <p:cNvPr id="571" name="Google Shape;571;p66"/>
          <p:cNvSpPr txBox="1"/>
          <p:nvPr/>
        </p:nvSpPr>
        <p:spPr>
          <a:xfrm>
            <a:off x="1328525" y="3700525"/>
            <a:ext cx="7186800" cy="78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u="sng">
                <a:solidFill>
                  <a:srgbClr val="1155CC"/>
                </a:solidFill>
                <a:latin typeface="Times New Roman"/>
                <a:ea typeface="Times New Roman"/>
                <a:cs typeface="Times New Roman"/>
                <a:sym typeface="Times New Roman"/>
                <a:hlinkClick r:id="rId4"/>
              </a:rPr>
              <a:t>https://github.com/OlgaMoyano/Teoria-de-Inventarios/blob/master/Teoria%20de%20inventarios.py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6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577" name="Google Shape;577;p6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BIBLIOGRAFIA </a:t>
            </a:r>
            <a:endParaRPr/>
          </a:p>
        </p:txBody>
      </p:sp>
      <p:sp>
        <p:nvSpPr>
          <p:cNvPr id="578" name="Google Shape;578;p67"/>
          <p:cNvSpPr txBox="1"/>
          <p:nvPr>
            <p:ph idx="2" type="body"/>
          </p:nvPr>
        </p:nvSpPr>
        <p:spPr>
          <a:xfrm>
            <a:off x="4258700" y="724200"/>
            <a:ext cx="4517700" cy="3695100"/>
          </a:xfrm>
          <a:prstGeom prst="rect">
            <a:avLst/>
          </a:prstGeom>
        </p:spPr>
        <p:txBody>
          <a:bodyPr anchorCtr="0" anchor="ctr" bIns="91425" lIns="91425" spcFirstLastPara="1" rIns="91425" wrap="square" tIns="91425">
            <a:noAutofit/>
          </a:bodyPr>
          <a:lstStyle/>
          <a:p>
            <a:pPr indent="-292100" lvl="0" marL="914400" rtl="0" algn="just">
              <a:spcBef>
                <a:spcPts val="0"/>
              </a:spcBef>
              <a:spcAft>
                <a:spcPts val="0"/>
              </a:spcAft>
              <a:buClr>
                <a:srgbClr val="000000"/>
              </a:buClr>
              <a:buSzPts val="1000"/>
              <a:buFont typeface="Times New Roman"/>
              <a:buAutoNum type="arabicPeriod"/>
            </a:pPr>
            <a:r>
              <a:rPr lang="en" sz="1000">
                <a:solidFill>
                  <a:srgbClr val="000000"/>
                </a:solidFill>
                <a:highlight>
                  <a:srgbClr val="FFFFFF"/>
                </a:highlight>
                <a:latin typeface="Times New Roman"/>
                <a:ea typeface="Times New Roman"/>
                <a:cs typeface="Times New Roman"/>
                <a:sym typeface="Times New Roman"/>
              </a:rPr>
              <a:t>Hillier, F. and Lieberman, G., 2010. </a:t>
            </a:r>
            <a:r>
              <a:rPr i="1" lang="en" sz="1000">
                <a:solidFill>
                  <a:srgbClr val="000000"/>
                </a:solidFill>
                <a:highlight>
                  <a:srgbClr val="FFFFFF"/>
                </a:highlight>
                <a:latin typeface="Times New Roman"/>
                <a:ea typeface="Times New Roman"/>
                <a:cs typeface="Times New Roman"/>
                <a:sym typeface="Times New Roman"/>
              </a:rPr>
              <a:t>Introducción A La Investigación De Operaciones</a:t>
            </a:r>
            <a:r>
              <a:rPr lang="en" sz="1000">
                <a:solidFill>
                  <a:srgbClr val="000000"/>
                </a:solidFill>
                <a:highlight>
                  <a:srgbClr val="FFFFFF"/>
                </a:highlight>
                <a:latin typeface="Times New Roman"/>
                <a:ea typeface="Times New Roman"/>
                <a:cs typeface="Times New Roman"/>
                <a:sym typeface="Times New Roman"/>
              </a:rPr>
              <a:t>. 9th ed. México, D.F.: McGraw-Hill, pp.772-842.</a:t>
            </a:r>
            <a:endParaRPr sz="1000">
              <a:solidFill>
                <a:srgbClr val="000000"/>
              </a:solidFill>
              <a:latin typeface="Times New Roman"/>
              <a:ea typeface="Times New Roman"/>
              <a:cs typeface="Times New Roman"/>
              <a:sym typeface="Times New Roman"/>
            </a:endParaRPr>
          </a:p>
          <a:p>
            <a:pPr indent="-292100" lvl="0" marL="914400" rtl="0" algn="just">
              <a:spcBef>
                <a:spcPts val="0"/>
              </a:spcBef>
              <a:spcAft>
                <a:spcPts val="0"/>
              </a:spcAft>
              <a:buClr>
                <a:srgbClr val="000000"/>
              </a:buClr>
              <a:buSzPts val="1000"/>
              <a:buFont typeface="Times New Roman"/>
              <a:buAutoNum type="arabicPeriod"/>
            </a:pPr>
            <a:r>
              <a:rPr lang="en" sz="1000">
                <a:solidFill>
                  <a:srgbClr val="000000"/>
                </a:solidFill>
                <a:highlight>
                  <a:srgbClr val="FFFFFF"/>
                </a:highlight>
                <a:latin typeface="Times New Roman"/>
                <a:ea typeface="Times New Roman"/>
                <a:cs typeface="Times New Roman"/>
                <a:sym typeface="Times New Roman"/>
              </a:rPr>
              <a:t>Taha, H., 2012. </a:t>
            </a:r>
            <a:r>
              <a:rPr i="1" lang="en" sz="1000">
                <a:solidFill>
                  <a:srgbClr val="000000"/>
                </a:solidFill>
                <a:highlight>
                  <a:srgbClr val="FFFFFF"/>
                </a:highlight>
                <a:latin typeface="Times New Roman"/>
                <a:ea typeface="Times New Roman"/>
                <a:cs typeface="Times New Roman"/>
                <a:sym typeface="Times New Roman"/>
              </a:rPr>
              <a:t>Investigación De Operaciones</a:t>
            </a:r>
            <a:r>
              <a:rPr lang="en" sz="1000">
                <a:solidFill>
                  <a:srgbClr val="000000"/>
                </a:solidFill>
                <a:highlight>
                  <a:srgbClr val="FFFFFF"/>
                </a:highlight>
                <a:latin typeface="Times New Roman"/>
                <a:ea typeface="Times New Roman"/>
                <a:cs typeface="Times New Roman"/>
                <a:sym typeface="Times New Roman"/>
              </a:rPr>
              <a:t>. 9th ed. México, D.F: Pearson Educación, pp.457-533.</a:t>
            </a:r>
            <a:endParaRPr sz="1000">
              <a:solidFill>
                <a:srgbClr val="000000"/>
              </a:solidFill>
              <a:latin typeface="Times New Roman"/>
              <a:ea typeface="Times New Roman"/>
              <a:cs typeface="Times New Roman"/>
              <a:sym typeface="Times New Roman"/>
            </a:endParaRPr>
          </a:p>
          <a:p>
            <a:pPr indent="-292100" lvl="0" marL="914400" rtl="0" algn="l">
              <a:spcBef>
                <a:spcPts val="0"/>
              </a:spcBef>
              <a:spcAft>
                <a:spcPts val="0"/>
              </a:spcAft>
              <a:buClr>
                <a:srgbClr val="000000"/>
              </a:buClr>
              <a:buSzPts val="1000"/>
              <a:buFont typeface="Times New Roman"/>
              <a:buAutoNum type="arabicPeriod"/>
            </a:pPr>
            <a:r>
              <a:rPr lang="en" sz="1000">
                <a:solidFill>
                  <a:srgbClr val="000000"/>
                </a:solidFill>
                <a:highlight>
                  <a:srgbClr val="FFFFFF"/>
                </a:highlight>
                <a:latin typeface="Times New Roman"/>
                <a:ea typeface="Times New Roman"/>
                <a:cs typeface="Times New Roman"/>
                <a:sym typeface="Times New Roman"/>
              </a:rPr>
              <a:t>Investigacion de Operaciones Inventarios, CPM/PERT, (2020). Retrieved 26 May 2020, from http://www.investigaciondeoperaciones.net/</a:t>
            </a:r>
            <a:endParaRPr sz="1000">
              <a:solidFill>
                <a:srgbClr val="000000"/>
              </a:solidFill>
              <a:latin typeface="Times New Roman"/>
              <a:ea typeface="Times New Roman"/>
              <a:cs typeface="Times New Roman"/>
              <a:sym typeface="Times New Roman"/>
            </a:endParaRPr>
          </a:p>
          <a:p>
            <a:pPr indent="-292100" lvl="0" marL="914400" rtl="0" algn="l">
              <a:spcBef>
                <a:spcPts val="0"/>
              </a:spcBef>
              <a:spcAft>
                <a:spcPts val="0"/>
              </a:spcAft>
              <a:buClr>
                <a:srgbClr val="000000"/>
              </a:buClr>
              <a:buSzPts val="1000"/>
              <a:buFont typeface="Times New Roman"/>
              <a:buAutoNum type="arabicPeriod"/>
            </a:pPr>
            <a:r>
              <a:rPr lang="en" sz="1000">
                <a:solidFill>
                  <a:srgbClr val="666666"/>
                </a:solidFill>
                <a:highlight>
                  <a:srgbClr val="FFFFFF"/>
                </a:highlight>
                <a:latin typeface="Times New Roman"/>
                <a:ea typeface="Times New Roman"/>
                <a:cs typeface="Times New Roman"/>
                <a:sym typeface="Times New Roman"/>
              </a:rPr>
              <a:t> </a:t>
            </a:r>
            <a:r>
              <a:rPr lang="en" sz="1000">
                <a:solidFill>
                  <a:srgbClr val="000000"/>
                </a:solidFill>
                <a:highlight>
                  <a:srgbClr val="FFFFFF"/>
                </a:highlight>
                <a:latin typeface="Times New Roman"/>
                <a:ea typeface="Times New Roman"/>
                <a:cs typeface="Times New Roman"/>
                <a:sym typeface="Times New Roman"/>
              </a:rPr>
              <a:t>Teoría de inventario - EcuRed. (2020). Retrieved 26 May 2020, from </a:t>
            </a:r>
            <a:r>
              <a:rPr lang="en" sz="1000" u="sng">
                <a:solidFill>
                  <a:srgbClr val="1155CC"/>
                </a:solidFill>
                <a:highlight>
                  <a:srgbClr val="FFFFFF"/>
                </a:highlight>
                <a:latin typeface="Times New Roman"/>
                <a:ea typeface="Times New Roman"/>
                <a:cs typeface="Times New Roman"/>
                <a:sym typeface="Times New Roman"/>
                <a:hlinkClick r:id="rId3"/>
              </a:rPr>
              <a:t>https://www.ecured.cu/Teor%C3%ADa_de_inventario</a:t>
            </a:r>
            <a:endParaRPr sz="1000">
              <a:solidFill>
                <a:srgbClr val="000000"/>
              </a:solidFill>
              <a:highlight>
                <a:srgbClr val="FFFFFF"/>
              </a:highlight>
              <a:latin typeface="Times New Roman"/>
              <a:ea typeface="Times New Roman"/>
              <a:cs typeface="Times New Roman"/>
              <a:sym typeface="Times New Roman"/>
            </a:endParaRPr>
          </a:p>
          <a:p>
            <a:pPr indent="-292100" lvl="0" marL="914400" rtl="0" algn="l">
              <a:spcBef>
                <a:spcPts val="0"/>
              </a:spcBef>
              <a:spcAft>
                <a:spcPts val="0"/>
              </a:spcAft>
              <a:buClr>
                <a:srgbClr val="000000"/>
              </a:buClr>
              <a:buSzPts val="1000"/>
              <a:buFont typeface="Times New Roman"/>
              <a:buAutoNum type="arabicPeriod"/>
            </a:pPr>
            <a:r>
              <a:rPr lang="en" sz="1000">
                <a:solidFill>
                  <a:srgbClr val="000000"/>
                </a:solidFill>
                <a:highlight>
                  <a:srgbClr val="FFFFFF"/>
                </a:highlight>
                <a:latin typeface="Times New Roman"/>
                <a:ea typeface="Times New Roman"/>
                <a:cs typeface="Times New Roman"/>
                <a:sym typeface="Times New Roman"/>
              </a:rPr>
              <a:t>Teoría de inventarios (Método clásico y método LEP). (2020). Retrieved 27 May 2020, from http://operaciongadget.blogspot.com/2017/11/4-teoria-de-inventarios-metodo-clasico.html</a:t>
            </a:r>
            <a:endParaRPr sz="1200">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esta razón se plantea el uso de modelos matemáticos</a:t>
            </a:r>
            <a:endParaRPr/>
          </a:p>
        </p:txBody>
      </p:sp>
      <p:sp>
        <p:nvSpPr>
          <p:cNvPr id="204" name="Google Shape;204;p24"/>
          <p:cNvSpPr txBox="1"/>
          <p:nvPr>
            <p:ph idx="1" type="body"/>
          </p:nvPr>
        </p:nvSpPr>
        <p:spPr>
          <a:xfrm>
            <a:off x="4954750" y="1141163"/>
            <a:ext cx="39999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accent6"/>
                </a:solidFill>
                <a:latin typeface="Arial"/>
                <a:ea typeface="Arial"/>
                <a:cs typeface="Arial"/>
                <a:sym typeface="Arial"/>
              </a:rPr>
              <a:t>Con el </a:t>
            </a:r>
            <a:r>
              <a:rPr lang="en" sz="1600">
                <a:solidFill>
                  <a:schemeClr val="accent6"/>
                </a:solidFill>
                <a:latin typeface="Arial"/>
                <a:ea typeface="Arial"/>
                <a:cs typeface="Arial"/>
                <a:sym typeface="Arial"/>
              </a:rPr>
              <a:t>presente</a:t>
            </a:r>
            <a:r>
              <a:rPr lang="en" sz="1600">
                <a:solidFill>
                  <a:schemeClr val="accent6"/>
                </a:solidFill>
                <a:latin typeface="Arial"/>
                <a:ea typeface="Arial"/>
                <a:cs typeface="Arial"/>
                <a:sym typeface="Arial"/>
              </a:rPr>
              <a:t> trabajo se pretende dar a conocer problemas más comunes, aplicaciones y propuestas para  el uso  y </a:t>
            </a:r>
            <a:r>
              <a:rPr lang="en" sz="1600">
                <a:solidFill>
                  <a:schemeClr val="accent6"/>
                </a:solidFill>
                <a:latin typeface="Arial"/>
                <a:ea typeface="Arial"/>
                <a:cs typeface="Arial"/>
                <a:sym typeface="Arial"/>
              </a:rPr>
              <a:t>aplicación</a:t>
            </a:r>
            <a:r>
              <a:rPr lang="en" sz="1600">
                <a:solidFill>
                  <a:schemeClr val="accent6"/>
                </a:solidFill>
                <a:latin typeface="Arial"/>
                <a:ea typeface="Arial"/>
                <a:cs typeface="Arial"/>
                <a:sym typeface="Arial"/>
              </a:rPr>
              <a:t> de la “T</a:t>
            </a:r>
            <a:r>
              <a:rPr lang="en" sz="1600">
                <a:solidFill>
                  <a:schemeClr val="accent6"/>
                </a:solidFill>
                <a:latin typeface="Arial"/>
                <a:ea typeface="Arial"/>
                <a:cs typeface="Arial"/>
                <a:sym typeface="Arial"/>
              </a:rPr>
              <a:t>eoría</a:t>
            </a:r>
            <a:r>
              <a:rPr lang="en" sz="1600">
                <a:solidFill>
                  <a:schemeClr val="accent6"/>
                </a:solidFill>
                <a:latin typeface="Arial"/>
                <a:ea typeface="Arial"/>
                <a:cs typeface="Arial"/>
                <a:sym typeface="Arial"/>
              </a:rPr>
              <a:t> de  inventarios”  basado en el comportamiento del sistema de inventarios con los  cuales se </a:t>
            </a:r>
            <a:r>
              <a:rPr lang="en" sz="1600">
                <a:solidFill>
                  <a:schemeClr val="accent6"/>
                </a:solidFill>
                <a:latin typeface="Arial"/>
                <a:ea typeface="Arial"/>
                <a:cs typeface="Arial"/>
                <a:sym typeface="Arial"/>
              </a:rPr>
              <a:t>elaborarán</a:t>
            </a:r>
            <a:r>
              <a:rPr lang="en" sz="1600">
                <a:solidFill>
                  <a:schemeClr val="accent6"/>
                </a:solidFill>
                <a:latin typeface="Arial"/>
                <a:ea typeface="Arial"/>
                <a:cs typeface="Arial"/>
                <a:sym typeface="Arial"/>
              </a:rPr>
              <a:t> políticas óptimas para señalar cuándo y cuánto conviene reabastecer .</a:t>
            </a:r>
            <a:endParaRPr sz="1600">
              <a:solidFill>
                <a:schemeClr val="accent6"/>
              </a:solidFill>
              <a:latin typeface="Arial"/>
              <a:ea typeface="Arial"/>
              <a:cs typeface="Arial"/>
              <a:sym typeface="Arial"/>
            </a:endParaRPr>
          </a:p>
          <a:p>
            <a:pPr indent="0" lvl="0" marL="0" rtl="0" algn="l">
              <a:spcBef>
                <a:spcPts val="0"/>
              </a:spcBef>
              <a:spcAft>
                <a:spcPts val="1600"/>
              </a:spcAft>
              <a:buNone/>
            </a:pPr>
            <a:r>
              <a:t/>
            </a:r>
            <a:endParaRPr/>
          </a:p>
        </p:txBody>
      </p:sp>
      <p:sp>
        <p:nvSpPr>
          <p:cNvPr id="205" name="Google Shape;205;p24"/>
          <p:cNvSpPr txBox="1"/>
          <p:nvPr>
            <p:ph idx="2" type="body"/>
          </p:nvPr>
        </p:nvSpPr>
        <p:spPr>
          <a:xfrm>
            <a:off x="228925" y="1141175"/>
            <a:ext cx="4539900" cy="93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sz="1500">
                <a:solidFill>
                  <a:srgbClr val="FFFFFF"/>
                </a:solidFill>
                <a:latin typeface="Arial"/>
                <a:ea typeface="Arial"/>
                <a:cs typeface="Arial"/>
                <a:sym typeface="Arial"/>
              </a:rPr>
              <a:t>La teoría de inventarios proporciona diferente modelos dependiendo del problema a  analizar en los cuales encontramos :</a:t>
            </a:r>
            <a:endParaRPr i="1" sz="1500">
              <a:solidFill>
                <a:srgbClr val="FFFFFF"/>
              </a:solidFill>
              <a:latin typeface="Arial"/>
              <a:ea typeface="Arial"/>
              <a:cs typeface="Arial"/>
              <a:sym typeface="Arial"/>
            </a:endParaRPr>
          </a:p>
          <a:p>
            <a:pPr indent="0" lvl="0" marL="457200" rtl="0" algn="l">
              <a:spcBef>
                <a:spcPts val="0"/>
              </a:spcBef>
              <a:spcAft>
                <a:spcPts val="0"/>
              </a:spcAft>
              <a:buNone/>
            </a:pPr>
            <a:r>
              <a:t/>
            </a:r>
            <a:endParaRPr sz="2000"/>
          </a:p>
        </p:txBody>
      </p:sp>
      <p:sp>
        <p:nvSpPr>
          <p:cNvPr id="206" name="Google Shape;206;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4"/>
          <p:cNvSpPr/>
          <p:nvPr/>
        </p:nvSpPr>
        <p:spPr>
          <a:xfrm>
            <a:off x="522550" y="2169525"/>
            <a:ext cx="3780300" cy="504600"/>
          </a:xfrm>
          <a:prstGeom prst="roundRect">
            <a:avLst>
              <a:gd fmla="val 50000" name="adj"/>
            </a:avLst>
          </a:prstGeom>
          <a:solidFill>
            <a:srgbClr val="41BEA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1300">
                <a:solidFill>
                  <a:srgbClr val="FFFFFF"/>
                </a:solidFill>
              </a:rPr>
              <a:t>Modelo EOQ básico</a:t>
            </a:r>
            <a:endParaRPr sz="1300"/>
          </a:p>
        </p:txBody>
      </p:sp>
      <p:sp>
        <p:nvSpPr>
          <p:cNvPr id="208" name="Google Shape;208;p24"/>
          <p:cNvSpPr/>
          <p:nvPr/>
        </p:nvSpPr>
        <p:spPr>
          <a:xfrm>
            <a:off x="522550" y="2771275"/>
            <a:ext cx="3780300" cy="504600"/>
          </a:xfrm>
          <a:prstGeom prst="roundRect">
            <a:avLst>
              <a:gd fmla="val 50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1300">
                <a:solidFill>
                  <a:srgbClr val="FFFFFF"/>
                </a:solidFill>
              </a:rPr>
              <a:t>Modelo EOQ con faltantes planeados </a:t>
            </a:r>
            <a:endParaRPr sz="1300"/>
          </a:p>
        </p:txBody>
      </p:sp>
      <p:sp>
        <p:nvSpPr>
          <p:cNvPr id="209" name="Google Shape;209;p24"/>
          <p:cNvSpPr/>
          <p:nvPr/>
        </p:nvSpPr>
        <p:spPr>
          <a:xfrm>
            <a:off x="522550" y="3346725"/>
            <a:ext cx="3780300" cy="504600"/>
          </a:xfrm>
          <a:prstGeom prst="roundRect">
            <a:avLst>
              <a:gd fmla="val 50000"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1300">
                <a:solidFill>
                  <a:srgbClr val="FFFFFF"/>
                </a:solidFill>
              </a:rPr>
              <a:t>Modelo EOQ con descuentos por cantidad </a:t>
            </a:r>
            <a:endParaRPr sz="1300"/>
          </a:p>
        </p:txBody>
      </p:sp>
      <p:sp>
        <p:nvSpPr>
          <p:cNvPr id="210" name="Google Shape;210;p24"/>
          <p:cNvSpPr/>
          <p:nvPr/>
        </p:nvSpPr>
        <p:spPr>
          <a:xfrm>
            <a:off x="522550" y="3922175"/>
            <a:ext cx="3780300" cy="504600"/>
          </a:xfrm>
          <a:prstGeom prst="roundRect">
            <a:avLst>
              <a:gd fmla="val 50000" name="adj"/>
            </a:avLst>
          </a:prstGeom>
          <a:solidFill>
            <a:srgbClr val="7A9ED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i="1" lang="en" sz="1300">
                <a:solidFill>
                  <a:srgbClr val="FFFFFF"/>
                </a:solidFill>
              </a:rPr>
              <a:t>M</a:t>
            </a:r>
            <a:r>
              <a:rPr b="1" i="1" lang="en" sz="1300">
                <a:solidFill>
                  <a:srgbClr val="FFFFFF"/>
                </a:solidFill>
              </a:rPr>
              <a:t>odelos escolásticos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INTRODUCCIÓN</a:t>
            </a:r>
            <a:endParaRPr/>
          </a:p>
        </p:txBody>
      </p:sp>
      <p:sp>
        <p:nvSpPr>
          <p:cNvPr id="216" name="Google Shape;216;p25"/>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TEORIA DE INVENTARIOS</a:t>
            </a:r>
            <a:endParaRPr/>
          </a:p>
        </p:txBody>
      </p:sp>
      <p:sp>
        <p:nvSpPr>
          <p:cNvPr id="217" name="Google Shape;217;p25"/>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2</a:t>
            </a:r>
            <a:endParaRPr sz="6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457200" y="1166125"/>
            <a:ext cx="4504800" cy="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Introduccion </a:t>
            </a:r>
            <a:endParaRPr/>
          </a:p>
        </p:txBody>
      </p:sp>
      <p:sp>
        <p:nvSpPr>
          <p:cNvPr id="223" name="Google Shape;223;p26"/>
          <p:cNvSpPr txBox="1"/>
          <p:nvPr>
            <p:ph idx="1" type="body"/>
          </p:nvPr>
        </p:nvSpPr>
        <p:spPr>
          <a:xfrm>
            <a:off x="749325" y="1929675"/>
            <a:ext cx="4706400" cy="2855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200">
                <a:solidFill>
                  <a:srgbClr val="FFFFFF"/>
                </a:solidFill>
                <a:latin typeface="Arial"/>
                <a:ea typeface="Arial"/>
                <a:cs typeface="Arial"/>
                <a:sym typeface="Arial"/>
              </a:rPr>
              <a:t>A partir de una vista generalizada de procesos empresariales, donde se involucran diferentes actividades funcionales fundamentales en torno a las actividades económicas y de producción al interior de la compañía, se establece de manera implícita una necesidad diciente en el manejo y gestión para la toma de decisiones en dichas actividades comerciales donde se estudia el manejo y gestión de recursos, regido en cierta forma a través de mecanismos de control y análisis estructural como lo puede llegar a ser la teoría de inventarios, que a su vez define la permanencia y estabilidad de la organización en el mercado laboral.</a:t>
            </a:r>
            <a:endParaRPr b="1" sz="1200">
              <a:solidFill>
                <a:srgbClr val="FFFFFF"/>
              </a:solidFill>
              <a:latin typeface="Arial"/>
              <a:ea typeface="Arial"/>
              <a:cs typeface="Arial"/>
              <a:sym typeface="Arial"/>
            </a:endParaRPr>
          </a:p>
          <a:p>
            <a:pPr indent="0" lvl="0" marL="0" rtl="0" algn="l">
              <a:spcBef>
                <a:spcPts val="0"/>
              </a:spcBef>
              <a:spcAft>
                <a:spcPts val="1600"/>
              </a:spcAft>
              <a:buNone/>
            </a:pPr>
            <a:r>
              <a:t/>
            </a:r>
            <a:endParaRPr sz="1900"/>
          </a:p>
        </p:txBody>
      </p:sp>
      <p:sp>
        <p:nvSpPr>
          <p:cNvPr id="224" name="Google Shape;224;p26"/>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26"/>
          <p:cNvPicPr preferRelativeResize="0"/>
          <p:nvPr/>
        </p:nvPicPr>
        <p:blipFill>
          <a:blip r:embed="rId3">
            <a:alphaModFix/>
          </a:blip>
          <a:stretch>
            <a:fillRect/>
          </a:stretch>
        </p:blipFill>
        <p:spPr>
          <a:xfrm>
            <a:off x="5860300" y="1287000"/>
            <a:ext cx="3006450" cy="300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457200" y="1166125"/>
            <a:ext cx="4504800" cy="6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Introduccion </a:t>
            </a:r>
            <a:endParaRPr/>
          </a:p>
        </p:txBody>
      </p:sp>
      <p:sp>
        <p:nvSpPr>
          <p:cNvPr id="231" name="Google Shape;231;p27"/>
          <p:cNvSpPr txBox="1"/>
          <p:nvPr>
            <p:ph idx="1" type="body"/>
          </p:nvPr>
        </p:nvSpPr>
        <p:spPr>
          <a:xfrm>
            <a:off x="512925" y="1920225"/>
            <a:ext cx="4706400" cy="2855400"/>
          </a:xfrm>
          <a:prstGeom prst="rect">
            <a:avLst/>
          </a:prstGeom>
        </p:spPr>
        <p:txBody>
          <a:bodyPr anchorCtr="0" anchor="t" bIns="91425" lIns="91425" spcFirstLastPara="1" rIns="91425" wrap="square" tIns="91425">
            <a:noAutofit/>
          </a:bodyPr>
          <a:lstStyle/>
          <a:p>
            <a:pPr indent="0" lvl="0" marL="457200" rtl="0" algn="just">
              <a:spcBef>
                <a:spcPts val="0"/>
              </a:spcBef>
              <a:spcAft>
                <a:spcPts val="0"/>
              </a:spcAft>
              <a:buNone/>
            </a:pPr>
            <a:r>
              <a:rPr b="1" lang="en" sz="1300">
                <a:solidFill>
                  <a:srgbClr val="FFFFFF"/>
                </a:solidFill>
                <a:latin typeface="Arial"/>
                <a:ea typeface="Arial"/>
                <a:cs typeface="Arial"/>
                <a:sym typeface="Arial"/>
              </a:rPr>
              <a:t>En este camino, se parte de dicho modelo matemático con el objetivo de optimizar ciertas relaciones de abastecimiento y demanda, en lo cual estará centrado  el presente trabajo. Conceptualizando los diferentes modelos que aplican a  éste dependiendo de la situación y/o necesidad requeridas, haciendo uso de sus aplicaciones como una muestra de reconocimiento y resolución a problemas del día a día en los cuales se desarrolla la vida profesional de un ingeniero.</a:t>
            </a:r>
            <a:endParaRPr b="1" sz="1300">
              <a:solidFill>
                <a:srgbClr val="FFFFFF"/>
              </a:solidFill>
              <a:latin typeface="Arial"/>
              <a:ea typeface="Arial"/>
              <a:cs typeface="Arial"/>
              <a:sym typeface="Arial"/>
            </a:endParaRPr>
          </a:p>
          <a:p>
            <a:pPr indent="0" lvl="0" marL="0" rtl="0" algn="l">
              <a:spcBef>
                <a:spcPts val="0"/>
              </a:spcBef>
              <a:spcAft>
                <a:spcPts val="1600"/>
              </a:spcAft>
              <a:buNone/>
            </a:pPr>
            <a:r>
              <a:t/>
            </a:r>
            <a:endParaRPr b="1" sz="1100">
              <a:solidFill>
                <a:srgbClr val="FFFFFF"/>
              </a:solidFill>
              <a:latin typeface="Arial"/>
              <a:ea typeface="Arial"/>
              <a:cs typeface="Arial"/>
              <a:sym typeface="Arial"/>
            </a:endParaRPr>
          </a:p>
        </p:txBody>
      </p:sp>
      <p:sp>
        <p:nvSpPr>
          <p:cNvPr id="232" name="Google Shape;232;p27"/>
          <p:cNvSpPr txBox="1"/>
          <p:nvPr>
            <p:ph idx="12" type="sldNum"/>
          </p:nvPr>
        </p:nvSpPr>
        <p:spPr>
          <a:xfrm>
            <a:off x="8555875" y="4576450"/>
            <a:ext cx="435600" cy="43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3" name="Google Shape;233;p27"/>
          <p:cNvPicPr preferRelativeResize="0"/>
          <p:nvPr/>
        </p:nvPicPr>
        <p:blipFill>
          <a:blip r:embed="rId3">
            <a:alphaModFix/>
          </a:blip>
          <a:stretch>
            <a:fillRect/>
          </a:stretch>
        </p:blipFill>
        <p:spPr>
          <a:xfrm>
            <a:off x="5835750" y="1042025"/>
            <a:ext cx="3155725" cy="315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8"/>
          <p:cNvSpPr txBox="1"/>
          <p:nvPr>
            <p:ph type="ctrTitle"/>
          </p:nvPr>
        </p:nvSpPr>
        <p:spPr>
          <a:xfrm>
            <a:off x="2569800" y="2236800"/>
            <a:ext cx="4004400" cy="95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OBJETIVOS </a:t>
            </a:r>
            <a:endParaRPr/>
          </a:p>
        </p:txBody>
      </p:sp>
      <p:sp>
        <p:nvSpPr>
          <p:cNvPr id="239" name="Google Shape;239;p28"/>
          <p:cNvSpPr txBox="1"/>
          <p:nvPr>
            <p:ph idx="1" type="subTitle"/>
          </p:nvPr>
        </p:nvSpPr>
        <p:spPr>
          <a:xfrm>
            <a:off x="2569800" y="3188701"/>
            <a:ext cx="4004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TEORIA DE INVENTARIOS</a:t>
            </a:r>
            <a:endParaRPr/>
          </a:p>
        </p:txBody>
      </p:sp>
      <p:sp>
        <p:nvSpPr>
          <p:cNvPr id="240" name="Google Shape;240;p28"/>
          <p:cNvSpPr txBox="1"/>
          <p:nvPr/>
        </p:nvSpPr>
        <p:spPr>
          <a:xfrm>
            <a:off x="1030925" y="710500"/>
            <a:ext cx="1392600" cy="13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rgbClr val="FFFFFF"/>
                </a:solidFill>
                <a:latin typeface="Poppins"/>
                <a:ea typeface="Poppins"/>
                <a:cs typeface="Poppins"/>
                <a:sym typeface="Poppins"/>
              </a:rPr>
              <a:t>3</a:t>
            </a:r>
            <a:endParaRPr sz="6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