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F35F97C-A293-4816-A57F-34A9A0F92EEA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F18C1AD-C85D-4AA1-9278-AFBA906401B8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AB6FFCF-AAD5-41BB-B410-6E3907A253FC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879DF27-A635-4436-AECB-4FAD00562066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46E80B-00F5-479E-90D8-8837A4C5D0B4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DDA5AF-B40D-4A92-A140-1B00265DACA0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AF927A-54FC-45AC-AFCC-B129FAC971C6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DC7E38-1080-4957-9164-3ED068C634DB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2EF06C-49E5-449D-A4B2-49C7190D343D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E024D0-BF84-4F82-AB0A-700589567D28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BB6C9F-9725-4F3C-AAB1-D21595EF3635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27EF960-A05C-4115-8F7C-A2103E1CCC9C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952F78-BD9B-4CB7-8B47-DECA3584D6F9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C0FB31-38F4-477A-987F-00846ED8B719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86A7E6-B068-4FB8-8F8E-B56E5D337A12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46BAB3-E1EB-4D7A-8162-EAB8A75B6884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103561-FE69-4A7D-B5E9-59593B6D76ED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BCF8BBC-6F86-4BA5-A564-32D6F1246CBB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A36AF91-20F6-4D0B-8B23-F6F5359C8017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6AA53A9-CCB8-46E7-86DE-85841FD99562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DCD63E3-2352-42A0-BDA2-9875D8081954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021C816-E515-4C3F-AFC0-A40DEF17305F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4069EAF-C76B-4C88-AAC3-CB66A41BCCE1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DCA68F3-F6A1-4CAF-A055-26E9E660D23B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indent="0">
              <a:buNone/>
            </a:pP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D7FD995-D8E0-44CE-8C91-79BB167E3A25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 indent="0"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9A8F387-C70A-4B2A-A5CB-0F57BC533584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54;p1" descr="Изображение выглядит как корона, Графика, искусство, текст&#10;&#10;Автоматически созданное описание"/>
          <p:cNvPicPr/>
          <p:nvPr/>
        </p:nvPicPr>
        <p:blipFill>
          <a:blip r:embed="rId1"/>
          <a:stretch/>
        </p:blipFill>
        <p:spPr>
          <a:xfrm>
            <a:off x="6256800" y="614520"/>
            <a:ext cx="3714480" cy="3914280"/>
          </a:xfrm>
          <a:prstGeom prst="rect">
            <a:avLst/>
          </a:prstGeom>
          <a:ln w="0"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694960" y="1003320"/>
            <a:ext cx="6258240" cy="174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 fontScale="91000"/>
          </a:bodyPr>
          <a:p>
            <a:pPr indent="0">
              <a:lnSpc>
                <a:spcPct val="100000"/>
              </a:lnSpc>
              <a:spcBef>
                <a:spcPts val="2401"/>
              </a:spcBef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ПРОГРАММА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ПОВЫШЕНИЯ КВАЛИФИКАЦИИ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" sz="1800" spc="-1" strike="noStrike">
                <a:solidFill>
                  <a:srgbClr val="11696d"/>
                </a:solidFill>
                <a:latin typeface="Montserrat"/>
                <a:ea typeface="Montserrat"/>
              </a:rPr>
              <a:t>“</a:t>
            </a:r>
            <a:r>
              <a:rPr b="1" lang="ru" sz="1400" spc="-1" strike="noStrike">
                <a:solidFill>
                  <a:srgbClr val="11696d"/>
                </a:solidFill>
                <a:latin typeface="Times New Roman"/>
                <a:ea typeface="Times New Roman"/>
              </a:rPr>
              <a:t>Python-разработка для БПЛА: паттерны проектирования, API-интерфейсы и библиотеки для оптимизации решений</a:t>
            </a:r>
            <a:r>
              <a:rPr b="1" lang="ru" sz="1800" spc="-1" strike="noStrike">
                <a:solidFill>
                  <a:srgbClr val="11696d"/>
                </a:solidFill>
                <a:latin typeface="Montserrat"/>
                <a:ea typeface="Montserrat"/>
              </a:rPr>
              <a:t>”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" sz="1800" spc="-1" strike="noStrike">
                <a:solidFill>
                  <a:srgbClr val="11696d"/>
                </a:solidFill>
                <a:latin typeface="Montserrat"/>
                <a:ea typeface="Montserrat"/>
              </a:rPr>
              <a:t>144 часа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140000" y="2749680"/>
            <a:ext cx="4965480" cy="1868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72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chemeClr val="dk1"/>
                </a:solidFill>
                <a:latin typeface="Montserrat"/>
                <a:ea typeface="Montserrat"/>
              </a:rPr>
              <a:t>Преподаватель курса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1200" spc="-1" strike="noStrike">
                <a:solidFill>
                  <a:srgbClr val="11696d"/>
                </a:solidFill>
                <a:latin typeface="Montserrat"/>
                <a:ea typeface="Montserrat"/>
              </a:rPr>
              <a:t>Максимов Егор Васильевич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1200" spc="-1" strike="noStrike">
                <a:solidFill>
                  <a:srgbClr val="11696d"/>
                </a:solidFill>
                <a:latin typeface="Montserrat"/>
                <a:ea typeface="Montserrat"/>
              </a:rPr>
              <a:t>Сергеев Олег Владимирович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chemeClr val="dk1"/>
                </a:solidFill>
                <a:latin typeface="Montserrat"/>
                <a:ea typeface="Montserrat"/>
              </a:rPr>
              <a:t>Выполнил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1200" spc="-1" strike="noStrike">
                <a:solidFill>
                  <a:srgbClr val="11696d"/>
                </a:solidFill>
                <a:latin typeface="Montserrat"/>
                <a:ea typeface="Montserrat"/>
              </a:rPr>
              <a:t>Мурзина Ольга Ивановна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1200" spc="-1" strike="noStrike">
                <a:solidFill>
                  <a:srgbClr val="11696d"/>
                </a:solidFill>
                <a:latin typeface="Montserrat"/>
                <a:ea typeface="Montserrat"/>
              </a:rPr>
              <a:t>№ </a:t>
            </a:r>
            <a:r>
              <a:rPr b="1" lang="ru" sz="1200" spc="-1" strike="noStrike">
                <a:solidFill>
                  <a:srgbClr val="11696d"/>
                </a:solidFill>
                <a:latin typeface="Montserrat"/>
                <a:ea typeface="Montserrat"/>
              </a:rPr>
              <a:t>потока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1200" spc="-1" strike="noStrike">
                <a:solidFill>
                  <a:srgbClr val="11696d"/>
                </a:solidFill>
                <a:latin typeface="Montserrat"/>
                <a:ea typeface="Montserrat"/>
              </a:rPr>
              <a:t>БПЛА(144)_23-1.2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1200" spc="-1" strike="noStrike">
                <a:solidFill>
                  <a:srgbClr val="11696d"/>
                </a:solidFill>
                <a:latin typeface="Montserrat"/>
                <a:ea typeface="Montserrat"/>
              </a:rPr>
              <a:t>Москва 2023 г.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" name="Google Shape;57;p1" descr=""/>
          <p:cNvPicPr/>
          <p:nvPr/>
        </p:nvPicPr>
        <p:blipFill>
          <a:blip r:embed="rId2"/>
          <a:stretch/>
        </p:blipFill>
        <p:spPr>
          <a:xfrm>
            <a:off x="5509080" y="4640040"/>
            <a:ext cx="1982880" cy="316800"/>
          </a:xfrm>
          <a:prstGeom prst="rect">
            <a:avLst/>
          </a:prstGeom>
          <a:ln w="0">
            <a:noFill/>
          </a:ln>
        </p:spPr>
      </p:pic>
      <p:pic>
        <p:nvPicPr>
          <p:cNvPr id="82" name="Google Shape;58;p1" descr=""/>
          <p:cNvPicPr/>
          <p:nvPr/>
        </p:nvPicPr>
        <p:blipFill>
          <a:blip r:embed="rId3"/>
          <a:stretch/>
        </p:blipFill>
        <p:spPr>
          <a:xfrm>
            <a:off x="7648920" y="190800"/>
            <a:ext cx="1303920" cy="109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79;g296408c60a4_0_28" descr="Изображение выглядит как корона, Графика, искусство, текст&#10;&#10;Автоматически созданное описание"/>
          <p:cNvPicPr/>
          <p:nvPr/>
        </p:nvPicPr>
        <p:blipFill>
          <a:blip r:embed="rId1"/>
          <a:stretch/>
        </p:blipFill>
        <p:spPr>
          <a:xfrm>
            <a:off x="6256800" y="614520"/>
            <a:ext cx="3714480" cy="3914280"/>
          </a:xfrm>
          <a:prstGeom prst="rect">
            <a:avLst/>
          </a:prstGeom>
          <a:ln w="0"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299880" y="1041120"/>
            <a:ext cx="8520120" cy="38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br>
              <a:rPr sz="1800"/>
            </a:br>
            <a:r>
              <a:rPr b="1" lang="ru" sz="2400" spc="-1" strike="noStrike">
                <a:solidFill>
                  <a:srgbClr val="11696d"/>
                </a:solidFill>
                <a:latin typeface="Montserrat"/>
              </a:rPr>
              <a:t>Проект по теме </a:t>
            </a:r>
            <a:br>
              <a:rPr sz="2400"/>
            </a:br>
            <a:r>
              <a:rPr b="1" lang="ru" sz="2400" spc="-1" strike="noStrike">
                <a:solidFill>
                  <a:srgbClr val="11696d"/>
                </a:solidFill>
                <a:latin typeface="Montserrat"/>
              </a:rPr>
              <a:t>«Разработка алгоритма управления беспилотным летательным аппаратом с помощью машинного обучения на языке Python»</a:t>
            </a:r>
            <a:br>
              <a:rPr sz="1800"/>
            </a:br>
            <a:r>
              <a:rPr b="1" lang="ru" sz="1800" spc="-1" strike="noStrike">
                <a:solidFill>
                  <a:srgbClr val="11696d"/>
                </a:solidFill>
                <a:latin typeface="Montserrat"/>
              </a:rPr>
              <a:t> </a:t>
            </a:r>
            <a:br>
              <a:rPr sz="1800"/>
            </a:br>
            <a:br>
              <a:rPr sz="1800"/>
            </a:br>
            <a:br>
              <a:rPr sz="1800"/>
            </a:br>
            <a:br>
              <a:rPr sz="1800"/>
            </a:br>
            <a:br>
              <a:rPr sz="1800"/>
            </a:br>
            <a:br>
              <a:rPr sz="1800"/>
            </a:br>
            <a:endParaRPr b="1" lang="ru" sz="1800" spc="-1" strike="noStrike">
              <a:solidFill>
                <a:srgbClr val="11696d"/>
              </a:solidFill>
              <a:latin typeface="Montserrat"/>
              <a:ea typeface="Montserrat"/>
            </a:endParaRPr>
          </a:p>
        </p:txBody>
      </p:sp>
      <p:cxnSp>
        <p:nvCxnSpPr>
          <p:cNvPr id="85" name="Google Shape;81;g296408c60a4_0_28"/>
          <p:cNvCxnSpPr/>
          <p:nvPr/>
        </p:nvCxnSpPr>
        <p:spPr>
          <a:xfrm>
            <a:off x="285840" y="4844880"/>
            <a:ext cx="8173440" cy="27000"/>
          </a:xfrm>
          <a:prstGeom prst="straightConnector1">
            <a:avLst/>
          </a:prstGeom>
          <a:ln w="28575">
            <a:solidFill>
              <a:srgbClr val="11696d"/>
            </a:solidFill>
            <a:round/>
          </a:ln>
        </p:spPr>
      </p:cxnSp>
      <p:sp>
        <p:nvSpPr>
          <p:cNvPr id="86" name="Google Shape;82;g296408c60a4_0_28"/>
          <p:cNvSpPr/>
          <p:nvPr/>
        </p:nvSpPr>
        <p:spPr>
          <a:xfrm>
            <a:off x="8583120" y="4658400"/>
            <a:ext cx="91404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11696d"/>
                </a:solidFill>
                <a:latin typeface="Montserrat Black"/>
                <a:ea typeface="Montserrat Black"/>
              </a:rPr>
              <a:t>2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buNone/>
              <a:tabLst>
                <a:tab algn="l" pos="0"/>
              </a:tabLst>
            </a:pPr>
            <a:r>
              <a:rPr b="1" lang="ru" sz="2040" spc="-1" strike="noStrike">
                <a:solidFill>
                  <a:srgbClr val="11696d"/>
                </a:solidFill>
                <a:latin typeface="Montserrat"/>
                <a:ea typeface="Montserrat"/>
              </a:rPr>
              <a:t>Шаг 1</a:t>
            </a:r>
            <a:endParaRPr b="0" lang="ru-RU" sz="20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299880" y="126000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Создайте класс для беспилотного летательного аппарата, который будет содержать основные характеристики, такие как высота, скорость, угол наклона, координаты, дистанция и т.д.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400" spc="-1" strike="noStrike">
                <a:solidFill>
                  <a:srgbClr val="c9211e"/>
                </a:solidFill>
                <a:latin typeface="Times New Roman"/>
                <a:ea typeface="Times New Roman"/>
              </a:rPr>
              <a:t>Diplom_work_step1.py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040" spc="-1" strike="noStrike">
                <a:solidFill>
                  <a:srgbClr val="11696d"/>
                </a:solidFill>
                <a:latin typeface="Montserrat"/>
                <a:ea typeface="Montserrat"/>
              </a:rPr>
              <a:t>Шаг 2</a:t>
            </a:r>
            <a:endParaRPr b="0" lang="ru-RU" sz="20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Напишите функцию для управления беспилотным летательным аппаратом. Функция должна использовать библиотеку для управления полетом, такую как Drone Kit, и добавлять функциональность для получения и отправки данных, управления двигателем и т.д.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400" spc="-1" strike="noStrike">
                <a:solidFill>
                  <a:srgbClr val="c9211e"/>
                </a:solidFill>
                <a:latin typeface="Times New Roman"/>
                <a:ea typeface="Times New Roman"/>
              </a:rPr>
              <a:t>Diplom_work_step2.py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040" spc="-1" strike="noStrike">
                <a:solidFill>
                  <a:srgbClr val="11696d"/>
                </a:solidFill>
                <a:latin typeface="Montserrat"/>
                <a:ea typeface="Montserrat"/>
              </a:rPr>
              <a:t>Шаг 3</a:t>
            </a:r>
            <a:endParaRPr b="0" lang="ru-RU" sz="20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Разработайте сценарий для тестирования беспилотного летательного аппарата. Например, можно создать сценарий для облета заданных объектов, съемки видео с высоты и т.д. Включите в сценарий проверку на ошибки и обработку исключительных ситуаций.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400" spc="-1" strike="noStrike">
                <a:solidFill>
                  <a:srgbClr val="c9211e"/>
                </a:solidFill>
                <a:latin typeface="Times New Roman"/>
                <a:ea typeface="Times New Roman"/>
              </a:rPr>
              <a:t>Diplom_work_step3.py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040" spc="-1" strike="noStrike">
                <a:solidFill>
                  <a:srgbClr val="11696d"/>
                </a:solidFill>
                <a:latin typeface="Montserrat"/>
                <a:ea typeface="Montserrat"/>
              </a:rPr>
              <a:t>Шаг 4</a:t>
            </a:r>
            <a:endParaRPr b="0" lang="ru-RU" sz="20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Используйте библиотеку OpenCV для обработки изображений. Например, реализуйте распознавание объектов на изображениях, используя нейронные сети.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400" spc="-1" strike="noStrike">
                <a:solidFill>
                  <a:srgbClr val="c9211e"/>
                </a:solidFill>
                <a:latin typeface="Times New Roman"/>
                <a:ea typeface="Times New Roman"/>
              </a:rPr>
              <a:t>Diplom_work_step4.py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040" spc="-1" strike="noStrike">
                <a:solidFill>
                  <a:srgbClr val="11696d"/>
                </a:solidFill>
                <a:latin typeface="Montserrat"/>
                <a:ea typeface="Montserrat"/>
              </a:rPr>
              <a:t>Шаг 5</a:t>
            </a:r>
            <a:endParaRPr b="0" lang="ru-RU" sz="20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29988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Разработайте алгоритм управления беспилотным летательным аппаратом с помощью машинного обучения. Например, можно использовать алгоритмы глубокого обучения для обучения аппарата выполнять определенные действия в зависимости от условий и среды.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400" spc="-1" strike="noStrike">
                <a:solidFill>
                  <a:srgbClr val="c9211e"/>
                </a:solidFill>
                <a:latin typeface="Times New Roman"/>
                <a:ea typeface="Times New Roman"/>
              </a:rPr>
              <a:t>Diplom_work_step5.py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117;p13" descr="Изображение выглядит как корона, Графика, искусство, текст&#10;&#10;Автоматически созданное описание"/>
          <p:cNvPicPr/>
          <p:nvPr/>
        </p:nvPicPr>
        <p:blipFill>
          <a:blip r:embed="rId1"/>
          <a:stretch/>
        </p:blipFill>
        <p:spPr>
          <a:xfrm>
            <a:off x="6256800" y="614520"/>
            <a:ext cx="3714480" cy="3914280"/>
          </a:xfrm>
          <a:prstGeom prst="rect">
            <a:avLst/>
          </a:prstGeom>
          <a:ln w="0">
            <a:noFill/>
          </a:ln>
        </p:spPr>
      </p:pic>
      <p:sp>
        <p:nvSpPr>
          <p:cNvPr id="98" name="PlaceHolder 1"/>
          <p:cNvSpPr>
            <a:spLocks noGrp="1"/>
          </p:cNvSpPr>
          <p:nvPr>
            <p:ph/>
          </p:nvPr>
        </p:nvSpPr>
        <p:spPr>
          <a:xfrm>
            <a:off x="452520" y="1537560"/>
            <a:ext cx="4450320" cy="179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ru" sz="1700" spc="-1" strike="noStrike">
                <a:solidFill>
                  <a:srgbClr val="11696d"/>
                </a:solidFill>
                <a:latin typeface="Montserrat"/>
                <a:ea typeface="Montserrat"/>
              </a:rPr>
              <a:t>Благодарю за внимание!</a:t>
            </a:r>
            <a:br>
              <a:rPr sz="1500"/>
            </a:br>
            <a:br>
              <a:rPr sz="1400"/>
            </a:b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9" name="Google Shape;119;p13"/>
          <p:cNvCxnSpPr/>
          <p:nvPr/>
        </p:nvCxnSpPr>
        <p:spPr>
          <a:xfrm>
            <a:off x="285840" y="4844880"/>
            <a:ext cx="8173440" cy="27000"/>
          </a:xfrm>
          <a:prstGeom prst="straightConnector1">
            <a:avLst/>
          </a:prstGeom>
          <a:ln w="28575">
            <a:solidFill>
              <a:srgbClr val="11696d"/>
            </a:solidFill>
            <a:round/>
          </a:ln>
        </p:spPr>
      </p:cxnSp>
      <p:sp>
        <p:nvSpPr>
          <p:cNvPr id="100" name="Google Shape;120;p13"/>
          <p:cNvSpPr/>
          <p:nvPr/>
        </p:nvSpPr>
        <p:spPr>
          <a:xfrm>
            <a:off x="8583120" y="4658400"/>
            <a:ext cx="91404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11696d"/>
                </a:solidFill>
                <a:latin typeface="Montserrat Black"/>
                <a:ea typeface="Montserrat Black"/>
              </a:rPr>
              <a:t>11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Google Shape;121;p13" descr=""/>
          <p:cNvPicPr/>
          <p:nvPr/>
        </p:nvPicPr>
        <p:blipFill>
          <a:blip r:embed="rId2"/>
          <a:stretch/>
        </p:blipFill>
        <p:spPr>
          <a:xfrm>
            <a:off x="286200" y="4391280"/>
            <a:ext cx="1982880" cy="316800"/>
          </a:xfrm>
          <a:prstGeom prst="rect">
            <a:avLst/>
          </a:prstGeom>
          <a:ln w="0">
            <a:noFill/>
          </a:ln>
        </p:spPr>
      </p:pic>
      <p:sp>
        <p:nvSpPr>
          <p:cNvPr id="102" name="Google Shape;122;p13"/>
          <p:cNvSpPr/>
          <p:nvPr/>
        </p:nvSpPr>
        <p:spPr>
          <a:xfrm>
            <a:off x="6497640" y="4444920"/>
            <a:ext cx="2999520" cy="42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Montserrat"/>
                <a:ea typeface="Montserrat"/>
              </a:rPr>
              <a:t>info@eduom.ru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Google Shape;123;p13" descr=""/>
          <p:cNvPicPr/>
          <p:nvPr/>
        </p:nvPicPr>
        <p:blipFill>
          <a:blip r:embed="rId3"/>
          <a:stretch/>
        </p:blipFill>
        <p:spPr>
          <a:xfrm>
            <a:off x="286200" y="306720"/>
            <a:ext cx="1303920" cy="109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LibreOffice/7.5.8.2$Linux_X86_64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2023-12-10T22:36:11Z</dcterms:modified>
  <cp:revision>1</cp:revision>
  <dc:subject/>
  <dc:title/>
</cp:coreProperties>
</file>