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7" r:id="rId5"/>
    <p:sldId id="259" r:id="rId6"/>
    <p:sldId id="258" r:id="rId7"/>
    <p:sldId id="264" r:id="rId8"/>
    <p:sldId id="265" r:id="rId9"/>
    <p:sldId id="26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257">
          <p15:clr>
            <a:srgbClr val="A4A3A4"/>
          </p15:clr>
        </p15:guide>
        <p15:guide id="7" pos="7423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800"/>
    <a:srgbClr val="007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0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  <p:guide orient="horz" pos="3929"/>
        <p:guide pos="257"/>
        <p:guide pos="7423"/>
        <p:guide orient="horz" pos="1026"/>
      </p:guideLst>
    </p:cSldViewPr>
  </p:slideViewPr>
  <p:outlineViewPr>
    <p:cViewPr>
      <p:scale>
        <a:sx n="33" d="100"/>
        <a:sy n="33" d="100"/>
      </p:scale>
      <p:origin x="0" y="-208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08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41EE-4161-4FD6-B6D8-3288FCA74E57}" type="datetimeFigureOut">
              <a:rPr lang="en-GB" sz="800" smtClean="0">
                <a:solidFill>
                  <a:schemeClr val="bg2"/>
                </a:solidFill>
              </a:rPr>
              <a:t>08/02/2023</a:t>
            </a:fld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548E-C0C6-4C39-A29E-647876A56460}" type="slidenum">
              <a:rPr lang="en-GB" sz="800" smtClean="0">
                <a:solidFill>
                  <a:schemeClr val="bg2"/>
                </a:solidFill>
              </a:rPr>
              <a:t>‹#›</a:t>
            </a:fld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1E6D0D15-3CBD-4A72-8B0E-2F8A26C57238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96" y="861129"/>
            <a:ext cx="5472608" cy="307834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F4A21CF8-ADC7-4604-AC68-F445DB44B3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4220928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A8BCD27-778B-4D47-A7A6-2DF46DFB8632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3D8F9C-D074-477A-BB88-262D39F29242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98" y="0"/>
            <a:ext cx="3613312" cy="6858000"/>
          </a:xfrm>
          <a:prstGeom prst="rect">
            <a:avLst/>
          </a:prstGeom>
          <a:solidFill>
            <a:srgbClr val="FEFEFE">
              <a:alpha val="85098"/>
            </a:srgbClr>
          </a:solidFill>
          <a:ln>
            <a:noFill/>
          </a:ln>
          <a:effectLst/>
        </p:spPr>
        <p:txBody>
          <a:bodyPr vert="horz" wrap="square" lIns="215978" tIns="215978" rIns="215978" bIns="4534639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defRPr lang="fi-FI" sz="2400" cap="none" spc="0" baseline="0">
                <a:solidFill>
                  <a:schemeClr val="hlink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3994" y="2493087"/>
            <a:ext cx="3168242" cy="39586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ClrTx/>
              <a:buNone/>
              <a:defRPr sz="1600">
                <a:solidFill>
                  <a:schemeClr val="tx2"/>
                </a:solidFill>
              </a:defRPr>
            </a:lvl1pPr>
            <a:lvl2pPr marL="266620" indent="-266620">
              <a:lnSpc>
                <a:spcPct val="120000"/>
              </a:lnSpc>
              <a:spcBef>
                <a:spcPts val="400"/>
              </a:spcBef>
              <a:buClrTx/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39588" indent="-272968">
              <a:lnSpc>
                <a:spcPct val="120000"/>
              </a:lnSpc>
              <a:spcBef>
                <a:spcPts val="400"/>
              </a:spcBef>
              <a:buClrTx/>
              <a:defRPr sz="1400">
                <a:solidFill>
                  <a:schemeClr val="tx2"/>
                </a:solidFill>
              </a:defRPr>
            </a:lvl3pPr>
            <a:lvl4pPr marL="806208" indent="-266620">
              <a:lnSpc>
                <a:spcPct val="120000"/>
              </a:lnSpc>
              <a:spcBef>
                <a:spcPts val="400"/>
              </a:spcBef>
              <a:buClrTx/>
              <a:defRPr sz="1200">
                <a:solidFill>
                  <a:schemeClr val="tx2"/>
                </a:solidFill>
              </a:defRPr>
            </a:lvl4pPr>
            <a:lvl5pPr marL="1071242" indent="-265033">
              <a:lnSpc>
                <a:spcPct val="120000"/>
              </a:lnSpc>
              <a:spcBef>
                <a:spcPts val="400"/>
              </a:spcBef>
              <a:buClrTx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 dirty="0"/>
          </a:p>
        </p:txBody>
      </p:sp>
      <p:sp>
        <p:nvSpPr>
          <p:cNvPr id="9" name="Text Placeholder 6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1063519" y="403107"/>
            <a:ext cx="719813" cy="3635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dirty="0"/>
              <a:t>KONE logo</a:t>
            </a:r>
          </a:p>
        </p:txBody>
      </p:sp>
    </p:spTree>
    <p:extLst>
      <p:ext uri="{BB962C8B-B14F-4D97-AF65-F5344CB8AC3E}">
        <p14:creationId xmlns:p14="http://schemas.microsoft.com/office/powerpoint/2010/main" val="29867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2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CAAC553-6B38-4123-B88B-B13E4EDDDEB9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54696" y="1268120"/>
            <a:ext cx="3240687" cy="324078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51924" tIns="233930" rIns="251924" bIns="233930" anchor="t" anchorCtr="0">
            <a:no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2400" cap="none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</p:spTree>
    <p:extLst>
      <p:ext uri="{BB962C8B-B14F-4D97-AF65-F5344CB8AC3E}">
        <p14:creationId xmlns:p14="http://schemas.microsoft.com/office/powerpoint/2010/main" val="21647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469" y="1628398"/>
            <a:ext cx="5039000" cy="46088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628757"/>
            <a:ext cx="5039001" cy="460853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BD63-63E5-4B55-A06C-7C2381CA3E0C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8"/>
            <a:ext cx="5039000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5732" y="1628398"/>
            <a:ext cx="5039001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6829-267C-4160-B487-459E5FF30FA9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09469" y="1989132"/>
            <a:ext cx="5039000" cy="42481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991308"/>
            <a:ext cx="5039001" cy="4245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6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E00B2D-E78F-48D6-A251-5E2823A73EF7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409469" y="1628396"/>
            <a:ext cx="5039000" cy="460889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628398"/>
            <a:ext cx="5039001" cy="46088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963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3601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2740C4-E473-4860-BD95-6202B1184B75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8"/>
            <a:ext cx="5039000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5732" y="1628398"/>
            <a:ext cx="5039001" cy="36016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409469" y="1989132"/>
            <a:ext cx="5039000" cy="42481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35732" y="1991308"/>
            <a:ext cx="5039001" cy="4245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963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9722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8D8394-E403-4AD3-9239-227EB1EB4BB4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11373062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11373063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>
              <a:lnSpc>
                <a:spcPct val="100000"/>
              </a:lnSpc>
              <a:spcBef>
                <a:spcPts val="400"/>
              </a:spcBef>
              <a:defRPr/>
            </a:lvl3pPr>
            <a:lvl4pPr>
              <a:lnSpc>
                <a:spcPct val="100000"/>
              </a:lnSpc>
              <a:spcBef>
                <a:spcPts val="400"/>
              </a:spcBef>
              <a:defRPr/>
            </a:lvl4pPr>
            <a:lvl5pPr>
              <a:lnSpc>
                <a:spcPct val="100000"/>
              </a:lnSpc>
              <a:spcBef>
                <a:spcPts val="400"/>
              </a:spcBef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11373063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9" y="4940744"/>
            <a:ext cx="11373063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50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E82F84-39BE-4EAE-AD25-223C59EBE970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554210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425" y="1628399"/>
            <a:ext cx="554210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5542107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554210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240425" y="1989133"/>
            <a:ext cx="554210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8" y="4940744"/>
            <a:ext cx="554210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240425" y="4940744"/>
            <a:ext cx="554210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39982" y="5084847"/>
            <a:ext cx="5542550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8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B37AC8-E5BF-4433-A99C-FAD916FFB170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3670776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220" y="1628399"/>
            <a:ext cx="3599561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3670776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296218" y="1989133"/>
            <a:ext cx="3599563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9468" y="4940744"/>
            <a:ext cx="3670776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6218" y="4940744"/>
            <a:ext cx="3599563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2"/>
          </p:nvPr>
        </p:nvSpPr>
        <p:spPr>
          <a:xfrm>
            <a:off x="8111755" y="1628399"/>
            <a:ext cx="3670778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Chart Placeholder 4"/>
          <p:cNvSpPr>
            <a:spLocks noGrp="1"/>
          </p:cNvSpPr>
          <p:nvPr>
            <p:ph type="chart" sz="quarter" idx="24"/>
          </p:nvPr>
        </p:nvSpPr>
        <p:spPr>
          <a:xfrm>
            <a:off x="8111755" y="1989133"/>
            <a:ext cx="3670777" cy="2807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8111755" y="4940744"/>
            <a:ext cx="3670777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9468" y="5084847"/>
            <a:ext cx="3670776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111755" y="5084847"/>
            <a:ext cx="3670777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296218" y="5084847"/>
            <a:ext cx="3599563" cy="1150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509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D6A04B-1AED-4226-BD83-F486F7A58696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70" y="1628399"/>
            <a:ext cx="273488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8340" y="1628399"/>
            <a:ext cx="273566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2734890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3288341" y="1989133"/>
            <a:ext cx="2735669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/>
          </p:nvPr>
        </p:nvSpPr>
        <p:spPr>
          <a:xfrm>
            <a:off x="6167992" y="1628399"/>
            <a:ext cx="273488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9046862" y="1628399"/>
            <a:ext cx="2735669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Chart Placeholder 4"/>
          <p:cNvSpPr>
            <a:spLocks noGrp="1"/>
          </p:cNvSpPr>
          <p:nvPr>
            <p:ph type="chart" sz="quarter" idx="23"/>
          </p:nvPr>
        </p:nvSpPr>
        <p:spPr>
          <a:xfrm>
            <a:off x="6167991" y="1989133"/>
            <a:ext cx="2734890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32" name="Chart Placeholder 4"/>
          <p:cNvSpPr>
            <a:spLocks noGrp="1"/>
          </p:cNvSpPr>
          <p:nvPr>
            <p:ph type="chart" sz="quarter" idx="24"/>
          </p:nvPr>
        </p:nvSpPr>
        <p:spPr>
          <a:xfrm>
            <a:off x="9046863" y="1989133"/>
            <a:ext cx="2735669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93AF991-ED04-4ECC-835A-ECB978724E85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BC7123-A20A-4C68-97EE-B6E8F17EB3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4220928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F1813CC-F62F-4BA7-9F84-42D44875D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53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28A185-40C6-4E9D-B576-EC1F275BD968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11373062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11373063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8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CDBEAD-493E-4700-8427-F6A896D09FE1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09469" y="1628399"/>
            <a:ext cx="8710164" cy="36073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u="none">
                <a:solidFill>
                  <a:schemeClr val="tx2"/>
                </a:solidFill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9468" y="1989133"/>
            <a:ext cx="8710165" cy="42467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/>
              <a:t>Вставка диаграммы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263615" y="1628399"/>
            <a:ext cx="0" cy="4607446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9407597" y="1628399"/>
            <a:ext cx="2374935" cy="46074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Tx/>
              <a:buNone/>
              <a:defRPr sz="1800"/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/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/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/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/>
            </a:lvl5pPr>
            <a:lvl6pPr marL="1345796" indent="-274556">
              <a:defRPr/>
            </a:lvl6pPr>
            <a:lvl7pPr marL="1612416" indent="-266620">
              <a:defRPr/>
            </a:lvl7pPr>
            <a:lvl8pPr marL="1877450" indent="-265033">
              <a:defRPr/>
            </a:lvl8pPr>
            <a:lvl9pPr marL="2152004" indent="-274556"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9468" y="6289185"/>
            <a:ext cx="453532" cy="91543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700" baseline="0">
                <a:solidFill>
                  <a:schemeClr val="bg2"/>
                </a:solidFill>
              </a:defRPr>
            </a:lvl1pPr>
            <a:lvl2pPr marL="266620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2pPr>
            <a:lvl3pPr marL="53958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3pPr>
            <a:lvl4pPr marL="806208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4pPr>
            <a:lvl5pPr marL="1071241" indent="0">
              <a:lnSpc>
                <a:spcPct val="100000"/>
              </a:lnSpc>
              <a:spcBef>
                <a:spcPts val="0"/>
              </a:spcBef>
              <a:buFontTx/>
              <a:buNone/>
              <a:defRPr sz="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Add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367962" cy="5032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4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2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3E23-AD4C-4270-85B3-0DBB7A1A3CD7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626246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031886" y="1628398"/>
            <a:ext cx="5160114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28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18FB-A6EE-4E25-9E9B-E02D3203180B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144359" y="1628398"/>
            <a:ext cx="8638173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1628398"/>
            <a:ext cx="2783750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67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1/4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8638172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08250" y="1628398"/>
            <a:ext cx="2783750" cy="4607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5A909-8986-4405-B8DB-ECD4B69F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D7F10-6057-4F9A-882A-AD6F196840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C6CD82-425A-4DDB-84E4-7453A9408748}" type="datetime4">
              <a:rPr lang="ru-RU" noProof="0" smtClean="0"/>
              <a:t>8 февраля 2023 г.</a:t>
            </a:fld>
            <a:endParaRPr lang="en-US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DD471-A4F7-4893-B082-D822D3DFB6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BE644-8785-4742-ADCD-F2BE7FBED15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8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1/4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8593-E09B-4C97-859C-F1947E77F2FB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8638172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08250" y="1628398"/>
            <a:ext cx="2374282" cy="971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79946" tIns="107968" rIns="179946" bIns="107968">
            <a:spAutoFit/>
          </a:bodyPr>
          <a:lstStyle>
            <a:lvl1pPr marL="0" indent="0">
              <a:spcBef>
                <a:spcPts val="400"/>
              </a:spcBef>
              <a:buNone/>
              <a:tabLst/>
              <a:defRPr>
                <a:solidFill>
                  <a:schemeClr val="tx2"/>
                </a:solidFill>
              </a:defRPr>
            </a:lvl1pPr>
            <a:lvl2pPr marL="266620" indent="-266620">
              <a:spcBef>
                <a:spcPts val="400"/>
              </a:spcBef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539588" indent="0">
              <a:spcBef>
                <a:spcPts val="400"/>
              </a:spcBef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Add Highlight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04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1/3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EA0-500D-42C6-BD3C-666F5FBDCD97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741432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83469" y="1628396"/>
            <a:ext cx="3599063" cy="971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79946" tIns="107968" rIns="179946" bIns="107968">
            <a:spAutoFit/>
          </a:bodyPr>
          <a:lstStyle>
            <a:lvl1pPr marL="0" indent="0">
              <a:spcBef>
                <a:spcPts val="400"/>
              </a:spcBef>
              <a:buNone/>
              <a:tabLst/>
              <a:defRPr>
                <a:solidFill>
                  <a:schemeClr val="tx2"/>
                </a:solidFill>
              </a:defRPr>
            </a:lvl1pPr>
            <a:lvl2pPr marL="266620" indent="-266620">
              <a:spcBef>
                <a:spcPts val="400"/>
              </a:spcBef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2pPr>
            <a:lvl3pPr marL="539588" indent="0">
              <a:spcBef>
                <a:spcPts val="400"/>
              </a:spcBef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Add Highlight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47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 title="for lifts only"/>
          <p:cNvSpPr>
            <a:spLocks noGrp="1"/>
          </p:cNvSpPr>
          <p:nvPr>
            <p:ph type="pic" sz="quarter" idx="13"/>
          </p:nvPr>
        </p:nvSpPr>
        <p:spPr>
          <a:xfrm>
            <a:off x="7029539" y="0"/>
            <a:ext cx="5162461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9469" y="404719"/>
            <a:ext cx="6262462" cy="8634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6262461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398B8E-1726-457E-9F53-2DED9252DAE9}" type="datetime4">
              <a:rPr lang="ru-RU" smtClean="0"/>
              <a:t>8 февраля 2023 г.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179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1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 title="for lifts only"/>
          <p:cNvSpPr>
            <a:spLocks noGrp="1"/>
          </p:cNvSpPr>
          <p:nvPr>
            <p:ph type="pic" sz="quarter" idx="13"/>
          </p:nvPr>
        </p:nvSpPr>
        <p:spPr>
          <a:xfrm>
            <a:off x="8327446" y="0"/>
            <a:ext cx="386455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9469" y="404719"/>
            <a:ext cx="7558304" cy="8634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9469" y="1628398"/>
            <a:ext cx="7558303" cy="4607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EF153C-F418-4B68-8120-54D417ED366D}" type="datetime4">
              <a:rPr lang="ru-RU" smtClean="0"/>
              <a:t>8 февраля 2023 г.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FC64F-66B6-486E-8EFE-9FD96A66D1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56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628774"/>
            <a:ext cx="10367963" cy="46085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A0C-43C7-4353-95F7-A052D8796D3B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44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2E5517B-A25F-453F-886B-AB179B57182D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69" y="4213578"/>
            <a:ext cx="10365263" cy="130170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4"/>
            <a:ext cx="10365264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7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40E7-4407-4394-AFBE-4EF627428A24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61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9" y="2635708"/>
            <a:ext cx="11373063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BAA909-AD71-4077-B50C-B5401124C7E1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1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Tex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8" y="2635708"/>
            <a:ext cx="11373064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D6AF2-3C8B-4D6F-BFAD-5F6A49DE0AF1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6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Text (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l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468" y="2635708"/>
            <a:ext cx="11373064" cy="17278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600" cap="none" spc="-50"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9C39673-BDE5-4AB0-ACB6-3A3EE7AFED7C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5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80B9-D4AA-401A-BAD7-29CDA9AF0D3C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4187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DBE9DFA-2EA0-4CE2-9E7E-F932CAF8CA2C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56B89-F9F5-40C4-A2F2-3118CD5BB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941" y="2852936"/>
            <a:ext cx="39441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2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ga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7FD397E-F136-4435-A7CA-337AF7475184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431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E97E564-699F-4CED-8212-C3D2C76EF31C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thank you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9468" y="3932953"/>
            <a:ext cx="1007738" cy="359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09469" y="4364913"/>
            <a:ext cx="10365264" cy="18709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 baseline="0">
                <a:solidFill>
                  <a:schemeClr val="tx2"/>
                </a:solidFill>
              </a:defRPr>
            </a:lvl1pPr>
            <a:lvl2pPr marL="266620" indent="-26662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39588" indent="-272968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3pPr>
            <a:lvl4pPr marL="806208" indent="-266620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4pPr>
            <a:lvl5pPr marL="1071242" indent="-265033">
              <a:lnSpc>
                <a:spcPct val="100000"/>
              </a:lnSpc>
              <a:spcBef>
                <a:spcPts val="400"/>
              </a:spcBef>
              <a:defRPr>
                <a:solidFill>
                  <a:schemeClr val="tx2"/>
                </a:solidFill>
              </a:defRPr>
            </a:lvl5pPr>
            <a:lvl6pPr marL="1345796" indent="-274556">
              <a:defRPr>
                <a:solidFill>
                  <a:schemeClr val="tx2"/>
                </a:solidFill>
              </a:defRPr>
            </a:lvl6pPr>
            <a:lvl7pPr marL="1612416" indent="-266620">
              <a:defRPr>
                <a:solidFill>
                  <a:schemeClr val="tx2"/>
                </a:solidFill>
              </a:defRPr>
            </a:lvl7pPr>
            <a:lvl8pPr marL="1877450" indent="-265033">
              <a:defRPr>
                <a:solidFill>
                  <a:schemeClr val="tx2"/>
                </a:solidFill>
              </a:defRPr>
            </a:lvl8pPr>
            <a:lvl9pPr marL="2152004" indent="-274556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Your contact details</a:t>
            </a:r>
          </a:p>
          <a:p>
            <a:pPr lvl="1"/>
            <a:r>
              <a:rPr lang="en-US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6589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9EE-1E9D-4A3B-A1E4-47DB274CF25D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68" y="1628398"/>
            <a:ext cx="10365265" cy="46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3B97-38C9-497E-B2BC-D4B2354B4EBA}" type="datetime4">
              <a:rPr lang="ru-RU" noProof="0" smtClean="0"/>
              <a:t>8 февраля 2023 г.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09468" y="909233"/>
            <a:ext cx="10364951" cy="4319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 u="none" cap="all" spc="0" baseline="0">
                <a:solidFill>
                  <a:schemeClr val="tx2"/>
                </a:solidFill>
                <a:uFillTx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9" y="404720"/>
            <a:ext cx="10365264" cy="50451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3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3789357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888F9CB-E215-4EB4-9D52-B1652746397A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FA87A0C-ED83-41B2-954D-404B3FA0FE06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9470" y="2421094"/>
            <a:ext cx="10365263" cy="1294358"/>
          </a:xfrm>
          <a:prstGeom prst="rect">
            <a:avLst/>
          </a:prstGeom>
        </p:spPr>
        <p:txBody>
          <a:bodyPr anchor="b" anchorCtr="0"/>
          <a:lstStyle>
            <a:lvl1pPr>
              <a:defRPr sz="40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3789357"/>
            <a:ext cx="10365265" cy="6475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FEA1F0B-BFFC-4037-AA1F-D47F1F47906D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alpha val="85000"/>
            </a:schemeClr>
          </a:solidFill>
        </p:spPr>
        <p:txBody>
          <a:bodyPr lIns="413876" tIns="395881" rIns="395881" bIns="1331600" anchor="b" anchorCtr="0"/>
          <a:lstStyle>
            <a:lvl1pPr>
              <a:defRPr sz="4000" cap="none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5"/>
            <a:ext cx="5254585" cy="64754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8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2993D94-A3F3-4ED1-810C-E82A4E2CF2BA}" type="datetime4">
              <a:rPr lang="ru-RU" smtClean="0"/>
              <a:t>8 февраля 2023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4FC64F-66B6-486E-8EFE-9FD96A66D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r" defTabSz="914126" rtl="0" eaLnBrk="1" fontAlgn="base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/>
            </a:lvl1pPr>
          </a:lstStyle>
          <a:p>
            <a:r>
              <a:rPr lang="ru-RU"/>
              <a:t>Вставка рисунка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413876" tIns="395881" rIns="395881" bIns="1331600" anchor="b" anchorCtr="0"/>
          <a:lstStyle>
            <a:lvl1pPr>
              <a:defRPr sz="4000" cap="none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Add title 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9469" y="5588295"/>
            <a:ext cx="5254585" cy="64754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u="none" cap="all" baseline="0">
                <a:solidFill>
                  <a:schemeClr val="tx2"/>
                </a:solidFill>
                <a:effectLst/>
                <a:uFillTx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8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6454214"/>
            <a:ext cx="2087562" cy="1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7722ED0B-8BB8-48D2-9BD1-4AE96A8B737C}" type="datetime4">
              <a:rPr lang="ru-RU" noProof="0" smtClean="0"/>
              <a:t>8 февраля 2023 г.</a:t>
            </a:fld>
            <a:endParaRPr lang="en-US" noProof="0" dirty="0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410700" y="6454214"/>
            <a:ext cx="2374900" cy="14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576" y="6453188"/>
            <a:ext cx="287338" cy="14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604FC64F-66B6-486E-8EFE-9FD96A66D1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7988" y="1628774"/>
            <a:ext cx="10367962" cy="46085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07988" y="404812"/>
            <a:ext cx="10367962" cy="8636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5" name="(c)" hidden="1"/>
          <p:cNvSpPr txBox="1"/>
          <p:nvPr/>
        </p:nvSpPr>
        <p:spPr>
          <a:xfrm>
            <a:off x="11863353" y="6886274"/>
            <a:ext cx="33182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</a:rPr>
              <a:t> KONE corporation</a:t>
            </a:r>
            <a:endParaRPr lang="en-GB" sz="200" dirty="0" err="1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BBE00C-4710-4DDF-830A-6936690C3BD4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513" y="259765"/>
            <a:ext cx="1991743" cy="6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4" r:id="rId35"/>
    <p:sldLayoutId id="2147483685" r:id="rId36"/>
    <p:sldLayoutId id="2147483686" r:id="rId3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200" kern="1200" cap="none" spc="0" baseline="0" noProof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20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8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16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4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lang="en-US" sz="14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20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1878013" indent="-265113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2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74638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lang="en-US" sz="12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2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200" kern="1200" noProof="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F79E0E-899F-4CB5-A18D-09D1B480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11477" b="75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noProof="0" dirty="0" smtClean="0">
                <a:solidFill>
                  <a:schemeClr val="bg1"/>
                </a:solidFill>
              </a:rPr>
              <a:t>Результаты </a:t>
            </a:r>
            <a:r>
              <a:rPr lang="en-US" noProof="0" dirty="0" smtClean="0">
                <a:solidFill>
                  <a:schemeClr val="bg1"/>
                </a:solidFill>
              </a:rPr>
              <a:t>THD </a:t>
            </a:r>
            <a:r>
              <a:rPr lang="ru-RU" noProof="0" dirty="0" smtClean="0">
                <a:solidFill>
                  <a:schemeClr val="bg1"/>
                </a:solidFill>
              </a:rPr>
              <a:t>ноябрь</a:t>
            </a:r>
            <a:r>
              <a:rPr lang="en-US" noProof="0" dirty="0" smtClean="0">
                <a:solidFill>
                  <a:schemeClr val="bg1"/>
                </a:solidFill>
              </a:rPr>
              <a:t> 2022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err="1" smtClean="0">
                <a:solidFill>
                  <a:schemeClr val="bg1"/>
                </a:solidFill>
              </a:rPr>
              <a:t>Панева</a:t>
            </a:r>
            <a:r>
              <a:rPr lang="ru-RU" cap="none" dirty="0" smtClean="0">
                <a:solidFill>
                  <a:schemeClr val="bg1"/>
                </a:solidFill>
              </a:rPr>
              <a:t> Ольга</a:t>
            </a:r>
            <a:endParaRPr lang="en-US" cap="non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9001124" cy="863600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оотношение модели </a:t>
            </a:r>
            <a:r>
              <a:rPr lang="ru-RU" dirty="0"/>
              <a:t>оборудования и сколько по </a:t>
            </a:r>
            <a:r>
              <a:rPr lang="ru-RU" dirty="0" smtClean="0"/>
              <a:t>нему </a:t>
            </a:r>
            <a:r>
              <a:rPr lang="ru-RU" dirty="0"/>
              <a:t>заявок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10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02992" y="1412105"/>
            <a:ext cx="4284208" cy="2060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На слайде представлены данные по </a:t>
            </a:r>
            <a:endParaRPr lang="ru-RU" sz="1800" noProof="0" dirty="0" smtClean="0"/>
          </a:p>
          <a:p>
            <a:pPr marL="0" indent="0">
              <a:buNone/>
            </a:pPr>
            <a:r>
              <a:rPr lang="ru-RU" sz="1800" dirty="0"/>
              <a:t>з</a:t>
            </a:r>
            <a:r>
              <a:rPr lang="ru-RU" sz="1800" noProof="0" dirty="0" err="1" smtClean="0"/>
              <a:t>аявкам</a:t>
            </a:r>
            <a:r>
              <a:rPr lang="ru-RU" sz="1800" noProof="0" dirty="0" smtClean="0"/>
              <a:t> на различные виды </a:t>
            </a:r>
            <a:r>
              <a:rPr lang="ru-RU" sz="1800" noProof="0" dirty="0" err="1" smtClean="0"/>
              <a:t>оборудова-ния</a:t>
            </a:r>
            <a:r>
              <a:rPr lang="ru-RU" sz="1800" noProof="0" dirty="0" smtClean="0"/>
              <a:t>. В большинстве случаев в </a:t>
            </a:r>
            <a:r>
              <a:rPr lang="en-US" sz="1800" noProof="0" dirty="0" smtClean="0"/>
              <a:t>THD </a:t>
            </a:r>
            <a:r>
              <a:rPr lang="ru-RU" sz="1800" noProof="0" dirty="0" smtClean="0"/>
              <a:t>обращаются с проблемами на лифтах </a:t>
            </a:r>
            <a:r>
              <a:rPr lang="en-US" sz="1800" noProof="0" dirty="0" smtClean="0"/>
              <a:t>KONE</a:t>
            </a:r>
            <a:r>
              <a:rPr lang="ru-RU" sz="1800" dirty="0" smtClean="0"/>
              <a:t>, отечественных и </a:t>
            </a:r>
            <a:r>
              <a:rPr lang="en-US" sz="1800" dirty="0" smtClean="0"/>
              <a:t>OTIS</a:t>
            </a:r>
            <a:r>
              <a:rPr lang="ru-RU" sz="1800" dirty="0" smtClean="0"/>
              <a:t>. </a:t>
            </a:r>
            <a:endParaRPr lang="en-US" sz="1800" noProof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9905" r="9018" b="1333"/>
          <a:stretch/>
        </p:blipFill>
        <p:spPr>
          <a:xfrm rot="5400000">
            <a:off x="1050867" y="371598"/>
            <a:ext cx="5589587" cy="738321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t="1548" r="5951" b="16310"/>
          <a:stretch/>
        </p:blipFill>
        <p:spPr>
          <a:xfrm>
            <a:off x="418013" y="2102404"/>
            <a:ext cx="4807129" cy="450668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dirty="0" smtClean="0"/>
              <a:t>Удаленная поддержка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11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268413"/>
            <a:ext cx="11196092" cy="756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На данном слайде показана разница в данных до и после обработки. Правый рисунок более информативен и показателен. В рисунке слева видны вариации ввода данных сотрудниками.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1918" r="5873" b="19167"/>
          <a:stretch/>
        </p:blipFill>
        <p:spPr>
          <a:xfrm>
            <a:off x="6811190" y="2125620"/>
            <a:ext cx="4781007" cy="43296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57954" y="143691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t="9081" r="8566" b="5165"/>
          <a:stretch/>
        </p:blipFill>
        <p:spPr>
          <a:xfrm>
            <a:off x="187505" y="967378"/>
            <a:ext cx="7663540" cy="578684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Данные по пропускам в таблице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11589" y="1099911"/>
            <a:ext cx="4224138" cy="5065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На графике представлена информация по пустым ячейкам в таблице и, как видно, их очень много с учетом того, что общее количество записей составляет 369 строк.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Особенно критично отсутствие значений в столбце удаленной поддержки</a:t>
            </a:r>
            <a:r>
              <a:rPr lang="ru-RU" sz="1800" noProof="0" dirty="0" smtClean="0"/>
              <a:t> - более 120 пропусков, а точнее 33% от общего количества записей.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 столбце </a:t>
            </a:r>
            <a:r>
              <a:rPr lang="en-US" sz="1800" noProof="0" dirty="0" smtClean="0"/>
              <a:t>“</a:t>
            </a:r>
            <a:r>
              <a:rPr lang="ru-RU" sz="1800" noProof="0" dirty="0" smtClean="0"/>
              <a:t>дата закрытия</a:t>
            </a:r>
            <a:r>
              <a:rPr lang="en-US" sz="1800" noProof="0" dirty="0" smtClean="0"/>
              <a:t>”</a:t>
            </a:r>
            <a:r>
              <a:rPr lang="ru-RU" sz="1800" noProof="0" dirty="0" smtClean="0"/>
              <a:t> пустые значения составляют 60 строк, из чего невозможно однозначно сделать вывод</a:t>
            </a:r>
            <a:r>
              <a:rPr lang="en-US" sz="1800" noProof="0" dirty="0" smtClean="0"/>
              <a:t>:</a:t>
            </a:r>
            <a:r>
              <a:rPr lang="ru-RU" sz="1800" noProof="0" dirty="0" smtClean="0"/>
              <a:t> находится ли заявка в работе или просто нет отметки.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Вывод</a:t>
            </a:r>
            <a:r>
              <a:rPr lang="ru-RU" dirty="0"/>
              <a:t>ы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4" y="1268412"/>
            <a:ext cx="9832113" cy="18698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Большое количество пропусков при заполнении делает невозможным создание полной картины результатов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Отсутствие единообразия при занесении данных затрудняет аналитическую обработку и делает невозможным автоматизацию данного процесса и проведение аналитики в перспективе за несколько рабочих периодов.</a:t>
            </a:r>
          </a:p>
          <a:p>
            <a:pPr marL="0" indent="0">
              <a:buNone/>
            </a:pPr>
            <a:endParaRPr lang="ru-RU" sz="1800" noProof="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1800" noProof="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1800" noProof="0" dirty="0" smtClean="0"/>
          </a:p>
          <a:p>
            <a:pPr marL="0" indent="0">
              <a:buNone/>
            </a:pPr>
            <a:endParaRPr lang="en-US" sz="1800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Выводы и предложения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09576" y="1052665"/>
            <a:ext cx="9452881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В связи с вышеизложенным предлагаю создать файл </a:t>
            </a:r>
            <a:r>
              <a:rPr lang="en-US" sz="1800" dirty="0" smtClean="0"/>
              <a:t>Excel</a:t>
            </a:r>
            <a:r>
              <a:rPr lang="ru-RU" sz="1800" dirty="0" smtClean="0"/>
              <a:t> </a:t>
            </a:r>
            <a:r>
              <a:rPr lang="ru-RU" sz="1800" dirty="0"/>
              <a:t>с выпадающими значениями для унификации заполнения данных, что увеличить четкость заполнения и результаты аналитической обработки будут реальными и назначить ответственного по администрированию и обновлению справочника при изменениях.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Файл </a:t>
            </a:r>
            <a:r>
              <a:rPr lang="en-US" sz="1800" dirty="0" smtClean="0"/>
              <a:t>Excel</a:t>
            </a:r>
            <a:r>
              <a:rPr lang="ru-RU" sz="1800" dirty="0" smtClean="0"/>
              <a:t> </a:t>
            </a:r>
            <a:r>
              <a:rPr lang="ru-RU" sz="1800" dirty="0"/>
              <a:t>в разработке, вопросы по его заполнению предлагаю (если необходимо) обсудить на митинге.</a:t>
            </a:r>
          </a:p>
          <a:p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470" y="1354908"/>
            <a:ext cx="10365265" cy="5190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 связи с новой организацией ведения учета заявок, </a:t>
            </a:r>
            <a:r>
              <a:rPr lang="ru-RU" sz="1800" noProof="0" smtClean="0"/>
              <a:t>поступающих </a:t>
            </a:r>
            <a:r>
              <a:rPr lang="ru-RU" sz="1800" noProof="0" smtClean="0"/>
              <a:t>инженерам-наладчикам </a:t>
            </a:r>
            <a:r>
              <a:rPr lang="en-US" sz="1800" noProof="0" dirty="0" smtClean="0"/>
              <a:t>THD</a:t>
            </a:r>
            <a:r>
              <a:rPr lang="ru-RU" sz="1800" noProof="0" dirty="0" smtClean="0"/>
              <a:t> принято решение провести анализ как результатов, отраженных в файле, так и формы предоставления этих результатов. Для этого средствами </a:t>
            </a:r>
            <a:r>
              <a:rPr lang="en-US" sz="1800" noProof="0" dirty="0" smtClean="0"/>
              <a:t>Python</a:t>
            </a:r>
            <a:r>
              <a:rPr lang="ru-RU" sz="1800" noProof="0" dirty="0" smtClean="0"/>
              <a:t> будут выполнены следующие действия:</a:t>
            </a:r>
            <a:endParaRPr lang="en-US" sz="1800" noProof="0" dirty="0"/>
          </a:p>
          <a:p>
            <a:pPr lvl="1"/>
            <a:r>
              <a:rPr lang="ru-RU" dirty="0" smtClean="0"/>
              <a:t>выполнить предобработку данных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определить сколько заявок поступало </a:t>
            </a:r>
            <a:r>
              <a:rPr lang="ru-RU" dirty="0"/>
              <a:t>в разрезе </a:t>
            </a:r>
            <a:r>
              <a:rPr lang="ru-RU" dirty="0" smtClean="0"/>
              <a:t>дней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подсчитать сколько </a:t>
            </a:r>
            <a:r>
              <a:rPr lang="ru-RU" dirty="0"/>
              <a:t>каждый инженер получает заявок в течение </a:t>
            </a:r>
            <a:r>
              <a:rPr lang="ru-RU" dirty="0" smtClean="0"/>
              <a:t>месяца</a:t>
            </a:r>
            <a:r>
              <a:rPr lang="en-US" dirty="0" smtClean="0"/>
              <a:t>;</a:t>
            </a:r>
            <a:endParaRPr lang="ru-RU" noProof="0" dirty="0" smtClean="0"/>
          </a:p>
          <a:p>
            <a:pPr lvl="1"/>
            <a:r>
              <a:rPr lang="ru-RU" noProof="0" dirty="0" smtClean="0"/>
              <a:t>определить способы </a:t>
            </a:r>
            <a:r>
              <a:rPr lang="ru-RU" dirty="0" smtClean="0"/>
              <a:t>получения заявок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роанализировать способы </a:t>
            </a:r>
            <a:r>
              <a:rPr lang="ru-RU" dirty="0"/>
              <a:t>поступления </a:t>
            </a:r>
            <a:r>
              <a:rPr lang="ru-RU" dirty="0" smtClean="0"/>
              <a:t>заявок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noProof="0" dirty="0" smtClean="0"/>
              <a:t>представить з</a:t>
            </a:r>
            <a:r>
              <a:rPr lang="ru-RU" dirty="0" err="1" smtClean="0"/>
              <a:t>аявки</a:t>
            </a:r>
            <a:r>
              <a:rPr lang="ru-RU" dirty="0" smtClean="0"/>
              <a:t> </a:t>
            </a:r>
            <a:r>
              <a:rPr lang="ru-RU" dirty="0"/>
              <a:t>в разрезе населенных </a:t>
            </a:r>
            <a:r>
              <a:rPr lang="ru-RU" dirty="0" smtClean="0"/>
              <a:t>пунктов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оотнести модель </a:t>
            </a:r>
            <a:r>
              <a:rPr lang="ru-RU" dirty="0"/>
              <a:t>оборудования и сколько </a:t>
            </a:r>
            <a:r>
              <a:rPr lang="ru-RU" dirty="0" smtClean="0"/>
              <a:t>по ней заявок;</a:t>
            </a:r>
          </a:p>
          <a:p>
            <a:pPr lvl="1"/>
            <a:r>
              <a:rPr lang="ru-RU" dirty="0" smtClean="0"/>
              <a:t>указать признак </a:t>
            </a:r>
            <a:r>
              <a:rPr lang="ru-RU" dirty="0"/>
              <a:t>удаленной поддержки: </a:t>
            </a:r>
            <a:r>
              <a:rPr lang="ru-RU" dirty="0" smtClean="0"/>
              <a:t>да/нет</a:t>
            </a:r>
            <a:r>
              <a:rPr lang="en-US" dirty="0"/>
              <a:t>.</a:t>
            </a:r>
            <a:endParaRPr lang="en-US" dirty="0" smtClean="0"/>
          </a:p>
          <a:p>
            <a:pPr marL="266700" lvl="1" indent="0">
              <a:buNone/>
            </a:pP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470" y="400851"/>
            <a:ext cx="10365264" cy="504514"/>
          </a:xfrm>
        </p:spPr>
        <p:txBody>
          <a:bodyPr/>
          <a:lstStyle/>
          <a:p>
            <a:r>
              <a:rPr lang="ru-RU" dirty="0" smtClean="0"/>
              <a:t>Задачи анализа файла</a:t>
            </a:r>
            <a:endParaRPr lang="en-US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3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 целях уточнения корректности ведения файла, будет приведено сравнение результатов анализа ДО</a:t>
            </a:r>
            <a:r>
              <a:rPr lang="en-US" dirty="0" smtClean="0"/>
              <a:t>/</a:t>
            </a:r>
            <a:r>
              <a:rPr lang="ru-RU" dirty="0" smtClean="0"/>
              <a:t>ПОСЛЕ обработки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Выявлены причины отклонений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Сделаны выводы и даны предложения по устранению проблемы ведения файла в необходимом формате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7988" y="404664"/>
            <a:ext cx="10367962" cy="863601"/>
          </a:xfrm>
        </p:spPr>
        <p:txBody>
          <a:bodyPr/>
          <a:lstStyle/>
          <a:p>
            <a:r>
              <a:rPr lang="ru-RU" dirty="0"/>
              <a:t>Задачи анализа файла</a:t>
            </a:r>
            <a:endParaRPr lang="en-US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дней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09576" y="6453188"/>
            <a:ext cx="287338" cy="145046"/>
          </a:xfrm>
        </p:spPr>
        <p:txBody>
          <a:bodyPr/>
          <a:lstStyle/>
          <a:p>
            <a:fld id="{56478BAD-E5C2-42C0-9E41-7EDEE4DDDDCE}" type="slidenum">
              <a:rPr lang="fi-FI" smtClean="0"/>
              <a:pPr/>
              <a:t>4</a:t>
            </a:fld>
            <a:endParaRPr lang="fi-FI"/>
          </a:p>
        </p:txBody>
      </p:sp>
      <p:sp>
        <p:nvSpPr>
          <p:cNvPr id="3" name="Прямоугольник 2"/>
          <p:cNvSpPr/>
          <p:nvPr/>
        </p:nvSpPr>
        <p:spPr>
          <a:xfrm>
            <a:off x="409576" y="1268413"/>
            <a:ext cx="4462870" cy="449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409468" y="1371599"/>
            <a:ext cx="3717689" cy="48642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noProof="0" dirty="0" smtClean="0"/>
              <a:t>Наблюдается всплеск заявок 37 штук после праздничных дней, в середине месяца по 26 заявок и в последние 2 дня месяца (30 и 34 соответственно)</a:t>
            </a:r>
            <a:endParaRPr lang="en-US" sz="1800" noProof="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t="9984" r="6703" b="6284"/>
          <a:stretch/>
        </p:blipFill>
        <p:spPr>
          <a:xfrm>
            <a:off x="4328675" y="836613"/>
            <a:ext cx="7387075" cy="56118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757954" y="2612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dirty="0" smtClean="0"/>
              <a:t>Распределение заявок по инженерам </a:t>
            </a:r>
            <a:r>
              <a:rPr lang="en-US" dirty="0" smtClean="0"/>
              <a:t>THD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5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576" y="1238515"/>
            <a:ext cx="3606370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Представлены инженеры </a:t>
            </a:r>
            <a:r>
              <a:rPr lang="en-US" sz="1800" dirty="0" smtClean="0"/>
              <a:t>THD </a:t>
            </a:r>
            <a:r>
              <a:rPr lang="ru-RU" sz="1800" dirty="0" smtClean="0"/>
              <a:t>по количеству обработанных заявок по убыванию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Топ 5 инженеров по кол-ву заявок: Степанов Алексей, </a:t>
            </a:r>
            <a:r>
              <a:rPr lang="ru-RU" sz="1800" noProof="0" dirty="0" err="1" smtClean="0"/>
              <a:t>Пластинин</a:t>
            </a:r>
            <a:r>
              <a:rPr lang="ru-RU" sz="1800" noProof="0" dirty="0" smtClean="0"/>
              <a:t> Сергей, Павлов Денис, Стольников Олег, Журавлев Александр.</a:t>
            </a:r>
            <a:endParaRPr lang="en-US" sz="1800" noProof="0" dirty="0"/>
          </a:p>
        </p:txBody>
      </p:sp>
      <p:pic>
        <p:nvPicPr>
          <p:cNvPr id="23" name="Рисунок 2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 t="8898" r="6782" b="-66"/>
          <a:stretch/>
        </p:blipFill>
        <p:spPr>
          <a:xfrm>
            <a:off x="4400551" y="838199"/>
            <a:ext cx="7385050" cy="5989032"/>
          </a:xfrm>
        </p:spPr>
      </p:pic>
      <p:sp>
        <p:nvSpPr>
          <p:cNvPr id="9" name="Прямоугольник 8"/>
          <p:cNvSpPr/>
          <p:nvPr/>
        </p:nvSpPr>
        <p:spPr>
          <a:xfrm>
            <a:off x="9757954" y="78376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-8" r="-229" b="5578"/>
          <a:stretch/>
        </p:blipFill>
        <p:spPr>
          <a:xfrm>
            <a:off x="93086" y="867961"/>
            <a:ext cx="6055051" cy="5990039"/>
          </a:xfrm>
          <a:solidFill>
            <a:schemeClr val="bg2"/>
          </a:solidFill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Способы получения заявок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04547" y="1628398"/>
            <a:ext cx="5477985" cy="4607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Подавляющее большинство заявок получены по телефону 75,3%, на втором месте – через почту 20,3%, остальное – вариации. 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15675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Способы поступления заявок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576" y="958453"/>
            <a:ext cx="11573877" cy="7138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На данном слайде</a:t>
            </a:r>
            <a:r>
              <a:rPr lang="ru-RU" sz="1800" noProof="0" dirty="0" smtClean="0"/>
              <a:t> показана разница в данных до и после обработки. Правый рисунок более информативен и показателен. В рисунке с</a:t>
            </a:r>
            <a:r>
              <a:rPr lang="ru-RU" sz="1800" dirty="0" smtClean="0"/>
              <a:t>лева</a:t>
            </a:r>
            <a:r>
              <a:rPr lang="ru-RU" sz="1800" noProof="0" dirty="0" smtClean="0"/>
              <a:t> видны вариации ввода данных сотрудниками.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706" r="426" b="9745"/>
          <a:stretch/>
        </p:blipFill>
        <p:spPr>
          <a:xfrm>
            <a:off x="200025" y="1935492"/>
            <a:ext cx="5488525" cy="4974759"/>
          </a:xfrm>
          <a:prstGeom prst="rect">
            <a:avLst/>
          </a:prstGeom>
        </p:spPr>
      </p:pic>
      <p:pic>
        <p:nvPicPr>
          <p:cNvPr id="9" name="Рисунок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1488" r="2177" b="16308"/>
          <a:stretch/>
        </p:blipFill>
        <p:spPr>
          <a:xfrm>
            <a:off x="6455161" y="1935492"/>
            <a:ext cx="5510416" cy="4812536"/>
          </a:xfrm>
        </p:spPr>
      </p:pic>
      <p:sp>
        <p:nvSpPr>
          <p:cNvPr id="11" name="Прямоугольник 10"/>
          <p:cNvSpPr/>
          <p:nvPr/>
        </p:nvSpPr>
        <p:spPr>
          <a:xfrm>
            <a:off x="9757954" y="91439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8685" r="8899" b="-1"/>
          <a:stretch/>
        </p:blipFill>
        <p:spPr>
          <a:xfrm>
            <a:off x="4572000" y="824777"/>
            <a:ext cx="7620000" cy="596435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населенных пунктов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145043"/>
            <a:ext cx="4175895" cy="2060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Вариант с городами в варианте ДО обработки. 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23269" y="78376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9717" r="8407" b="-196"/>
          <a:stretch/>
        </p:blipFill>
        <p:spPr>
          <a:xfrm>
            <a:off x="4794069" y="836612"/>
            <a:ext cx="6818811" cy="600832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576" y="404813"/>
            <a:ext cx="10368662" cy="863600"/>
          </a:xfrm>
        </p:spPr>
        <p:txBody>
          <a:bodyPr/>
          <a:lstStyle/>
          <a:p>
            <a:r>
              <a:rPr lang="ru-RU" noProof="0" dirty="0" smtClean="0"/>
              <a:t>Заявки в разрезе населенных пунктов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BAD-E5C2-42C0-9E41-7EDEE4DDDDCE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6105" y="1268412"/>
            <a:ext cx="4476341" cy="34211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Вариант с городами в варианте ПОСЛЕ обработки. </a:t>
            </a:r>
            <a:endParaRPr lang="en-US" sz="1800" noProof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Топ 5 – Санкт-Петербург, Москва, Сочи, Екатеринбург и Московская область</a:t>
            </a:r>
            <a:endParaRPr lang="en-US" sz="1800" noProof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noProof="0" dirty="0" smtClean="0"/>
              <a:t>Также есть пропуски в данных, что искажает аналитику и не дает возможности сделать корректные выводы.</a:t>
            </a:r>
          </a:p>
          <a:p>
            <a:pPr marL="0" indent="0">
              <a:buNone/>
            </a:pPr>
            <a:endParaRPr lang="en-US" sz="1800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57954" y="26124"/>
            <a:ext cx="2207623" cy="895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E official template 2016">
  <a:themeElements>
    <a:clrScheme name="LiftConnect_PowerPoint">
      <a:dk1>
        <a:srgbClr val="1D252D"/>
      </a:dk1>
      <a:lt1>
        <a:sysClr val="window" lastClr="FFFFFF"/>
      </a:lt1>
      <a:dk2>
        <a:srgbClr val="004F9F"/>
      </a:dk2>
      <a:lt2>
        <a:srgbClr val="8697A9"/>
      </a:lt2>
      <a:accent1>
        <a:srgbClr val="00336C"/>
      </a:accent1>
      <a:accent2>
        <a:srgbClr val="76B82A"/>
      </a:accent2>
      <a:accent3>
        <a:srgbClr val="4085C6"/>
      </a:accent3>
      <a:accent4>
        <a:srgbClr val="EF9600"/>
      </a:accent4>
      <a:accent5>
        <a:srgbClr val="E6007E"/>
      </a:accent5>
      <a:accent6>
        <a:srgbClr val="FFD400"/>
      </a:accent6>
      <a:hlink>
        <a:srgbClr val="3C4652"/>
      </a:hlink>
      <a:folHlink>
        <a:srgbClr val="004F9F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template_2019 update" id="{B0520C08-F300-4269-A59D-D4D86D681BC9}" vid="{02AA1069-006C-4201-AFFD-21279BEDAFB4}"/>
    </a:ext>
  </a:extLst>
</a:theme>
</file>

<file path=ppt/theme/theme2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1583c00-91dc-4cbc-a08d-eb44bc0cfc09" xsi:nil="true"/>
    <lcf76f155ced4ddcb4097134ff3c332f xmlns="d0d69107-6060-4d93-978f-67fa6dbbd44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F6F4622C3A7F4EBC142F3BFCBF235F" ma:contentTypeVersion="16" ma:contentTypeDescription="Создание документа." ma:contentTypeScope="" ma:versionID="11b4b9d57b94e84f874fa3466482f60d">
  <xsd:schema xmlns:xsd="http://www.w3.org/2001/XMLSchema" xmlns:xs="http://www.w3.org/2001/XMLSchema" xmlns:p="http://schemas.microsoft.com/office/2006/metadata/properties" xmlns:ns2="d0d69107-6060-4d93-978f-67fa6dbbd446" xmlns:ns3="ec11fbb5-9d33-4556-b1d4-1acb35d795b6" xmlns:ns4="31583c00-91dc-4cbc-a08d-eb44bc0cfc09" targetNamespace="http://schemas.microsoft.com/office/2006/metadata/properties" ma:root="true" ma:fieldsID="2565512945a6c38f2400c5b567bdb5c4" ns2:_="" ns3:_="" ns4:_="">
    <xsd:import namespace="d0d69107-6060-4d93-978f-67fa6dbbd446"/>
    <xsd:import namespace="ec11fbb5-9d33-4556-b1d4-1acb35d795b6"/>
    <xsd:import namespace="31583c00-91dc-4cbc-a08d-eb44bc0cf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69107-6060-4d93-978f-67fa6dbbd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03b1389-14e1-41a5-be6c-9f77b12621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1fbb5-9d33-4556-b1d4-1acb35d79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83c00-91dc-4cbc-a08d-eb44bc0cfc0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fcb93c03-80d0-423e-9b13-238022886760}" ma:internalName="TaxCatchAll" ma:showField="CatchAllData" ma:web="ec11fbb5-9d33-4556-b1d4-1acb35d79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54FF6B-4ECA-43CB-9428-3D6517E55AFF}">
  <ds:schemaRefs>
    <ds:schemaRef ds:uri="ec11fbb5-9d33-4556-b1d4-1acb35d795b6"/>
    <ds:schemaRef ds:uri="http://purl.org/dc/terms/"/>
    <ds:schemaRef ds:uri="d0d69107-6060-4d93-978f-67fa6dbbd446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1583c00-91dc-4cbc-a08d-eb44bc0cfc0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B43101-BA0F-4930-9E20-BD2093DB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69107-6060-4d93-978f-67fa6dbbd446"/>
    <ds:schemaRef ds:uri="ec11fbb5-9d33-4556-b1d4-1acb35d795b6"/>
    <ds:schemaRef ds:uri="31583c00-91dc-4cbc-a08d-eb44bc0cfc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62A611-3E86-4DFB-9FE6-781240AAC0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kone_official_template_2019.potx</Template>
  <TotalTime>4378</TotalTime>
  <Words>607</Words>
  <Application>Microsoft Office PowerPoint</Application>
  <PresentationFormat>Широкоэкранный</PresentationFormat>
  <Paragraphs>61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Wingdings</vt:lpstr>
      <vt:lpstr>KONE official template 2016</vt:lpstr>
      <vt:lpstr>Результаты THD ноябрь 2022</vt:lpstr>
      <vt:lpstr>Задачи анализа файла</vt:lpstr>
      <vt:lpstr>Задачи анализа файла</vt:lpstr>
      <vt:lpstr>Заявки в разрезе дней</vt:lpstr>
      <vt:lpstr>Распределение заявок по инженерам THD</vt:lpstr>
      <vt:lpstr>Способы получения заявок</vt:lpstr>
      <vt:lpstr>Способы поступления заявок</vt:lpstr>
      <vt:lpstr>Заявки в разрезе населенных пунктов</vt:lpstr>
      <vt:lpstr>Заявки в разрезе населенных пунктов</vt:lpstr>
      <vt:lpstr>Соотношение модели оборудования и сколько по нему заявок</vt:lpstr>
      <vt:lpstr>Удаленная поддержка</vt:lpstr>
      <vt:lpstr>Данные по пропускам в таблице</vt:lpstr>
      <vt:lpstr>Выводы</vt:lpstr>
      <vt:lpstr>Выводы и предложения</vt:lpstr>
    </vt:vector>
  </TitlesOfParts>
  <Manager>KONE corporation</Manager>
  <Company>grow.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 Corporation Title, Arial 40pt</dc:title>
  <dc:subject>widescreen</dc:subject>
  <dc:creator>Алексей Михайлов</dc:creator>
  <cp:lastModifiedBy>User</cp:lastModifiedBy>
  <cp:revision>70</cp:revision>
  <dcterms:created xsi:type="dcterms:W3CDTF">2022-09-27T14:54:27Z</dcterms:created>
  <dcterms:modified xsi:type="dcterms:W3CDTF">2023-02-08T19:36:31Z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0x010100CC41185E3773A142ADFF0DD3316D5858</vt:lpwstr>
  </property>
  <property fmtid="{D5CDD505-2E9C-101B-9397-08002B2CF9AE}" pid="3" name="MediaServiceImageTags">
    <vt:lpwstr/>
  </property>
</Properties>
</file>