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7" r:id="rId5"/>
    <p:sldId id="259" r:id="rId6"/>
    <p:sldId id="258" r:id="rId7"/>
    <p:sldId id="264" r:id="rId8"/>
    <p:sldId id="265" r:id="rId9"/>
    <p:sldId id="26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90" r:id="rId1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257">
          <p15:clr>
            <a:srgbClr val="A4A3A4"/>
          </p15:clr>
        </p15:guide>
        <p15:guide id="7" pos="7423" userDrawn="1">
          <p15:clr>
            <a:srgbClr val="A4A3A4"/>
          </p15:clr>
        </p15:guide>
        <p15:guide id="9" orient="horz" pos="10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800"/>
    <a:srgbClr val="007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20" autoAdjust="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pos="3840"/>
        <p:guide orient="horz" pos="2160"/>
        <p:guide orient="horz" pos="3929"/>
        <p:guide pos="257"/>
        <p:guide pos="7423"/>
        <p:guide orient="horz" pos="1026"/>
      </p:guideLst>
    </p:cSldViewPr>
  </p:slideViewPr>
  <p:outlineViewPr>
    <p:cViewPr>
      <p:scale>
        <a:sx n="33" d="100"/>
        <a:sy n="33" d="100"/>
      </p:scale>
      <p:origin x="0" y="-208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088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541EE-4161-4FD6-B6D8-3288FCA74E57}" type="datetimeFigureOut">
              <a:rPr lang="en-GB" sz="800" smtClean="0">
                <a:solidFill>
                  <a:schemeClr val="bg2"/>
                </a:solidFill>
              </a:rPr>
              <a:t>20/01/2023</a:t>
            </a:fld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2548E-C0C6-4C39-A29E-647876A56460}" type="slidenum">
              <a:rPr lang="en-GB" sz="800" smtClean="0">
                <a:solidFill>
                  <a:schemeClr val="bg2"/>
                </a:solidFill>
              </a:rPr>
              <a:t>‹#›</a:t>
            </a:fld>
            <a:endParaRPr lang="en-GB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1E6D0D15-3CBD-4A72-8B0E-2F8A26C57238}" type="datetimeFigureOut">
              <a:rPr lang="en-GB" smtClean="0"/>
              <a:pPr/>
              <a:t>20/01/2023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96" y="861129"/>
            <a:ext cx="5472608" cy="307834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F4A21CF8-ADC7-4604-AC68-F445DB44B3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9470" y="4220928"/>
            <a:ext cx="10365263" cy="1294358"/>
          </a:xfrm>
          <a:prstGeom prst="rect">
            <a:avLst/>
          </a:prstGeom>
        </p:spPr>
        <p:txBody>
          <a:bodyPr anchor="b" anchorCtr="0"/>
          <a:lstStyle>
            <a:lvl1pPr>
              <a:defRPr sz="4000" cap="none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9469" y="5588294"/>
            <a:ext cx="10365265" cy="64755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tx2"/>
                </a:solidFill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33C108E4-8014-40C7-BA42-B9AD582F2722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59249EF6-183B-4A7B-B65A-3FD4BA2477ED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r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98" y="0"/>
            <a:ext cx="3613312" cy="6858000"/>
          </a:xfrm>
          <a:prstGeom prst="rect">
            <a:avLst/>
          </a:prstGeom>
          <a:solidFill>
            <a:srgbClr val="FEFEFE">
              <a:alpha val="85098"/>
            </a:srgbClr>
          </a:solidFill>
          <a:ln>
            <a:noFill/>
          </a:ln>
          <a:effectLst/>
        </p:spPr>
        <p:txBody>
          <a:bodyPr vert="horz" wrap="square" lIns="215978" tIns="215978" rIns="215978" bIns="4534639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defRPr lang="fi-FI" sz="2400" cap="none" spc="0" baseline="0">
                <a:solidFill>
                  <a:schemeClr val="hlink"/>
                </a:solidFill>
              </a:defRPr>
            </a:lvl1pPr>
          </a:lstStyle>
          <a:p>
            <a:pPr lvl="0"/>
            <a:r>
              <a:rPr lang="ru-RU"/>
              <a:t>Образец заголовка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983994" y="2493087"/>
            <a:ext cx="3168242" cy="395860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400"/>
              </a:spcBef>
              <a:buClrTx/>
              <a:buNone/>
              <a:defRPr sz="1600">
                <a:solidFill>
                  <a:schemeClr val="tx2"/>
                </a:solidFill>
              </a:defRPr>
            </a:lvl1pPr>
            <a:lvl2pPr marL="266620" indent="-266620">
              <a:lnSpc>
                <a:spcPct val="120000"/>
              </a:lnSpc>
              <a:spcBef>
                <a:spcPts val="400"/>
              </a:spcBef>
              <a:buClrTx/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2pPr>
            <a:lvl3pPr marL="539588" indent="-272968">
              <a:lnSpc>
                <a:spcPct val="120000"/>
              </a:lnSpc>
              <a:spcBef>
                <a:spcPts val="400"/>
              </a:spcBef>
              <a:buClrTx/>
              <a:defRPr sz="1400">
                <a:solidFill>
                  <a:schemeClr val="tx2"/>
                </a:solidFill>
              </a:defRPr>
            </a:lvl3pPr>
            <a:lvl4pPr marL="806208" indent="-266620">
              <a:lnSpc>
                <a:spcPct val="120000"/>
              </a:lnSpc>
              <a:spcBef>
                <a:spcPts val="400"/>
              </a:spcBef>
              <a:buClrTx/>
              <a:defRPr sz="1200">
                <a:solidFill>
                  <a:schemeClr val="tx2"/>
                </a:solidFill>
              </a:defRPr>
            </a:lvl4pPr>
            <a:lvl5pPr marL="1071242" indent="-265033">
              <a:lnSpc>
                <a:spcPct val="120000"/>
              </a:lnSpc>
              <a:spcBef>
                <a:spcPts val="400"/>
              </a:spcBef>
              <a:buClrTx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 dirty="0"/>
          </a:p>
        </p:txBody>
      </p:sp>
      <p:sp>
        <p:nvSpPr>
          <p:cNvPr id="9" name="Text Placeholder 6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1063519" y="403107"/>
            <a:ext cx="719813" cy="3635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KONE logo</a:t>
            </a:r>
          </a:p>
        </p:txBody>
      </p:sp>
    </p:spTree>
    <p:extLst>
      <p:ext uri="{BB962C8B-B14F-4D97-AF65-F5344CB8AC3E}">
        <p14:creationId xmlns:p14="http://schemas.microsoft.com/office/powerpoint/2010/main" val="298678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/ 2n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EC703D77-78A6-48C0-9666-622EFFB2874D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54696" y="1268120"/>
            <a:ext cx="3240687" cy="324078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51924" tIns="233930" rIns="251924" bIns="233930" anchor="t" anchorCtr="0">
            <a:no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2400" cap="none" baseline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</p:spTree>
    <p:extLst>
      <p:ext uri="{BB962C8B-B14F-4D97-AF65-F5344CB8AC3E}">
        <p14:creationId xmlns:p14="http://schemas.microsoft.com/office/powerpoint/2010/main" val="2164726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469" y="1628398"/>
            <a:ext cx="5039000" cy="46088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5732" y="1628757"/>
            <a:ext cx="5039001" cy="460853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A249-72D4-40C7-88EE-AD7151593D64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3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8"/>
            <a:ext cx="5039000" cy="36016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u="none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5732" y="1628398"/>
            <a:ext cx="5039001" cy="36016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u="none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4790-A833-4772-893C-D5BB7A0CAFD8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09469" y="1989132"/>
            <a:ext cx="5039000" cy="42481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735732" y="1991308"/>
            <a:ext cx="5039001" cy="42459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6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C0FF33-D4DB-4FA1-8887-54DE4ECD8D3D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409469" y="1628396"/>
            <a:ext cx="5039000" cy="460889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735732" y="1628398"/>
            <a:ext cx="5039001" cy="46088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69" y="404720"/>
            <a:ext cx="10365963" cy="50451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3601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8050F9-A5BC-46C1-95A8-CE06C5EAD20B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8"/>
            <a:ext cx="5039000" cy="36016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5732" y="1628398"/>
            <a:ext cx="5039001" cy="36016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7"/>
          </p:nvPr>
        </p:nvSpPr>
        <p:spPr>
          <a:xfrm>
            <a:off x="409469" y="1989132"/>
            <a:ext cx="5039000" cy="42481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5735732" y="1991308"/>
            <a:ext cx="5039001" cy="42459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69" y="404720"/>
            <a:ext cx="10365963" cy="50451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9722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A4D14C1-42F9-4C3E-B940-2FB8DF8138E3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9"/>
            <a:ext cx="11373062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09468" y="5084847"/>
            <a:ext cx="11373063" cy="1150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>
              <a:lnSpc>
                <a:spcPct val="100000"/>
              </a:lnSpc>
              <a:spcBef>
                <a:spcPts val="400"/>
              </a:spcBef>
              <a:defRPr/>
            </a:lvl3pPr>
            <a:lvl4pPr>
              <a:lnSpc>
                <a:spcPct val="100000"/>
              </a:lnSpc>
              <a:spcBef>
                <a:spcPts val="400"/>
              </a:spcBef>
              <a:defRPr/>
            </a:lvl4pPr>
            <a:lvl5pPr>
              <a:lnSpc>
                <a:spcPct val="100000"/>
              </a:lnSpc>
              <a:spcBef>
                <a:spcPts val="400"/>
              </a:spcBef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9468" y="1989133"/>
            <a:ext cx="11373063" cy="28077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9469" y="4940744"/>
            <a:ext cx="11373063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988" y="404813"/>
            <a:ext cx="10367962" cy="5032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502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72B743A-68EB-4319-9777-C619FC346311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9"/>
            <a:ext cx="5542106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0425" y="1628399"/>
            <a:ext cx="5542106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09468" y="5084847"/>
            <a:ext cx="5542107" cy="1150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/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/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/>
            </a:lvl5pPr>
            <a:lvl6pPr marL="1345796" indent="-274556">
              <a:defRPr/>
            </a:lvl6pPr>
            <a:lvl7pPr marL="1612416" indent="-266620">
              <a:defRPr/>
            </a:lvl7pPr>
            <a:lvl8pPr marL="1877450" indent="-265033">
              <a:defRPr/>
            </a:lvl8pPr>
            <a:lvl9pPr marL="2152004" indent="-274556"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9468" y="1989133"/>
            <a:ext cx="5542107" cy="28077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/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6240425" y="1989133"/>
            <a:ext cx="5542107" cy="28077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9468" y="4940744"/>
            <a:ext cx="5542107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6240425" y="4940744"/>
            <a:ext cx="5542107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239982" y="5084847"/>
            <a:ext cx="5542550" cy="1150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/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/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/>
            </a:lvl5pPr>
            <a:lvl6pPr marL="1345796" indent="-274556">
              <a:defRPr/>
            </a:lvl6pPr>
            <a:lvl7pPr marL="1612416" indent="-266620">
              <a:defRPr/>
            </a:lvl7pPr>
            <a:lvl8pPr marL="1877450" indent="-265033">
              <a:defRPr/>
            </a:lvl8pPr>
            <a:lvl9pPr marL="2152004" indent="-274556"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988" y="404813"/>
            <a:ext cx="10367962" cy="5032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28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12A278-6E0D-4A6F-B620-F9139A9FF968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noProof="0" dirty="0"/>
              <a:t>Конфиденциально   |  АО «</a:t>
            </a:r>
            <a:r>
              <a:rPr lang="ru-RU" noProof="0" dirty="0" err="1"/>
              <a:t>ЛифтКоннект</a:t>
            </a:r>
            <a:r>
              <a:rPr lang="ru-RU" noProof="0" dirty="0"/>
              <a:t>»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9"/>
            <a:ext cx="3670776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6220" y="1628399"/>
            <a:ext cx="3599561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9468" y="1989133"/>
            <a:ext cx="3670776" cy="28077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/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296218" y="1989133"/>
            <a:ext cx="3599563" cy="28077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9468" y="4940744"/>
            <a:ext cx="3670776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296218" y="4940744"/>
            <a:ext cx="3599563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2"/>
          </p:nvPr>
        </p:nvSpPr>
        <p:spPr>
          <a:xfrm>
            <a:off x="8111755" y="1628399"/>
            <a:ext cx="3670778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Chart Placeholder 4"/>
          <p:cNvSpPr>
            <a:spLocks noGrp="1"/>
          </p:cNvSpPr>
          <p:nvPr>
            <p:ph type="chart" sz="quarter" idx="24"/>
          </p:nvPr>
        </p:nvSpPr>
        <p:spPr>
          <a:xfrm>
            <a:off x="8111755" y="1989133"/>
            <a:ext cx="3670777" cy="28077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8111755" y="4940744"/>
            <a:ext cx="3670777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09468" y="5084847"/>
            <a:ext cx="3670776" cy="1150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/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/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/>
            </a:lvl5pPr>
            <a:lvl6pPr marL="1345796" indent="-274556">
              <a:defRPr/>
            </a:lvl6pPr>
            <a:lvl7pPr marL="1612416" indent="-266620">
              <a:defRPr/>
            </a:lvl7pPr>
            <a:lvl8pPr marL="1877450" indent="-265033">
              <a:defRPr/>
            </a:lvl8pPr>
            <a:lvl9pPr marL="2152004" indent="-274556"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111755" y="5084847"/>
            <a:ext cx="3670777" cy="1150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/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/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/>
            </a:lvl5pPr>
            <a:lvl6pPr marL="1345796" indent="-274556">
              <a:defRPr/>
            </a:lvl6pPr>
            <a:lvl7pPr marL="1612416" indent="-266620">
              <a:defRPr/>
            </a:lvl7pPr>
            <a:lvl8pPr marL="1877450" indent="-265033">
              <a:defRPr/>
            </a:lvl8pPr>
            <a:lvl9pPr marL="2152004" indent="-274556"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296218" y="5084847"/>
            <a:ext cx="3599563" cy="1150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/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/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/>
            </a:lvl5pPr>
            <a:lvl6pPr marL="1345796" indent="-274556">
              <a:defRPr/>
            </a:lvl6pPr>
            <a:lvl7pPr marL="1612416" indent="-266620">
              <a:defRPr/>
            </a:lvl7pPr>
            <a:lvl8pPr marL="1877450" indent="-265033">
              <a:defRPr/>
            </a:lvl8pPr>
            <a:lvl9pPr marL="2152004" indent="-274556"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988" y="404813"/>
            <a:ext cx="10367962" cy="5032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509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F3B6CA-EEFC-44EC-B494-10EA22FCBCC7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70" y="1628399"/>
            <a:ext cx="2734889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8340" y="1628399"/>
            <a:ext cx="2735669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9468" y="1989133"/>
            <a:ext cx="2734890" cy="42467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/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3288341" y="1989133"/>
            <a:ext cx="2735669" cy="42467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/>
          </p:nvPr>
        </p:nvSpPr>
        <p:spPr>
          <a:xfrm>
            <a:off x="6167992" y="1628399"/>
            <a:ext cx="2734889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9046862" y="1628399"/>
            <a:ext cx="2735669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Chart Placeholder 4"/>
          <p:cNvSpPr>
            <a:spLocks noGrp="1"/>
          </p:cNvSpPr>
          <p:nvPr>
            <p:ph type="chart" sz="quarter" idx="23"/>
          </p:nvPr>
        </p:nvSpPr>
        <p:spPr>
          <a:xfrm>
            <a:off x="6167991" y="1989133"/>
            <a:ext cx="2734890" cy="42467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 dirty="0"/>
          </a:p>
        </p:txBody>
      </p:sp>
      <p:sp>
        <p:nvSpPr>
          <p:cNvPr id="32" name="Chart Placeholder 4"/>
          <p:cNvSpPr>
            <a:spLocks noGrp="1"/>
          </p:cNvSpPr>
          <p:nvPr>
            <p:ph type="chart" sz="quarter" idx="24"/>
          </p:nvPr>
        </p:nvSpPr>
        <p:spPr>
          <a:xfrm>
            <a:off x="9046863" y="1989133"/>
            <a:ext cx="2735669" cy="42467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988" y="404813"/>
            <a:ext cx="10367962" cy="5032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0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13DF411E-B78D-4A17-94FD-456577421BBA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2BC7123-A20A-4C68-97EE-B6E8F17EB3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9470" y="4220928"/>
            <a:ext cx="10365263" cy="1294358"/>
          </a:xfrm>
          <a:prstGeom prst="rect">
            <a:avLst/>
          </a:prstGeom>
        </p:spPr>
        <p:txBody>
          <a:bodyPr anchor="b" anchorCtr="0"/>
          <a:lstStyle>
            <a:lvl1pPr>
              <a:defRPr sz="40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F1813CC-F62F-4BA7-9F84-42D44875D7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09469" y="5588294"/>
            <a:ext cx="10365265" cy="64755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bg1"/>
                </a:solidFill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553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224AFE-457B-4E3B-8000-5917FA5C487B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9"/>
            <a:ext cx="11373062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9468" y="1989133"/>
            <a:ext cx="11373063" cy="42467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988" y="404813"/>
            <a:ext cx="10367962" cy="5032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18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A66F22-1B35-4464-B29A-AEC984EF775C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9"/>
            <a:ext cx="8710164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9468" y="1989133"/>
            <a:ext cx="8710165" cy="42467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9263615" y="1628399"/>
            <a:ext cx="0" cy="4607446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9407597" y="1628399"/>
            <a:ext cx="2374935" cy="46074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/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/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/>
            </a:lvl5pPr>
            <a:lvl6pPr marL="1345796" indent="-274556">
              <a:defRPr/>
            </a:lvl6pPr>
            <a:lvl7pPr marL="1612416" indent="-266620">
              <a:defRPr/>
            </a:lvl7pPr>
            <a:lvl8pPr marL="1877450" indent="-265033">
              <a:defRPr/>
            </a:lvl8pPr>
            <a:lvl9pPr marL="2152004" indent="-274556"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988" y="404813"/>
            <a:ext cx="10367962" cy="5032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34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1/2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717D-A7CE-4DD3-91F8-380E1A1A8CCC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9468" y="1628398"/>
            <a:ext cx="6262461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031886" y="1628398"/>
            <a:ext cx="5160114" cy="4607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628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C117-23AE-48BC-88C8-008450E55BB3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144359" y="1628398"/>
            <a:ext cx="8638173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1628398"/>
            <a:ext cx="2783750" cy="4607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67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1/4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9469" y="1628398"/>
            <a:ext cx="8638172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408250" y="1628398"/>
            <a:ext cx="2783750" cy="4607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5A909-8986-4405-B8DB-ECD4B69F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7D7F10-6057-4F9A-882A-AD6F196840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5110D28-FEE9-46FE-A8A2-44C5181F8933}" type="datetime4">
              <a:rPr lang="ru-RU" noProof="0" smtClean="0"/>
              <a:t>20 января 2023 г.</a:t>
            </a:fld>
            <a:endParaRPr lang="en-US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4DD471-A4F7-4893-B082-D822D3DFB6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DBE644-8785-4742-ADCD-F2BE7FBED15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89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1/4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A4DE-5731-46BC-970A-A801F83CD2A1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9469" y="1628398"/>
            <a:ext cx="8638172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408250" y="1628398"/>
            <a:ext cx="2374282" cy="971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179946" tIns="107968" rIns="179946" bIns="107968">
            <a:spAutoFit/>
          </a:bodyPr>
          <a:lstStyle>
            <a:lvl1pPr marL="0" indent="0">
              <a:spcBef>
                <a:spcPts val="400"/>
              </a:spcBef>
              <a:buNone/>
              <a:tabLst/>
              <a:defRPr>
                <a:solidFill>
                  <a:schemeClr val="tx2"/>
                </a:solidFill>
              </a:defRPr>
            </a:lvl1pPr>
            <a:lvl2pPr marL="266620" indent="-266620">
              <a:spcBef>
                <a:spcPts val="400"/>
              </a:spcBef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2pPr>
            <a:lvl3pPr marL="539588" indent="0">
              <a:spcBef>
                <a:spcPts val="400"/>
              </a:spcBef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Add Highlight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104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1/3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46AD-B678-4E8D-8CD4-F005667B691A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9468" y="1628398"/>
            <a:ext cx="7414321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183469" y="1628396"/>
            <a:ext cx="3599063" cy="971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179946" tIns="107968" rIns="179946" bIns="107968">
            <a:spAutoFit/>
          </a:bodyPr>
          <a:lstStyle>
            <a:lvl1pPr marL="0" indent="0">
              <a:spcBef>
                <a:spcPts val="400"/>
              </a:spcBef>
              <a:buNone/>
              <a:tabLst/>
              <a:defRPr>
                <a:solidFill>
                  <a:schemeClr val="tx2"/>
                </a:solidFill>
              </a:defRPr>
            </a:lvl1pPr>
            <a:lvl2pPr marL="266620" indent="-266620">
              <a:spcBef>
                <a:spcPts val="400"/>
              </a:spcBef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2pPr>
            <a:lvl3pPr marL="539588" indent="0">
              <a:spcBef>
                <a:spcPts val="400"/>
              </a:spcBef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Add Highlight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479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6" name="Picture Placeholder 5" title="for lifts only"/>
          <p:cNvSpPr>
            <a:spLocks noGrp="1"/>
          </p:cNvSpPr>
          <p:nvPr>
            <p:ph type="pic" sz="quarter" idx="13"/>
          </p:nvPr>
        </p:nvSpPr>
        <p:spPr>
          <a:xfrm>
            <a:off x="7029539" y="0"/>
            <a:ext cx="5162461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09469" y="404719"/>
            <a:ext cx="6262462" cy="8634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09468" y="1628398"/>
            <a:ext cx="6262461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146489-594B-46B3-A855-EA41BEE68A70}" type="datetime4">
              <a:rPr lang="ru-RU" smtClean="0"/>
              <a:t>20 января 2023 г.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179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1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6" name="Picture Placeholder 5" title="for lifts only"/>
          <p:cNvSpPr>
            <a:spLocks noGrp="1"/>
          </p:cNvSpPr>
          <p:nvPr>
            <p:ph type="pic" sz="quarter" idx="13"/>
          </p:nvPr>
        </p:nvSpPr>
        <p:spPr>
          <a:xfrm>
            <a:off x="8327446" y="0"/>
            <a:ext cx="386455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09469" y="404719"/>
            <a:ext cx="7558304" cy="8634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09469" y="1628398"/>
            <a:ext cx="7558303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8DB525-BFA6-450E-AADD-8E3DFD5B22BE}" type="datetime4">
              <a:rPr lang="ru-RU" smtClean="0"/>
              <a:t>20 января 2023 г.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564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628774"/>
            <a:ext cx="10367963" cy="46085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2012-71FC-4C22-B504-823F997799D9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544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3DE8C8ED-CAF6-4D6E-B2E2-69EDD0ED2638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9469" y="4213578"/>
            <a:ext cx="10365263" cy="1301708"/>
          </a:xfrm>
          <a:prstGeom prst="rect">
            <a:avLst/>
          </a:prstGeom>
        </p:spPr>
        <p:txBody>
          <a:bodyPr anchor="b" anchorCtr="0"/>
          <a:lstStyle>
            <a:lvl1pPr>
              <a:defRPr sz="4000" cap="none" baseline="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9469" y="5588294"/>
            <a:ext cx="10365264" cy="64755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0000"/>
                    </a:prstClr>
                  </a:outerShdw>
                </a:effectLst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7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5D8-8A32-45A6-8AB1-EB950096FF25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614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469" y="2635708"/>
            <a:ext cx="11373063" cy="172784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600" cap="none" spc="-50" baseline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12253C-4CA5-4F80-8781-B4CDCB36795A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815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Tex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468" y="2635708"/>
            <a:ext cx="11373064" cy="172784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600" cap="none" spc="-5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2C0CA7-39E0-4ED8-BFBE-2EC1773CB3A2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6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Text (pictur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468" y="2635708"/>
            <a:ext cx="11373064" cy="172784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600" cap="none" spc="-50" baseline="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75CE7063-AC35-4383-8804-8FF90D45354A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5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710E-4407-4292-8490-20B8A0B7893D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4187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1391AC36-E939-4435-B179-D2BFF93F0FEE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A56B89-F9F5-40C4-A2F2-3118CD5BB4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941" y="2852936"/>
            <a:ext cx="394411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720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ogan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85D5DF05-382B-43A9-B7C1-0A9031167F8A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4312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/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FAF3E951-E987-4F18-90BA-7D9F2C7B3604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9470" y="2421094"/>
            <a:ext cx="10365263" cy="1294358"/>
          </a:xfrm>
          <a:prstGeom prst="rect">
            <a:avLst/>
          </a:prstGeom>
        </p:spPr>
        <p:txBody>
          <a:bodyPr anchor="b" anchorCtr="0"/>
          <a:lstStyle>
            <a:lvl1pPr>
              <a:defRPr sz="400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Add thank you text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9468" y="3932953"/>
            <a:ext cx="1007738" cy="359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en-GB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09469" y="4364913"/>
            <a:ext cx="10365264" cy="18709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 baseline="0">
                <a:solidFill>
                  <a:schemeClr val="tx2"/>
                </a:solidFill>
              </a:defRPr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>
                <a:solidFill>
                  <a:schemeClr val="tx2"/>
                </a:solidFill>
              </a:defRPr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>
                <a:solidFill>
                  <a:schemeClr val="tx2"/>
                </a:solidFill>
              </a:defRPr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>
                <a:solidFill>
                  <a:schemeClr val="tx2"/>
                </a:solidFill>
              </a:defRPr>
            </a:lvl5pPr>
            <a:lvl6pPr marL="1345796" indent="-274556">
              <a:defRPr>
                <a:solidFill>
                  <a:schemeClr val="tx2"/>
                </a:solidFill>
              </a:defRPr>
            </a:lvl6pPr>
            <a:lvl7pPr marL="1612416" indent="-266620">
              <a:defRPr>
                <a:solidFill>
                  <a:schemeClr val="tx2"/>
                </a:solidFill>
              </a:defRPr>
            </a:lvl7pPr>
            <a:lvl8pPr marL="1877450" indent="-265033">
              <a:defRPr>
                <a:solidFill>
                  <a:schemeClr val="tx2"/>
                </a:solidFill>
              </a:defRPr>
            </a:lvl8pPr>
            <a:lvl9pPr marL="2152004" indent="-274556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Your contact details</a:t>
            </a:r>
          </a:p>
          <a:p>
            <a:pPr lvl="1"/>
            <a:r>
              <a:rPr lang="en-US" dirty="0"/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26589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EACE-7D26-4A63-8664-D491E6CA6DCF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0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68" y="1628398"/>
            <a:ext cx="10365265" cy="46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B62-B4F8-4560-82E1-160214381F6A}" type="datetime4">
              <a:rPr lang="ru-RU" noProof="0" smtClean="0"/>
              <a:t>20 января 2023 г.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69" y="404720"/>
            <a:ext cx="10365264" cy="50451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53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9470" y="2421094"/>
            <a:ext cx="10365263" cy="1294358"/>
          </a:xfrm>
          <a:prstGeom prst="rect">
            <a:avLst/>
          </a:prstGeom>
        </p:spPr>
        <p:txBody>
          <a:bodyPr anchor="b" anchorCtr="0"/>
          <a:lstStyle>
            <a:lvl1pPr>
              <a:defRPr sz="4000" cap="none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9469" y="3789357"/>
            <a:ext cx="10365265" cy="64755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tx2"/>
                </a:solidFill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F154F50-7833-4ABE-B59E-FAEDA25F4B4B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2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13DF411E-B78D-4A17-94FD-456577421BBA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9470" y="2421094"/>
            <a:ext cx="10365263" cy="1294358"/>
          </a:xfrm>
          <a:prstGeom prst="rect">
            <a:avLst/>
          </a:prstGeom>
        </p:spPr>
        <p:txBody>
          <a:bodyPr anchor="b" anchorCtr="0"/>
          <a:lstStyle>
            <a:lvl1pPr>
              <a:defRPr sz="40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9469" y="3789357"/>
            <a:ext cx="10365265" cy="64755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bg1"/>
                </a:solidFill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43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81E8DF1E-A4FB-4E15-B3EC-0FD0856DC1C7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r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alpha val="85000"/>
            </a:schemeClr>
          </a:solidFill>
        </p:spPr>
        <p:txBody>
          <a:bodyPr lIns="413876" tIns="395881" rIns="395881" bIns="1331600" anchor="b" anchorCtr="0"/>
          <a:lstStyle>
            <a:lvl1pPr>
              <a:defRPr sz="4000" cap="none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9469" y="5588295"/>
            <a:ext cx="5254585" cy="64754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bg1"/>
                </a:solidFill>
                <a:effectLst/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8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195A3128-3E02-4492-B9C6-8047194EB050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r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413876" tIns="395881" rIns="395881" bIns="1331600" anchor="b" anchorCtr="0"/>
          <a:lstStyle>
            <a:lvl1pPr>
              <a:defRPr sz="4000" cap="none" baseline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9469" y="5588295"/>
            <a:ext cx="5254585" cy="64754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tx2"/>
                </a:solidFill>
                <a:effectLst/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48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6913" y="6454214"/>
            <a:ext cx="2087562" cy="1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F5110D28-FEE9-46FE-A8A2-44C5181F8933}" type="datetime4">
              <a:rPr lang="ru-RU" noProof="0" smtClean="0"/>
              <a:t>20 января 2023 г.</a:t>
            </a:fld>
            <a:endParaRPr lang="en-US" noProof="0" dirty="0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410700" y="6454214"/>
            <a:ext cx="2374900" cy="14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r>
              <a:rPr lang="ru-RU" noProof="0"/>
              <a:t>Конфиденциально   |  АО «ЛифтКоннект»</a:t>
            </a:r>
            <a:endParaRPr lang="en-US" noProof="0" dirty="0"/>
          </a:p>
        </p:txBody>
      </p:sp>
      <p:sp>
        <p:nvSpPr>
          <p:cNvPr id="10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9576" y="6453188"/>
            <a:ext cx="287338" cy="14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7988" y="1628774"/>
            <a:ext cx="10367962" cy="46085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 dirty="0"/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07988" y="404812"/>
            <a:ext cx="10367962" cy="8636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5" name="(c)" hidden="1"/>
          <p:cNvSpPr txBox="1"/>
          <p:nvPr/>
        </p:nvSpPr>
        <p:spPr>
          <a:xfrm>
            <a:off x="11863353" y="6886274"/>
            <a:ext cx="331822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dirty="0">
                <a:solidFill>
                  <a:schemeClr val="bg1"/>
                </a:solidFill>
              </a:rPr>
              <a:t>©grow. for</a:t>
            </a:r>
            <a:r>
              <a:rPr lang="fi-FI" sz="200" baseline="0" dirty="0">
                <a:solidFill>
                  <a:schemeClr val="bg1"/>
                </a:solidFill>
              </a:rPr>
              <a:t> KONE corporation</a:t>
            </a:r>
            <a:endParaRPr lang="en-GB" sz="200" dirty="0" err="1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BBE00C-4710-4DDF-830A-6936690C3BD4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9513" y="259765"/>
            <a:ext cx="1991743" cy="6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8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4" r:id="rId35"/>
    <p:sldLayoutId id="2147483685" r:id="rId36"/>
    <p:sldLayoutId id="2147483686" r:id="rId3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200" kern="1200" cap="none" spc="0" baseline="0" noProof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Wingdings" panose="05000000000000000000" pitchFamily="2" charset="2"/>
        <a:buChar char="§"/>
        <a:defRPr lang="en-US" sz="20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lang="en-US" sz="18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6700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Wingdings" panose="05000000000000000000" pitchFamily="2" charset="2"/>
        <a:buChar char="§"/>
        <a:defRPr lang="en-US" sz="16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071563" indent="-265113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lang="en-US" sz="14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274638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Wingdings" panose="05000000000000000000" pitchFamily="2" charset="2"/>
        <a:buChar char="§"/>
        <a:defRPr lang="en-US" sz="14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1612900" indent="-266700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lang="en-US" sz="1200" kern="1200" noProof="0" dirty="0">
          <a:solidFill>
            <a:schemeClr val="tx1"/>
          </a:solidFill>
          <a:latin typeface="+mn-lt"/>
          <a:ea typeface="+mn-ea"/>
          <a:cs typeface="+mn-cs"/>
        </a:defRPr>
      </a:lvl6pPr>
      <a:lvl7pPr marL="1878013" indent="-265113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2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7pPr>
      <a:lvl8pPr marL="2152650" indent="-274638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lang="en-US" sz="12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8pPr>
      <a:lvl9pPr marL="2419350" indent="-266700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200" kern="1200" noProof="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F79E0E-899F-4CB5-A18D-09D1B48048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t="11477" b="75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noProof="0" dirty="0" smtClean="0">
                <a:solidFill>
                  <a:schemeClr val="bg1"/>
                </a:solidFill>
              </a:rPr>
              <a:t>Результаты </a:t>
            </a:r>
            <a:r>
              <a:rPr lang="en-US" noProof="0" dirty="0" smtClean="0">
                <a:solidFill>
                  <a:schemeClr val="bg1"/>
                </a:solidFill>
              </a:rPr>
              <a:t>THD </a:t>
            </a:r>
            <a:r>
              <a:rPr lang="ru-RU" noProof="0" dirty="0" smtClean="0">
                <a:solidFill>
                  <a:schemeClr val="bg1"/>
                </a:solidFill>
              </a:rPr>
              <a:t>ноябрь</a:t>
            </a:r>
            <a:r>
              <a:rPr lang="en-US" noProof="0" dirty="0" smtClean="0">
                <a:solidFill>
                  <a:schemeClr val="bg1"/>
                </a:solidFill>
              </a:rPr>
              <a:t> 2022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 err="1" smtClean="0">
                <a:solidFill>
                  <a:schemeClr val="bg1"/>
                </a:solidFill>
              </a:rPr>
              <a:t>Панева</a:t>
            </a:r>
            <a:r>
              <a:rPr lang="ru-RU" cap="none" dirty="0" smtClean="0">
                <a:solidFill>
                  <a:schemeClr val="bg1"/>
                </a:solidFill>
              </a:rPr>
              <a:t> Ольга</a:t>
            </a:r>
            <a:endParaRPr lang="en-US" cap="none" noProof="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F7A62A-7F06-4EA0-964C-B20376326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1452" y="254542"/>
            <a:ext cx="2000582" cy="6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9001124" cy="863600"/>
          </a:xfrm>
        </p:spPr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оотношение модели </a:t>
            </a:r>
            <a:r>
              <a:rPr lang="ru-RU" dirty="0"/>
              <a:t>оборудования и сколько по </a:t>
            </a:r>
            <a:r>
              <a:rPr lang="ru-RU" dirty="0" smtClean="0"/>
              <a:t>нему </a:t>
            </a:r>
            <a:r>
              <a:rPr lang="ru-RU" dirty="0"/>
              <a:t>заявок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A9DB-B880-4CAC-AE7B-F639F0D07B18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10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02992" y="1412105"/>
            <a:ext cx="4284208" cy="20604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 smtClean="0"/>
              <a:t>На слайде представлены данные по </a:t>
            </a:r>
            <a:endParaRPr lang="ru-RU" sz="1800" noProof="0" dirty="0" smtClean="0"/>
          </a:p>
          <a:p>
            <a:pPr marL="0" indent="0">
              <a:buNone/>
            </a:pPr>
            <a:r>
              <a:rPr lang="ru-RU" sz="1800" dirty="0"/>
              <a:t>з</a:t>
            </a:r>
            <a:r>
              <a:rPr lang="ru-RU" sz="1800" noProof="0" dirty="0" err="1" smtClean="0"/>
              <a:t>аявкам</a:t>
            </a:r>
            <a:r>
              <a:rPr lang="ru-RU" sz="1800" noProof="0" dirty="0" smtClean="0"/>
              <a:t> на различные виды </a:t>
            </a:r>
            <a:r>
              <a:rPr lang="ru-RU" sz="1800" noProof="0" dirty="0" err="1" smtClean="0"/>
              <a:t>оборудова-ния</a:t>
            </a:r>
            <a:r>
              <a:rPr lang="ru-RU" sz="1800" noProof="0" dirty="0" smtClean="0"/>
              <a:t>. В большинстве случаев в </a:t>
            </a:r>
            <a:r>
              <a:rPr lang="en-US" sz="1800" noProof="0" dirty="0" smtClean="0"/>
              <a:t>THD </a:t>
            </a:r>
            <a:r>
              <a:rPr lang="ru-RU" sz="1800" noProof="0" dirty="0" smtClean="0"/>
              <a:t>обращаются с проблемами на лифтах </a:t>
            </a:r>
            <a:r>
              <a:rPr lang="en-US" sz="1800" noProof="0" dirty="0" smtClean="0"/>
              <a:t>KONE</a:t>
            </a:r>
            <a:r>
              <a:rPr lang="ru-RU" sz="1800" dirty="0" smtClean="0"/>
              <a:t>, отечественных и </a:t>
            </a:r>
            <a:r>
              <a:rPr lang="en-US" sz="1800" dirty="0" smtClean="0"/>
              <a:t>OTIS</a:t>
            </a:r>
            <a:r>
              <a:rPr lang="ru-RU" sz="1800" dirty="0" smtClean="0"/>
              <a:t>. </a:t>
            </a:r>
            <a:endParaRPr lang="en-US" sz="1800" noProof="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5" t="9905" r="9018" b="1333"/>
          <a:stretch/>
        </p:blipFill>
        <p:spPr>
          <a:xfrm rot="5400000">
            <a:off x="1050867" y="371598"/>
            <a:ext cx="5589587" cy="738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t="1548" r="5951" b="16310"/>
          <a:stretch/>
        </p:blipFill>
        <p:spPr>
          <a:xfrm>
            <a:off x="418013" y="2102404"/>
            <a:ext cx="4807129" cy="450668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dirty="0" smtClean="0"/>
              <a:t>Удаленная поддержка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A9DB-B880-4CAC-AE7B-F639F0D07B18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11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6105" y="1268413"/>
            <a:ext cx="11196092" cy="7563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На данном слайде показана разница в данных до и после обработки. Правый рисунок более информативен и показателен. В рисунке слева видны вариации ввода данных сотрудниками.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noProof="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t="1918" r="5873" b="19167"/>
          <a:stretch/>
        </p:blipFill>
        <p:spPr>
          <a:xfrm>
            <a:off x="6811190" y="2125620"/>
            <a:ext cx="4781007" cy="43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8" t="9081" r="8566" b="5165"/>
          <a:stretch/>
        </p:blipFill>
        <p:spPr>
          <a:xfrm>
            <a:off x="187505" y="967378"/>
            <a:ext cx="7663540" cy="578684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Данные по пропускам в таблице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A9DB-B880-4CAC-AE7B-F639F0D07B18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12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11589" y="1099911"/>
            <a:ext cx="4224138" cy="50657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На графике представлена информация по пустым ячейкам в таблице и, как видно, их очень много с учетом того, что общее количество записей составляет 369 строк.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 smtClean="0"/>
              <a:t>Особенно критично отсутствие значений в столбце удаленной поддержки</a:t>
            </a:r>
            <a:r>
              <a:rPr lang="ru-RU" sz="1800" noProof="0" dirty="0" smtClean="0"/>
              <a:t> - более 120 пропусков, а точнее 33% от общего количества записей.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В столбце </a:t>
            </a:r>
            <a:r>
              <a:rPr lang="en-US" sz="1800" noProof="0" dirty="0" smtClean="0"/>
              <a:t>“</a:t>
            </a:r>
            <a:r>
              <a:rPr lang="ru-RU" sz="1800" noProof="0" dirty="0" smtClean="0"/>
              <a:t>дата закрытия</a:t>
            </a:r>
            <a:r>
              <a:rPr lang="en-US" sz="1800" noProof="0" dirty="0" smtClean="0"/>
              <a:t>”</a:t>
            </a:r>
            <a:r>
              <a:rPr lang="ru-RU" sz="1800" noProof="0" dirty="0" smtClean="0"/>
              <a:t> пустые значения составляют 60 строк, из чего невозможно однозначно сделать вывод</a:t>
            </a:r>
            <a:r>
              <a:rPr lang="en-US" sz="1800" noProof="0" dirty="0" smtClean="0"/>
              <a:t>:</a:t>
            </a:r>
            <a:r>
              <a:rPr lang="ru-RU" sz="1800" noProof="0" dirty="0" smtClean="0"/>
              <a:t> находится ли заявка в работе или просто нет отметки.</a:t>
            </a:r>
          </a:p>
          <a:p>
            <a:pPr marL="0" indent="0">
              <a:buNone/>
            </a:pP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197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Вывод</a:t>
            </a:r>
            <a:r>
              <a:rPr lang="ru-RU" dirty="0"/>
              <a:t>ы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A9DB-B880-4CAC-AE7B-F639F0D07B18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13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6104" y="1268412"/>
            <a:ext cx="9832113" cy="18698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Большое количество пропусков при заполнении делает невозможным создание полной картины результатов работы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Отсутствие единообразия при занесении данных затрудняет аналитическую обработку и делает невозможным автоматизацию данного процесса и проведение аналитики в перспективе за несколько рабочих периодов.</a:t>
            </a:r>
          </a:p>
          <a:p>
            <a:pPr marL="0" indent="0">
              <a:buNone/>
            </a:pPr>
            <a:endParaRPr lang="ru-RU" sz="1800" noProof="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sz="1800" noProof="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sz="1800" noProof="0" dirty="0" smtClean="0"/>
          </a:p>
          <a:p>
            <a:pPr marL="0" indent="0">
              <a:buNone/>
            </a:pP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7942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Выводы и предложения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A9DB-B880-4CAC-AE7B-F639F0D07B18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14</a:t>
            </a:fld>
            <a:endParaRPr lang="fi-FI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09576" y="1052665"/>
            <a:ext cx="9452881" cy="46074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В связи с вышеизложенным предлагаю создать файл </a:t>
            </a:r>
            <a:r>
              <a:rPr lang="en-US" sz="1800" dirty="0" smtClean="0"/>
              <a:t>Excel</a:t>
            </a:r>
            <a:r>
              <a:rPr lang="ru-RU" sz="1800" dirty="0" smtClean="0"/>
              <a:t> </a:t>
            </a:r>
            <a:r>
              <a:rPr lang="ru-RU" sz="1800" dirty="0"/>
              <a:t>с выпадающими значениями для унификации заполнения данных, что увеличить четкость заполнения и результаты аналитической обработки будут реальными и назначить ответственного по администрированию и обновлению справочника при изменениях.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Файл </a:t>
            </a:r>
            <a:r>
              <a:rPr lang="en-US" sz="1800" dirty="0" smtClean="0"/>
              <a:t>Excel</a:t>
            </a:r>
            <a:r>
              <a:rPr lang="ru-RU" sz="1800" dirty="0" smtClean="0"/>
              <a:t> </a:t>
            </a:r>
            <a:r>
              <a:rPr lang="ru-RU" sz="1800" dirty="0"/>
              <a:t>в разработке, вопросы по его заполнению предлагаю (если необходимо) обсудить на митинге.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972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92D5-92CF-4DFA-88C6-15B2B1DE9D2E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9470" y="1354908"/>
            <a:ext cx="10365265" cy="51904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В связи с новой организацией ведения учета заявок, поступающих инженерам наладчикам </a:t>
            </a:r>
            <a:r>
              <a:rPr lang="en-US" sz="1800" noProof="0" dirty="0" smtClean="0"/>
              <a:t>THD</a:t>
            </a:r>
            <a:r>
              <a:rPr lang="ru-RU" sz="1800" noProof="0" dirty="0" smtClean="0"/>
              <a:t> принято решение провести анализ как результатов, отраженных в файле, так и формы предоставления этих результатов. Для этого средствами </a:t>
            </a:r>
            <a:r>
              <a:rPr lang="en-US" sz="1800" noProof="0" dirty="0" smtClean="0"/>
              <a:t>Python</a:t>
            </a:r>
            <a:r>
              <a:rPr lang="ru-RU" sz="1800" noProof="0" dirty="0" smtClean="0"/>
              <a:t> будут выполнены следующие действия:</a:t>
            </a:r>
            <a:endParaRPr lang="en-US" sz="1800" noProof="0" dirty="0"/>
          </a:p>
          <a:p>
            <a:pPr lvl="1"/>
            <a:r>
              <a:rPr lang="ru-RU" dirty="0" smtClean="0"/>
              <a:t>выполнить предобработку данных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определить сколько заявок поступало </a:t>
            </a:r>
            <a:r>
              <a:rPr lang="ru-RU" dirty="0"/>
              <a:t>в разрезе </a:t>
            </a:r>
            <a:r>
              <a:rPr lang="ru-RU" dirty="0" smtClean="0"/>
              <a:t>дней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подсчитать сколько </a:t>
            </a:r>
            <a:r>
              <a:rPr lang="ru-RU" dirty="0"/>
              <a:t>каждый инженер получает заявок в течение </a:t>
            </a:r>
            <a:r>
              <a:rPr lang="ru-RU" dirty="0" smtClean="0"/>
              <a:t>месяца</a:t>
            </a:r>
            <a:r>
              <a:rPr lang="en-US" dirty="0" smtClean="0"/>
              <a:t>;</a:t>
            </a:r>
            <a:endParaRPr lang="ru-RU" noProof="0" dirty="0" smtClean="0"/>
          </a:p>
          <a:p>
            <a:pPr lvl="1"/>
            <a:r>
              <a:rPr lang="ru-RU" noProof="0" dirty="0" smtClean="0"/>
              <a:t>определить способы </a:t>
            </a:r>
            <a:r>
              <a:rPr lang="ru-RU" dirty="0" smtClean="0"/>
              <a:t>получения заявок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роанализировать способы </a:t>
            </a:r>
            <a:r>
              <a:rPr lang="ru-RU" dirty="0"/>
              <a:t>поступления </a:t>
            </a:r>
            <a:r>
              <a:rPr lang="ru-RU" dirty="0" smtClean="0"/>
              <a:t>заявок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noProof="0" dirty="0" smtClean="0"/>
              <a:t>представить з</a:t>
            </a:r>
            <a:r>
              <a:rPr lang="ru-RU" dirty="0" err="1" smtClean="0"/>
              <a:t>аявки</a:t>
            </a:r>
            <a:r>
              <a:rPr lang="ru-RU" dirty="0" smtClean="0"/>
              <a:t> </a:t>
            </a:r>
            <a:r>
              <a:rPr lang="ru-RU" dirty="0"/>
              <a:t>в разрезе населенных </a:t>
            </a:r>
            <a:r>
              <a:rPr lang="ru-RU" dirty="0" smtClean="0"/>
              <a:t>пунктов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оотнести модель </a:t>
            </a:r>
            <a:r>
              <a:rPr lang="ru-RU" dirty="0"/>
              <a:t>оборудования и сколько </a:t>
            </a:r>
            <a:r>
              <a:rPr lang="ru-RU" dirty="0" smtClean="0"/>
              <a:t>по ней заявок;</a:t>
            </a:r>
          </a:p>
          <a:p>
            <a:pPr lvl="1"/>
            <a:r>
              <a:rPr lang="ru-RU" dirty="0" smtClean="0"/>
              <a:t>указать признак </a:t>
            </a:r>
            <a:r>
              <a:rPr lang="ru-RU" dirty="0"/>
              <a:t>удаленной поддержки: </a:t>
            </a:r>
            <a:r>
              <a:rPr lang="ru-RU" dirty="0" smtClean="0"/>
              <a:t>да/нет</a:t>
            </a:r>
            <a:r>
              <a:rPr lang="en-US" dirty="0"/>
              <a:t>.</a:t>
            </a:r>
            <a:endParaRPr lang="en-US" dirty="0" smtClean="0"/>
          </a:p>
          <a:p>
            <a:pPr marL="266700" lvl="1" indent="0"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20BA-293A-4B24-BC7A-C4EB9C4DACDE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2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470" y="400851"/>
            <a:ext cx="10365264" cy="504514"/>
          </a:xfrm>
        </p:spPr>
        <p:txBody>
          <a:bodyPr/>
          <a:lstStyle/>
          <a:p>
            <a:r>
              <a:rPr lang="ru-RU" dirty="0" smtClean="0"/>
              <a:t>Задачи анализа файла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6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4396-F9A6-4B8D-A7D6-C6C3AF48857F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3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 целях уточнения корректности ведения файла, будет приведено сравнение результатов анализа ДО</a:t>
            </a:r>
            <a:r>
              <a:rPr lang="en-US" dirty="0" smtClean="0"/>
              <a:t>/</a:t>
            </a:r>
            <a:r>
              <a:rPr lang="ru-RU" dirty="0" smtClean="0"/>
              <a:t>ПОСЛЕ обработки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Выявлены причины отклонений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Сделаны выводы и даны предложения по устранению проблемы ведения файла в необходимом формате</a:t>
            </a:r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7988" y="404664"/>
            <a:ext cx="10367962" cy="863601"/>
          </a:xfrm>
        </p:spPr>
        <p:txBody>
          <a:bodyPr/>
          <a:lstStyle/>
          <a:p>
            <a:r>
              <a:rPr lang="ru-RU" dirty="0"/>
              <a:t>Задачи анализа файла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Заявки в разрезе дней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696913" y="6454214"/>
            <a:ext cx="2087562" cy="144020"/>
          </a:xfrm>
        </p:spPr>
        <p:txBody>
          <a:bodyPr/>
          <a:lstStyle/>
          <a:p>
            <a:fld id="{982C7613-9A36-4A4B-B4B3-A91B71E1B762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410700" y="6454214"/>
            <a:ext cx="2374900" cy="144021"/>
          </a:xfrm>
        </p:spPr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409576" y="6453188"/>
            <a:ext cx="287338" cy="145046"/>
          </a:xfrm>
        </p:spPr>
        <p:txBody>
          <a:bodyPr/>
          <a:lstStyle/>
          <a:p>
            <a:fld id="{56478BAD-E5C2-42C0-9E41-7EDEE4DDDDCE}" type="slidenum">
              <a:rPr lang="fi-FI" smtClean="0"/>
              <a:pPr/>
              <a:t>4</a:t>
            </a:fld>
            <a:endParaRPr lang="fi-FI"/>
          </a:p>
        </p:txBody>
      </p:sp>
      <p:sp>
        <p:nvSpPr>
          <p:cNvPr id="3" name="Прямоугольник 2"/>
          <p:cNvSpPr/>
          <p:nvPr/>
        </p:nvSpPr>
        <p:spPr>
          <a:xfrm>
            <a:off x="409576" y="1268413"/>
            <a:ext cx="4462870" cy="4492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409468" y="1371599"/>
            <a:ext cx="3717689" cy="48642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noProof="0" dirty="0" smtClean="0"/>
              <a:t>Наблюдается всплеск заявок 37 штук после праздничных дней, в середине месяца по 26 заявок и в последние 2 дня месяца (30 и 34 соответственно)</a:t>
            </a:r>
            <a:endParaRPr lang="en-US" sz="1800" noProof="0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" t="9984" r="6703" b="6284"/>
          <a:stretch/>
        </p:blipFill>
        <p:spPr>
          <a:xfrm>
            <a:off x="4328675" y="836613"/>
            <a:ext cx="7387075" cy="56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dirty="0" smtClean="0"/>
              <a:t>Распределение заявок по инженерам </a:t>
            </a:r>
            <a:r>
              <a:rPr lang="en-US" dirty="0" smtClean="0"/>
              <a:t>THD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FB79-621B-4CC0-8458-5023FCC12FB7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5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9576" y="1238515"/>
            <a:ext cx="3606370" cy="46074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 smtClean="0"/>
              <a:t>Представлены инженеры </a:t>
            </a:r>
            <a:r>
              <a:rPr lang="en-US" sz="1800" dirty="0" smtClean="0"/>
              <a:t>THD </a:t>
            </a:r>
            <a:r>
              <a:rPr lang="ru-RU" sz="1800" dirty="0" smtClean="0"/>
              <a:t>по количеству обработанных заявок по убыванию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Топ 5 инженеров по кол-ву заявок: Степанов Алексей, </a:t>
            </a:r>
            <a:r>
              <a:rPr lang="ru-RU" sz="1800" noProof="0" dirty="0" err="1" smtClean="0"/>
              <a:t>Пластинин</a:t>
            </a:r>
            <a:r>
              <a:rPr lang="ru-RU" sz="1800" noProof="0" dirty="0" smtClean="0"/>
              <a:t> Сергей, Павлов Денис, Стольников Олег, Журавлев Александр.</a:t>
            </a:r>
            <a:endParaRPr lang="en-US" sz="1800" noProof="0" dirty="0"/>
          </a:p>
        </p:txBody>
      </p:sp>
      <p:pic>
        <p:nvPicPr>
          <p:cNvPr id="23" name="Рисунок 2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 t="8898" r="6782" b="-66"/>
          <a:stretch/>
        </p:blipFill>
        <p:spPr>
          <a:xfrm>
            <a:off x="4400551" y="838199"/>
            <a:ext cx="7385050" cy="5989032"/>
          </a:xfrm>
        </p:spPr>
      </p:pic>
    </p:spTree>
    <p:extLst>
      <p:ext uri="{BB962C8B-B14F-4D97-AF65-F5344CB8AC3E}">
        <p14:creationId xmlns:p14="http://schemas.microsoft.com/office/powerpoint/2010/main" val="20840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-8" r="-229" b="5578"/>
          <a:stretch/>
        </p:blipFill>
        <p:spPr>
          <a:xfrm>
            <a:off x="93086" y="867961"/>
            <a:ext cx="6055051" cy="5990039"/>
          </a:xfrm>
          <a:solidFill>
            <a:schemeClr val="bg2"/>
          </a:solidFill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Способы получения заявок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A9DB-B880-4CAC-AE7B-F639F0D07B18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6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04547" y="1628398"/>
            <a:ext cx="5477985" cy="46074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Подавляющее большинство заявок получены по телефону 75,3%, на втором месте – через почту 20,3%, остальное – вариации. Также есть пропуски в данных, что искажает аналитику и не дает возможности сделать корректные выводы.</a:t>
            </a:r>
          </a:p>
          <a:p>
            <a:pPr marL="0" indent="0">
              <a:buNone/>
            </a:pP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7056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Способы поступления заявок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A9DB-B880-4CAC-AE7B-F639F0D07B18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7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9576" y="958453"/>
            <a:ext cx="11573877" cy="7138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 smtClean="0"/>
              <a:t>На данном слайде</a:t>
            </a:r>
            <a:r>
              <a:rPr lang="ru-RU" sz="1800" noProof="0" dirty="0" smtClean="0"/>
              <a:t> показана разница в данных до и после обработки. Правый рисунок более информативен и показателен. В рисунке с</a:t>
            </a:r>
            <a:r>
              <a:rPr lang="ru-RU" sz="1800" dirty="0" smtClean="0"/>
              <a:t>лева</a:t>
            </a:r>
            <a:r>
              <a:rPr lang="ru-RU" sz="1800" noProof="0" dirty="0" smtClean="0"/>
              <a:t> видны вариации ввода данных сотрудниками.</a:t>
            </a:r>
          </a:p>
          <a:p>
            <a:pPr marL="0" indent="0">
              <a:buNone/>
            </a:pPr>
            <a:endParaRPr lang="en-US" sz="1800" noProof="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 t="1706" r="426" b="9745"/>
          <a:stretch/>
        </p:blipFill>
        <p:spPr>
          <a:xfrm>
            <a:off x="200025" y="1883241"/>
            <a:ext cx="5488525" cy="4974759"/>
          </a:xfrm>
          <a:prstGeom prst="rect">
            <a:avLst/>
          </a:prstGeom>
        </p:spPr>
      </p:pic>
      <p:pic>
        <p:nvPicPr>
          <p:cNvPr id="9" name="Рисунок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" t="1488" r="2177" b="16308"/>
          <a:stretch/>
        </p:blipFill>
        <p:spPr>
          <a:xfrm>
            <a:off x="6343148" y="1883241"/>
            <a:ext cx="5640305" cy="4925975"/>
          </a:xfrm>
        </p:spPr>
      </p:pic>
    </p:spTree>
    <p:extLst>
      <p:ext uri="{BB962C8B-B14F-4D97-AF65-F5344CB8AC3E}">
        <p14:creationId xmlns:p14="http://schemas.microsoft.com/office/powerpoint/2010/main" val="30984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" t="8685" r="8899" b="-1"/>
          <a:stretch/>
        </p:blipFill>
        <p:spPr>
          <a:xfrm>
            <a:off x="4572000" y="824777"/>
            <a:ext cx="7620000" cy="596435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Заявки в разрезе населенных пунктов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A9DB-B880-4CAC-AE7B-F639F0D07B18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8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6105" y="1145043"/>
            <a:ext cx="4175895" cy="20604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Вариант с городами в варианте ДО обработки. Также есть пропуски в данных, что искажает аналитику и не дает возможности сделать корректные выводы.</a:t>
            </a:r>
          </a:p>
          <a:p>
            <a:pPr marL="0" indent="0">
              <a:buNone/>
            </a:pP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5695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" t="9717" r="8407" b="-196"/>
          <a:stretch/>
        </p:blipFill>
        <p:spPr>
          <a:xfrm>
            <a:off x="4794069" y="836612"/>
            <a:ext cx="6818811" cy="6008325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Заявки в разрезе населенных пунктов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A9DB-B880-4CAC-AE7B-F639F0D07B18}" type="datetime4">
              <a:rPr lang="ru-RU" smtClean="0"/>
              <a:t>20 января 2023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Конфиденциально   |  АО «ЛифтКоннект»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9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6105" y="1268412"/>
            <a:ext cx="4476341" cy="34211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Вариант с городами в варианте ПОСЛЕ обработки. </a:t>
            </a:r>
            <a:endParaRPr lang="en-US" sz="1800" noProof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Топ 5 – Санкт-Петербург, Москва, Сочи, Екатеринбург и Московская область</a:t>
            </a:r>
            <a:endParaRPr lang="en-US" sz="1800" noProof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Также есть пропуски в данных, что искажает аналитику и не дает возможности сделать корректные выводы.</a:t>
            </a:r>
          </a:p>
          <a:p>
            <a:pPr marL="0" indent="0">
              <a:buNone/>
            </a:pP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516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E official template 2016">
  <a:themeElements>
    <a:clrScheme name="LiftConnect_PowerPoint">
      <a:dk1>
        <a:srgbClr val="1D252D"/>
      </a:dk1>
      <a:lt1>
        <a:sysClr val="window" lastClr="FFFFFF"/>
      </a:lt1>
      <a:dk2>
        <a:srgbClr val="004F9F"/>
      </a:dk2>
      <a:lt2>
        <a:srgbClr val="8697A9"/>
      </a:lt2>
      <a:accent1>
        <a:srgbClr val="00336C"/>
      </a:accent1>
      <a:accent2>
        <a:srgbClr val="76B82A"/>
      </a:accent2>
      <a:accent3>
        <a:srgbClr val="4085C6"/>
      </a:accent3>
      <a:accent4>
        <a:srgbClr val="EF9600"/>
      </a:accent4>
      <a:accent5>
        <a:srgbClr val="E6007E"/>
      </a:accent5>
      <a:accent6>
        <a:srgbClr val="FFD400"/>
      </a:accent6>
      <a:hlink>
        <a:srgbClr val="3C4652"/>
      </a:hlink>
      <a:folHlink>
        <a:srgbClr val="004F9F"/>
      </a:folHlink>
    </a:clrScheme>
    <a:fontScheme name="KONE corporation 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_template_2019 update" id="{B0520C08-F300-4269-A59D-D4D86D681BC9}" vid="{02AA1069-006C-4201-AFFD-21279BEDAFB4}"/>
    </a:ext>
  </a:extLst>
</a:theme>
</file>

<file path=ppt/theme/theme2.xml><?xml version="1.0" encoding="utf-8"?>
<a:theme xmlns:a="http://schemas.openxmlformats.org/drawingml/2006/main" name="Office Theme">
  <a:themeElements>
    <a:clrScheme name="KONE corporation 220416">
      <a:dk1>
        <a:srgbClr val="3B4245"/>
      </a:dk1>
      <a:lt1>
        <a:srgbClr val="FFFFFF"/>
      </a:lt1>
      <a:dk2>
        <a:srgbClr val="0071B9"/>
      </a:dk2>
      <a:lt2>
        <a:srgbClr val="8D9194"/>
      </a:lt2>
      <a:accent1>
        <a:srgbClr val="004987"/>
      </a:accent1>
      <a:accent2>
        <a:srgbClr val="58AB27"/>
      </a:accent2>
      <a:accent3>
        <a:srgbClr val="86C2E6"/>
      </a:accent3>
      <a:accent4>
        <a:srgbClr val="FFC627"/>
      </a:accent4>
      <a:accent5>
        <a:srgbClr val="C6D600"/>
      </a:accent5>
      <a:accent6>
        <a:srgbClr val="E51A92"/>
      </a:accent6>
      <a:hlink>
        <a:srgbClr val="0071B9"/>
      </a:hlink>
      <a:folHlink>
        <a:srgbClr val="004987"/>
      </a:folHlink>
    </a:clrScheme>
    <a:fontScheme name="KONE corporation 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KONE corporation 220416">
      <a:dk1>
        <a:srgbClr val="3B4245"/>
      </a:dk1>
      <a:lt1>
        <a:srgbClr val="FFFFFF"/>
      </a:lt1>
      <a:dk2>
        <a:srgbClr val="0071B9"/>
      </a:dk2>
      <a:lt2>
        <a:srgbClr val="8D9194"/>
      </a:lt2>
      <a:accent1>
        <a:srgbClr val="004987"/>
      </a:accent1>
      <a:accent2>
        <a:srgbClr val="58AB27"/>
      </a:accent2>
      <a:accent3>
        <a:srgbClr val="86C2E6"/>
      </a:accent3>
      <a:accent4>
        <a:srgbClr val="FFC627"/>
      </a:accent4>
      <a:accent5>
        <a:srgbClr val="C6D600"/>
      </a:accent5>
      <a:accent6>
        <a:srgbClr val="E51A92"/>
      </a:accent6>
      <a:hlink>
        <a:srgbClr val="0071B9"/>
      </a:hlink>
      <a:folHlink>
        <a:srgbClr val="004987"/>
      </a:folHlink>
    </a:clrScheme>
    <a:fontScheme name="KONE corporation 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F6F4622C3A7F4EBC142F3BFCBF235F" ma:contentTypeVersion="16" ma:contentTypeDescription="Создание документа." ma:contentTypeScope="" ma:versionID="11b4b9d57b94e84f874fa3466482f60d">
  <xsd:schema xmlns:xsd="http://www.w3.org/2001/XMLSchema" xmlns:xs="http://www.w3.org/2001/XMLSchema" xmlns:p="http://schemas.microsoft.com/office/2006/metadata/properties" xmlns:ns2="d0d69107-6060-4d93-978f-67fa6dbbd446" xmlns:ns3="ec11fbb5-9d33-4556-b1d4-1acb35d795b6" xmlns:ns4="31583c00-91dc-4cbc-a08d-eb44bc0cfc09" targetNamespace="http://schemas.microsoft.com/office/2006/metadata/properties" ma:root="true" ma:fieldsID="2565512945a6c38f2400c5b567bdb5c4" ns2:_="" ns3:_="" ns4:_="">
    <xsd:import namespace="d0d69107-6060-4d93-978f-67fa6dbbd446"/>
    <xsd:import namespace="ec11fbb5-9d33-4556-b1d4-1acb35d795b6"/>
    <xsd:import namespace="31583c00-91dc-4cbc-a08d-eb44bc0cfc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69107-6060-4d93-978f-67fa6dbbd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203b1389-14e1-41a5-be6c-9f77b12621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1fbb5-9d33-4556-b1d4-1acb35d795b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83c00-91dc-4cbc-a08d-eb44bc0cfc09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fcb93c03-80d0-423e-9b13-238022886760}" ma:internalName="TaxCatchAll" ma:showField="CatchAllData" ma:web="ec11fbb5-9d33-4556-b1d4-1acb35d795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1583c00-91dc-4cbc-a08d-eb44bc0cfc09" xsi:nil="true"/>
    <lcf76f155ced4ddcb4097134ff3c332f xmlns="d0d69107-6060-4d93-978f-67fa6dbbd44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B43101-BA0F-4930-9E20-BD2093DB1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69107-6060-4d93-978f-67fa6dbbd446"/>
    <ds:schemaRef ds:uri="ec11fbb5-9d33-4556-b1d4-1acb35d795b6"/>
    <ds:schemaRef ds:uri="31583c00-91dc-4cbc-a08d-eb44bc0cfc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54FF6B-4ECA-43CB-9428-3D6517E55AFF}">
  <ds:schemaRefs>
    <ds:schemaRef ds:uri="ec11fbb5-9d33-4556-b1d4-1acb35d795b6"/>
    <ds:schemaRef ds:uri="http://purl.org/dc/terms/"/>
    <ds:schemaRef ds:uri="d0d69107-6060-4d93-978f-67fa6dbbd446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1583c00-91dc-4cbc-a08d-eb44bc0cfc0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62A611-3E86-4DFB-9FE6-781240AAC0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kone_official_template_2019.potx</Template>
  <TotalTime>4372</TotalTime>
  <Words>707</Words>
  <Application>Microsoft Office PowerPoint</Application>
  <PresentationFormat>Широкоэкранный</PresentationFormat>
  <Paragraphs>90</Paragraphs>
  <Slides>15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Wingdings</vt:lpstr>
      <vt:lpstr>KONE official template 2016</vt:lpstr>
      <vt:lpstr>Результаты THD ноябрь 2022</vt:lpstr>
      <vt:lpstr>Задачи анализа файла</vt:lpstr>
      <vt:lpstr>Задачи анализа файла</vt:lpstr>
      <vt:lpstr>Заявки в разрезе дней</vt:lpstr>
      <vt:lpstr>Распределение заявок по инженерам THD</vt:lpstr>
      <vt:lpstr>Способы получения заявок</vt:lpstr>
      <vt:lpstr>Способы поступления заявок</vt:lpstr>
      <vt:lpstr>Заявки в разрезе населенных пунктов</vt:lpstr>
      <vt:lpstr>Заявки в разрезе населенных пунктов</vt:lpstr>
      <vt:lpstr>Соотношение модели оборудования и сколько по нему заявок</vt:lpstr>
      <vt:lpstr>Удаленная поддержка</vt:lpstr>
      <vt:lpstr>Данные по пропускам в таблице</vt:lpstr>
      <vt:lpstr>Выводы</vt:lpstr>
      <vt:lpstr>Выводы и предложения</vt:lpstr>
      <vt:lpstr>Презентация PowerPoint</vt:lpstr>
    </vt:vector>
  </TitlesOfParts>
  <Manager>KONE corporation</Manager>
  <Company>grow.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KONE Corporation Title, Arial 40pt</dc:title>
  <dc:subject>widescreen</dc:subject>
  <dc:creator>Алексей Михайлов</dc:creator>
  <cp:lastModifiedBy>User</cp:lastModifiedBy>
  <cp:revision>68</cp:revision>
  <dcterms:created xsi:type="dcterms:W3CDTF">2022-09-27T14:54:27Z</dcterms:created>
  <dcterms:modified xsi:type="dcterms:W3CDTF">2023-01-20T13:21:14Z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0x010100CC41185E3773A142ADFF0DD3316D5858</vt:lpwstr>
  </property>
  <property fmtid="{D5CDD505-2E9C-101B-9397-08002B2CF9AE}" pid="3" name="MediaServiceImageTags">
    <vt:lpwstr/>
  </property>
</Properties>
</file>