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57" r:id="rId4"/>
    <p:sldId id="265" r:id="rId5"/>
    <p:sldId id="288" r:id="rId6"/>
    <p:sldId id="289" r:id="rId7"/>
    <p:sldId id="296" r:id="rId8"/>
    <p:sldId id="290" r:id="rId9"/>
    <p:sldId id="291" r:id="rId10"/>
    <p:sldId id="292" r:id="rId11"/>
    <p:sldId id="293" r:id="rId12"/>
    <p:sldId id="294" r:id="rId13"/>
    <p:sldId id="295" r:id="rId14"/>
    <p:sldId id="297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88A1B-B829-4A43-8713-F8E2B1F75D27}" v="393" dt="2025-09-17T03:27:18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E1469-A08F-4C2C-A8D1-F7A9E6B9BF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207B66B-F569-48C0-8C44-7ED6B36E2F11}">
      <dgm:prSet/>
      <dgm:spPr/>
      <dgm:t>
        <a:bodyPr/>
        <a:lstStyle/>
        <a:p>
          <a:r>
            <a:rPr lang="en-GB" b="1" dirty="0"/>
            <a:t>Goal: </a:t>
          </a:r>
          <a:r>
            <a:rPr lang="en-GB" dirty="0"/>
            <a:t>Rank patients by risk at  gestational week 15 and refer the Top-K under a fixed budget  </a:t>
          </a:r>
          <a:r>
            <a:rPr lang="en-GB" i="1" dirty="0"/>
            <a:t>K = B× N</a:t>
          </a:r>
          <a:endParaRPr lang="en-US" dirty="0"/>
        </a:p>
      </dgm:t>
    </dgm:pt>
    <dgm:pt modelId="{FC98FA9A-CA99-4E2D-B59C-9B96FA57DB85}" type="parTrans" cxnId="{74095FAE-8D36-4409-9C03-1FD3E0AC66DC}">
      <dgm:prSet/>
      <dgm:spPr/>
      <dgm:t>
        <a:bodyPr/>
        <a:lstStyle/>
        <a:p>
          <a:endParaRPr lang="en-US"/>
        </a:p>
      </dgm:t>
    </dgm:pt>
    <dgm:pt modelId="{20F86E35-6789-485A-8C8D-E47BC5059CF2}" type="sibTrans" cxnId="{74095FAE-8D36-4409-9C03-1FD3E0AC66DC}">
      <dgm:prSet/>
      <dgm:spPr/>
      <dgm:t>
        <a:bodyPr/>
        <a:lstStyle/>
        <a:p>
          <a:endParaRPr lang="en-US"/>
        </a:p>
      </dgm:t>
    </dgm:pt>
    <dgm:pt modelId="{690C8DEA-3821-403E-A078-FE434DD9C5A7}">
      <dgm:prSet/>
      <dgm:spPr/>
      <dgm:t>
        <a:bodyPr/>
        <a:lstStyle/>
        <a:p>
          <a:r>
            <a:rPr lang="en-GB" b="1" dirty="0"/>
            <a:t>Cohort: </a:t>
          </a:r>
          <a:r>
            <a:rPr lang="en-GB" dirty="0"/>
            <a:t>Low/moderate-risk pregnancies only, high-risk auto-referred and excluded from the dataset</a:t>
          </a:r>
          <a:endParaRPr lang="en-US" dirty="0"/>
        </a:p>
      </dgm:t>
    </dgm:pt>
    <dgm:pt modelId="{F82BC6BA-06AE-4C0A-B41F-585B61518135}" type="parTrans" cxnId="{48B8DDBE-8D28-4B1C-8AF6-D6E83B0B0B72}">
      <dgm:prSet/>
      <dgm:spPr/>
      <dgm:t>
        <a:bodyPr/>
        <a:lstStyle/>
        <a:p>
          <a:endParaRPr lang="en-US"/>
        </a:p>
      </dgm:t>
    </dgm:pt>
    <dgm:pt modelId="{C56B4116-1FB6-4066-A9A0-E19AF2A4A3F7}" type="sibTrans" cxnId="{48B8DDBE-8D28-4B1C-8AF6-D6E83B0B0B72}">
      <dgm:prSet/>
      <dgm:spPr/>
      <dgm:t>
        <a:bodyPr/>
        <a:lstStyle/>
        <a:p>
          <a:endParaRPr lang="en-US"/>
        </a:p>
      </dgm:t>
    </dgm:pt>
    <dgm:pt modelId="{AB386C4F-11DA-422E-ADDD-5C4768958E77}">
      <dgm:prSet/>
      <dgm:spPr/>
      <dgm:t>
        <a:bodyPr/>
        <a:lstStyle/>
        <a:p>
          <a:r>
            <a:rPr lang="en-GB" b="1"/>
            <a:t>Success at budget:</a:t>
          </a:r>
          <a:endParaRPr lang="en-US"/>
        </a:p>
      </dgm:t>
    </dgm:pt>
    <dgm:pt modelId="{7D034303-7CA5-40C1-9248-7D1993DD7226}" type="parTrans" cxnId="{06D9D0A4-4883-4E9D-8963-F153333BDADC}">
      <dgm:prSet/>
      <dgm:spPr/>
      <dgm:t>
        <a:bodyPr/>
        <a:lstStyle/>
        <a:p>
          <a:endParaRPr lang="en-US"/>
        </a:p>
      </dgm:t>
    </dgm:pt>
    <dgm:pt modelId="{6C995D84-4320-4EE0-B164-A17D8D0133B0}" type="sibTrans" cxnId="{06D9D0A4-4883-4E9D-8963-F153333BDADC}">
      <dgm:prSet/>
      <dgm:spPr/>
      <dgm:t>
        <a:bodyPr/>
        <a:lstStyle/>
        <a:p>
          <a:endParaRPr lang="en-US"/>
        </a:p>
      </dgm:t>
    </dgm:pt>
    <dgm:pt modelId="{FE2F4E7C-93E4-4C20-8FED-4C1EE8A97D13}">
      <dgm:prSet/>
      <dgm:spPr/>
      <dgm:t>
        <a:bodyPr/>
        <a:lstStyle/>
        <a:p>
          <a:r>
            <a:rPr lang="en-GB" dirty="0"/>
            <a:t>Recall at K ≥ budget % </a:t>
          </a:r>
          <a:r>
            <a:rPr lang="en-GB" i="0" dirty="0"/>
            <a:t>(random selection baseline)</a:t>
          </a:r>
          <a:endParaRPr lang="en-US" i="0" dirty="0"/>
        </a:p>
      </dgm:t>
    </dgm:pt>
    <dgm:pt modelId="{3DB26402-08C9-494A-A8B2-60893296E9E9}" type="parTrans" cxnId="{D3764A9F-7772-462D-9933-79AE222258F9}">
      <dgm:prSet/>
      <dgm:spPr/>
      <dgm:t>
        <a:bodyPr/>
        <a:lstStyle/>
        <a:p>
          <a:endParaRPr lang="en-US"/>
        </a:p>
      </dgm:t>
    </dgm:pt>
    <dgm:pt modelId="{23F326B3-1F03-490D-B1F5-0EB3175E358A}" type="sibTrans" cxnId="{D3764A9F-7772-462D-9933-79AE222258F9}">
      <dgm:prSet/>
      <dgm:spPr/>
      <dgm:t>
        <a:bodyPr/>
        <a:lstStyle/>
        <a:p>
          <a:endParaRPr lang="en-US"/>
        </a:p>
      </dgm:t>
    </dgm:pt>
    <dgm:pt modelId="{40D084A0-3216-4F62-8C14-33FDC796589F}">
      <dgm:prSet/>
      <dgm:spPr/>
      <dgm:t>
        <a:bodyPr/>
        <a:lstStyle/>
        <a:p>
          <a:r>
            <a:rPr lang="en-GB" dirty="0"/>
            <a:t>Precision at K ≥ prevalence </a:t>
          </a:r>
          <a:r>
            <a:rPr lang="en-GB" i="0" dirty="0"/>
            <a:t>(</a:t>
          </a:r>
          <a:r>
            <a:rPr lang="en-US" i="0" dirty="0"/>
            <a:t>N = 10,000, Positives = 432 , Prevalence = </a:t>
          </a:r>
          <a:r>
            <a:rPr lang="en-GB" i="0" dirty="0"/>
            <a:t>4.32%)</a:t>
          </a:r>
          <a:endParaRPr lang="en-US" i="0" dirty="0"/>
        </a:p>
      </dgm:t>
    </dgm:pt>
    <dgm:pt modelId="{048C03C6-95B9-4BB3-ACA5-F9CC4AE101A1}" type="parTrans" cxnId="{601537D9-D4C7-4529-A4F7-5B16DE674F7B}">
      <dgm:prSet/>
      <dgm:spPr/>
      <dgm:t>
        <a:bodyPr/>
        <a:lstStyle/>
        <a:p>
          <a:endParaRPr lang="en-US"/>
        </a:p>
      </dgm:t>
    </dgm:pt>
    <dgm:pt modelId="{7CE7FC04-0864-490B-9496-F7F5299F0DB5}" type="sibTrans" cxnId="{601537D9-D4C7-4529-A4F7-5B16DE674F7B}">
      <dgm:prSet/>
      <dgm:spPr/>
      <dgm:t>
        <a:bodyPr/>
        <a:lstStyle/>
        <a:p>
          <a:endParaRPr lang="en-US"/>
        </a:p>
      </dgm:t>
    </dgm:pt>
    <dgm:pt modelId="{9AE5D008-9DED-4D9B-8CE3-8DD4330BF2F5}" type="pres">
      <dgm:prSet presAssocID="{7D1E1469-A08F-4C2C-A8D1-F7A9E6B9BFD7}" presName="linear" presStyleCnt="0">
        <dgm:presLayoutVars>
          <dgm:animLvl val="lvl"/>
          <dgm:resizeHandles val="exact"/>
        </dgm:presLayoutVars>
      </dgm:prSet>
      <dgm:spPr/>
    </dgm:pt>
    <dgm:pt modelId="{217D404C-CA23-41A1-AFDC-E46CE361755B}" type="pres">
      <dgm:prSet presAssocID="{E207B66B-F569-48C0-8C44-7ED6B36E2F1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960C61-7AAA-46CA-AA7B-A01BDD9BFA82}" type="pres">
      <dgm:prSet presAssocID="{20F86E35-6789-485A-8C8D-E47BC5059CF2}" presName="spacer" presStyleCnt="0"/>
      <dgm:spPr/>
    </dgm:pt>
    <dgm:pt modelId="{37D97497-22F2-4251-9BE0-0F307B0E4F61}" type="pres">
      <dgm:prSet presAssocID="{690C8DEA-3821-403E-A078-FE434DD9C5A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08782C-4F94-4464-A08C-402169DCACF8}" type="pres">
      <dgm:prSet presAssocID="{C56B4116-1FB6-4066-A9A0-E19AF2A4A3F7}" presName="spacer" presStyleCnt="0"/>
      <dgm:spPr/>
    </dgm:pt>
    <dgm:pt modelId="{471918D7-970E-43E1-B5CD-598E523FF22E}" type="pres">
      <dgm:prSet presAssocID="{AB386C4F-11DA-422E-ADDD-5C4768958E7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2A95CA-A1AC-44DB-A22F-873102718ADC}" type="pres">
      <dgm:prSet presAssocID="{6C995D84-4320-4EE0-B164-A17D8D0133B0}" presName="spacer" presStyleCnt="0"/>
      <dgm:spPr/>
    </dgm:pt>
    <dgm:pt modelId="{57AFC5C7-7873-4B09-8663-7DF4A089F64A}" type="pres">
      <dgm:prSet presAssocID="{FE2F4E7C-93E4-4C20-8FED-4C1EE8A97D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13D939-FC9B-4577-8F28-7D77436372D0}" type="pres">
      <dgm:prSet presAssocID="{23F326B3-1F03-490D-B1F5-0EB3175E358A}" presName="spacer" presStyleCnt="0"/>
      <dgm:spPr/>
    </dgm:pt>
    <dgm:pt modelId="{D71B65D1-5DD2-4DDB-87A3-5C84FF012787}" type="pres">
      <dgm:prSet presAssocID="{40D084A0-3216-4F62-8C14-33FDC796589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7C54D4F-624F-461D-9E20-EE823A0D4A82}" type="presOf" srcId="{AB386C4F-11DA-422E-ADDD-5C4768958E77}" destId="{471918D7-970E-43E1-B5CD-598E523FF22E}" srcOrd="0" destOrd="0" presId="urn:microsoft.com/office/officeart/2005/8/layout/vList2"/>
    <dgm:cxn modelId="{26968475-CCB7-455D-AE01-5A28D768F751}" type="presOf" srcId="{40D084A0-3216-4F62-8C14-33FDC796589F}" destId="{D71B65D1-5DD2-4DDB-87A3-5C84FF012787}" srcOrd="0" destOrd="0" presId="urn:microsoft.com/office/officeart/2005/8/layout/vList2"/>
    <dgm:cxn modelId="{B1355189-A9C6-4FE4-BE1F-C780A10DC377}" type="presOf" srcId="{FE2F4E7C-93E4-4C20-8FED-4C1EE8A97D13}" destId="{57AFC5C7-7873-4B09-8663-7DF4A089F64A}" srcOrd="0" destOrd="0" presId="urn:microsoft.com/office/officeart/2005/8/layout/vList2"/>
    <dgm:cxn modelId="{2AF3D889-5877-4BC4-9B82-7ED9EC3880E4}" type="presOf" srcId="{E207B66B-F569-48C0-8C44-7ED6B36E2F11}" destId="{217D404C-CA23-41A1-AFDC-E46CE361755B}" srcOrd="0" destOrd="0" presId="urn:microsoft.com/office/officeart/2005/8/layout/vList2"/>
    <dgm:cxn modelId="{F0818793-0297-45A3-8D67-B930B9B99639}" type="presOf" srcId="{7D1E1469-A08F-4C2C-A8D1-F7A9E6B9BFD7}" destId="{9AE5D008-9DED-4D9B-8CE3-8DD4330BF2F5}" srcOrd="0" destOrd="0" presId="urn:microsoft.com/office/officeart/2005/8/layout/vList2"/>
    <dgm:cxn modelId="{D3764A9F-7772-462D-9933-79AE222258F9}" srcId="{7D1E1469-A08F-4C2C-A8D1-F7A9E6B9BFD7}" destId="{FE2F4E7C-93E4-4C20-8FED-4C1EE8A97D13}" srcOrd="3" destOrd="0" parTransId="{3DB26402-08C9-494A-A8B2-60893296E9E9}" sibTransId="{23F326B3-1F03-490D-B1F5-0EB3175E358A}"/>
    <dgm:cxn modelId="{06D9D0A4-4883-4E9D-8963-F153333BDADC}" srcId="{7D1E1469-A08F-4C2C-A8D1-F7A9E6B9BFD7}" destId="{AB386C4F-11DA-422E-ADDD-5C4768958E77}" srcOrd="2" destOrd="0" parTransId="{7D034303-7CA5-40C1-9248-7D1993DD7226}" sibTransId="{6C995D84-4320-4EE0-B164-A17D8D0133B0}"/>
    <dgm:cxn modelId="{74095FAE-8D36-4409-9C03-1FD3E0AC66DC}" srcId="{7D1E1469-A08F-4C2C-A8D1-F7A9E6B9BFD7}" destId="{E207B66B-F569-48C0-8C44-7ED6B36E2F11}" srcOrd="0" destOrd="0" parTransId="{FC98FA9A-CA99-4E2D-B59C-9B96FA57DB85}" sibTransId="{20F86E35-6789-485A-8C8D-E47BC5059CF2}"/>
    <dgm:cxn modelId="{48B8DDBE-8D28-4B1C-8AF6-D6E83B0B0B72}" srcId="{7D1E1469-A08F-4C2C-A8D1-F7A9E6B9BFD7}" destId="{690C8DEA-3821-403E-A078-FE434DD9C5A7}" srcOrd="1" destOrd="0" parTransId="{F82BC6BA-06AE-4C0A-B41F-585B61518135}" sibTransId="{C56B4116-1FB6-4066-A9A0-E19AF2A4A3F7}"/>
    <dgm:cxn modelId="{601537D9-D4C7-4529-A4F7-5B16DE674F7B}" srcId="{7D1E1469-A08F-4C2C-A8D1-F7A9E6B9BFD7}" destId="{40D084A0-3216-4F62-8C14-33FDC796589F}" srcOrd="4" destOrd="0" parTransId="{048C03C6-95B9-4BB3-ACA5-F9CC4AE101A1}" sibTransId="{7CE7FC04-0864-490B-9496-F7F5299F0DB5}"/>
    <dgm:cxn modelId="{8DFEABFF-B97A-484A-BE96-10D63F25F2FC}" type="presOf" srcId="{690C8DEA-3821-403E-A078-FE434DD9C5A7}" destId="{37D97497-22F2-4251-9BE0-0F307B0E4F61}" srcOrd="0" destOrd="0" presId="urn:microsoft.com/office/officeart/2005/8/layout/vList2"/>
    <dgm:cxn modelId="{2BBC0131-8045-46F3-B374-577DD4EDE140}" type="presParOf" srcId="{9AE5D008-9DED-4D9B-8CE3-8DD4330BF2F5}" destId="{217D404C-CA23-41A1-AFDC-E46CE361755B}" srcOrd="0" destOrd="0" presId="urn:microsoft.com/office/officeart/2005/8/layout/vList2"/>
    <dgm:cxn modelId="{F32610DF-D272-4E19-BAC7-D897FAF790E5}" type="presParOf" srcId="{9AE5D008-9DED-4D9B-8CE3-8DD4330BF2F5}" destId="{5D960C61-7AAA-46CA-AA7B-A01BDD9BFA82}" srcOrd="1" destOrd="0" presId="urn:microsoft.com/office/officeart/2005/8/layout/vList2"/>
    <dgm:cxn modelId="{2D321F09-5245-458E-875C-D3FED651085E}" type="presParOf" srcId="{9AE5D008-9DED-4D9B-8CE3-8DD4330BF2F5}" destId="{37D97497-22F2-4251-9BE0-0F307B0E4F61}" srcOrd="2" destOrd="0" presId="urn:microsoft.com/office/officeart/2005/8/layout/vList2"/>
    <dgm:cxn modelId="{C21F6779-70DD-4696-A13D-6C227EF3D9A2}" type="presParOf" srcId="{9AE5D008-9DED-4D9B-8CE3-8DD4330BF2F5}" destId="{5A08782C-4F94-4464-A08C-402169DCACF8}" srcOrd="3" destOrd="0" presId="urn:microsoft.com/office/officeart/2005/8/layout/vList2"/>
    <dgm:cxn modelId="{DEBE5408-B4AE-4817-947E-840D4FF3CE65}" type="presParOf" srcId="{9AE5D008-9DED-4D9B-8CE3-8DD4330BF2F5}" destId="{471918D7-970E-43E1-B5CD-598E523FF22E}" srcOrd="4" destOrd="0" presId="urn:microsoft.com/office/officeart/2005/8/layout/vList2"/>
    <dgm:cxn modelId="{DFC5CB13-6564-4E1E-9E32-EA9CC18BFE05}" type="presParOf" srcId="{9AE5D008-9DED-4D9B-8CE3-8DD4330BF2F5}" destId="{C92A95CA-A1AC-44DB-A22F-873102718ADC}" srcOrd="5" destOrd="0" presId="urn:microsoft.com/office/officeart/2005/8/layout/vList2"/>
    <dgm:cxn modelId="{35EBCC1F-82C3-45F6-B667-DDE8F344E7B9}" type="presParOf" srcId="{9AE5D008-9DED-4D9B-8CE3-8DD4330BF2F5}" destId="{57AFC5C7-7873-4B09-8663-7DF4A089F64A}" srcOrd="6" destOrd="0" presId="urn:microsoft.com/office/officeart/2005/8/layout/vList2"/>
    <dgm:cxn modelId="{1F771F9B-3E1D-4468-9CAA-DB89EDACEF3C}" type="presParOf" srcId="{9AE5D008-9DED-4D9B-8CE3-8DD4330BF2F5}" destId="{1913D939-FC9B-4577-8F28-7D77436372D0}" srcOrd="7" destOrd="0" presId="urn:microsoft.com/office/officeart/2005/8/layout/vList2"/>
    <dgm:cxn modelId="{481B4F84-684A-427F-8E65-66DA12F030F5}" type="presParOf" srcId="{9AE5D008-9DED-4D9B-8CE3-8DD4330BF2F5}" destId="{D71B65D1-5DD2-4DDB-87A3-5C84FF01278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30C92F-941F-4A2E-B94D-6621CBABC44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6763E-8EC6-48C2-A814-3833F953B0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Pipeline:</a:t>
          </a:r>
          <a:r>
            <a:rPr lang="en-GB"/>
            <a:t> Median imputation, standardization, and a classifier (logistic regression or tree) trained with an 80/20 stratified split.</a:t>
          </a:r>
          <a:endParaRPr lang="en-US"/>
        </a:p>
      </dgm:t>
    </dgm:pt>
    <dgm:pt modelId="{0369A5D7-01F6-465D-83C9-B12A96DE499A}" type="parTrans" cxnId="{9AC6FA36-FBF9-4AE7-8AAC-1DAD735E64BB}">
      <dgm:prSet/>
      <dgm:spPr/>
      <dgm:t>
        <a:bodyPr/>
        <a:lstStyle/>
        <a:p>
          <a:endParaRPr lang="en-US"/>
        </a:p>
      </dgm:t>
    </dgm:pt>
    <dgm:pt modelId="{B66B1F04-BAEA-4E1B-BBA4-9253A2B356B6}" type="sibTrans" cxnId="{9AC6FA36-FBF9-4AE7-8AAC-1DAD735E64BB}">
      <dgm:prSet/>
      <dgm:spPr/>
      <dgm:t>
        <a:bodyPr/>
        <a:lstStyle/>
        <a:p>
          <a:endParaRPr lang="en-US"/>
        </a:p>
      </dgm:t>
    </dgm:pt>
    <dgm:pt modelId="{685DB515-02B5-401F-9076-DCCE5716C7F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Inputs:</a:t>
          </a:r>
          <a:r>
            <a:rPr lang="en-GB"/>
            <a:t> Remove leak-prone features (match_*, *_sum, labs_sum, clinical_text) and use standardized labs, BP summaries/trends, and Age/SES.</a:t>
          </a:r>
          <a:endParaRPr lang="en-US"/>
        </a:p>
      </dgm:t>
    </dgm:pt>
    <dgm:pt modelId="{20A417A6-6059-4D53-80D2-536CD35AE9D0}" type="parTrans" cxnId="{7B6E4B8E-727D-4C28-B371-B7980DAEB429}">
      <dgm:prSet/>
      <dgm:spPr/>
      <dgm:t>
        <a:bodyPr/>
        <a:lstStyle/>
        <a:p>
          <a:endParaRPr lang="en-US"/>
        </a:p>
      </dgm:t>
    </dgm:pt>
    <dgm:pt modelId="{05EF9F31-578D-488B-B62B-AEF313535F76}" type="sibTrans" cxnId="{7B6E4B8E-727D-4C28-B371-B7980DAEB429}">
      <dgm:prSet/>
      <dgm:spPr/>
      <dgm:t>
        <a:bodyPr/>
        <a:lstStyle/>
        <a:p>
          <a:endParaRPr lang="en-US"/>
        </a:p>
      </dgm:t>
    </dgm:pt>
    <dgm:pt modelId="{5E6FF91E-261E-4DCD-9A87-FBA4CD0C4D0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Baselines:</a:t>
          </a:r>
          <a:r>
            <a:rPr lang="en-GB"/>
            <a:t> With testing budget </a:t>
          </a:r>
          <a:r>
            <a:rPr lang="en-GB" b="1"/>
            <a:t>B%</a:t>
          </a:r>
          <a:r>
            <a:rPr lang="en-GB"/>
            <a:t> (so </a:t>
          </a:r>
          <a:r>
            <a:rPr lang="en-GB" b="1"/>
            <a:t>K = B% × N</a:t>
          </a:r>
          <a:r>
            <a:rPr lang="en-GB"/>
            <a:t>), random selection captures ≈</a:t>
          </a:r>
          <a:r>
            <a:rPr lang="en-GB" b="1"/>
            <a:t>B%</a:t>
          </a:r>
          <a:r>
            <a:rPr lang="en-GB"/>
            <a:t> of all true cases and yields a positive rate equal to cohort prevalence </a:t>
          </a:r>
          <a:r>
            <a:rPr lang="en-GB" b="1"/>
            <a:t>p</a:t>
          </a:r>
          <a:r>
            <a:rPr lang="en-GB"/>
            <a:t>.</a:t>
          </a:r>
          <a:endParaRPr lang="en-US"/>
        </a:p>
      </dgm:t>
    </dgm:pt>
    <dgm:pt modelId="{4BC70A3F-563B-4BA5-96CE-26AD40BADEE2}" type="parTrans" cxnId="{07B80E9C-ED61-496E-BD4C-D3E72E80B82F}">
      <dgm:prSet/>
      <dgm:spPr/>
      <dgm:t>
        <a:bodyPr/>
        <a:lstStyle/>
        <a:p>
          <a:endParaRPr lang="en-US"/>
        </a:p>
      </dgm:t>
    </dgm:pt>
    <dgm:pt modelId="{D00F7F35-33C5-4A42-ABA7-F223C4BC451F}" type="sibTrans" cxnId="{07B80E9C-ED61-496E-BD4C-D3E72E80B82F}">
      <dgm:prSet/>
      <dgm:spPr/>
      <dgm:t>
        <a:bodyPr/>
        <a:lstStyle/>
        <a:p>
          <a:endParaRPr lang="en-US"/>
        </a:p>
      </dgm:t>
    </dgm:pt>
    <dgm:pt modelId="{1385A122-1B61-4330-A051-C26C276E88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Success:</a:t>
          </a:r>
          <a:r>
            <a:rPr lang="en-GB"/>
            <a:t> At the same </a:t>
          </a:r>
          <a:r>
            <a:rPr lang="en-GB" b="1"/>
            <a:t>K</a:t>
          </a:r>
          <a:r>
            <a:rPr lang="en-GB"/>
            <a:t>, the model is effective if </a:t>
          </a:r>
          <a:r>
            <a:rPr lang="en-GB" b="1"/>
            <a:t>cases captured ≥ B%</a:t>
          </a:r>
          <a:r>
            <a:rPr lang="en-GB"/>
            <a:t> and the </a:t>
          </a:r>
          <a:r>
            <a:rPr lang="en-GB" b="1"/>
            <a:t>positive rate among those tested ≥ p</a:t>
          </a:r>
          <a:r>
            <a:rPr lang="en-GB"/>
            <a:t> on the holdout set.</a:t>
          </a:r>
          <a:endParaRPr lang="en-US"/>
        </a:p>
      </dgm:t>
    </dgm:pt>
    <dgm:pt modelId="{8FC6E1F6-950A-451F-A4D1-3B400F5E7FAA}" type="parTrans" cxnId="{1E302B84-5D6A-4A06-A501-DACC4DD955BE}">
      <dgm:prSet/>
      <dgm:spPr/>
      <dgm:t>
        <a:bodyPr/>
        <a:lstStyle/>
        <a:p>
          <a:endParaRPr lang="en-US"/>
        </a:p>
      </dgm:t>
    </dgm:pt>
    <dgm:pt modelId="{FCDE4DA7-7AC5-47F2-BD19-1039A2ECF4B9}" type="sibTrans" cxnId="{1E302B84-5D6A-4A06-A501-DACC4DD955BE}">
      <dgm:prSet/>
      <dgm:spPr/>
      <dgm:t>
        <a:bodyPr/>
        <a:lstStyle/>
        <a:p>
          <a:endParaRPr lang="en-US"/>
        </a:p>
      </dgm:t>
    </dgm:pt>
    <dgm:pt modelId="{7E450B00-537F-436E-B223-FEDB88A6AA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Operating point:</a:t>
          </a:r>
          <a:r>
            <a:rPr lang="en-GB"/>
            <a:t> Set </a:t>
          </a:r>
          <a:r>
            <a:rPr lang="en-GB" b="1"/>
            <a:t>B%</a:t>
          </a:r>
          <a:r>
            <a:rPr lang="en-GB"/>
            <a:t> from capacity, compute </a:t>
          </a:r>
          <a:r>
            <a:rPr lang="en-GB" b="1"/>
            <a:t>K = B% × N</a:t>
          </a:r>
          <a:r>
            <a:rPr lang="en-GB"/>
            <a:t>, and evaluate the </a:t>
          </a:r>
          <a:r>
            <a:rPr lang="en-GB" b="1"/>
            <a:t>cases captured</a:t>
          </a:r>
          <a:r>
            <a:rPr lang="en-GB"/>
            <a:t> and </a:t>
          </a:r>
          <a:r>
            <a:rPr lang="en-GB" b="1"/>
            <a:t>positive rate</a:t>
          </a:r>
          <a:r>
            <a:rPr lang="en-GB"/>
            <a:t> curves at that </a:t>
          </a:r>
          <a:r>
            <a:rPr lang="en-GB" b="1"/>
            <a:t>K</a:t>
          </a:r>
          <a:r>
            <a:rPr lang="en-GB"/>
            <a:t> to decide.</a:t>
          </a:r>
          <a:endParaRPr lang="en-US"/>
        </a:p>
      </dgm:t>
    </dgm:pt>
    <dgm:pt modelId="{8E153CAB-294D-4FB5-8A80-C077F3208C9B}" type="parTrans" cxnId="{36D8D092-3AAA-42B8-AE71-A730FA87142F}">
      <dgm:prSet/>
      <dgm:spPr/>
      <dgm:t>
        <a:bodyPr/>
        <a:lstStyle/>
        <a:p>
          <a:endParaRPr lang="en-US"/>
        </a:p>
      </dgm:t>
    </dgm:pt>
    <dgm:pt modelId="{AF75EE34-24EE-4446-A682-B2118861B285}" type="sibTrans" cxnId="{36D8D092-3AAA-42B8-AE71-A730FA87142F}">
      <dgm:prSet/>
      <dgm:spPr/>
      <dgm:t>
        <a:bodyPr/>
        <a:lstStyle/>
        <a:p>
          <a:endParaRPr lang="en-US"/>
        </a:p>
      </dgm:t>
    </dgm:pt>
    <dgm:pt modelId="{C7391A5F-9E7B-4D61-8630-0FE3B00BFA8D}" type="pres">
      <dgm:prSet presAssocID="{9F30C92F-941F-4A2E-B94D-6621CBABC44B}" presName="root" presStyleCnt="0">
        <dgm:presLayoutVars>
          <dgm:dir/>
          <dgm:resizeHandles val="exact"/>
        </dgm:presLayoutVars>
      </dgm:prSet>
      <dgm:spPr/>
    </dgm:pt>
    <dgm:pt modelId="{52783A3B-4815-4E53-8E4B-4FF18313E589}" type="pres">
      <dgm:prSet presAssocID="{8736763E-8EC6-48C2-A814-3833F953B029}" presName="compNode" presStyleCnt="0"/>
      <dgm:spPr/>
    </dgm:pt>
    <dgm:pt modelId="{745F2506-4871-4547-BD70-922ABD271612}" type="pres">
      <dgm:prSet presAssocID="{8736763E-8EC6-48C2-A814-3833F953B029}" presName="bgRect" presStyleLbl="bgShp" presStyleIdx="0" presStyleCnt="5"/>
      <dgm:spPr/>
    </dgm:pt>
    <dgm:pt modelId="{96705A1E-5E16-438F-82A5-FC8B2BADB019}" type="pres">
      <dgm:prSet presAssocID="{8736763E-8EC6-48C2-A814-3833F953B02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062D16-1C8E-4329-980A-734898535ADE}" type="pres">
      <dgm:prSet presAssocID="{8736763E-8EC6-48C2-A814-3833F953B029}" presName="spaceRect" presStyleCnt="0"/>
      <dgm:spPr/>
    </dgm:pt>
    <dgm:pt modelId="{1009A271-3D03-4EEB-85F4-353A3109781B}" type="pres">
      <dgm:prSet presAssocID="{8736763E-8EC6-48C2-A814-3833F953B029}" presName="parTx" presStyleLbl="revTx" presStyleIdx="0" presStyleCnt="5">
        <dgm:presLayoutVars>
          <dgm:chMax val="0"/>
          <dgm:chPref val="0"/>
        </dgm:presLayoutVars>
      </dgm:prSet>
      <dgm:spPr/>
    </dgm:pt>
    <dgm:pt modelId="{F617A10B-4FB5-4957-8082-DB7D33FB49BD}" type="pres">
      <dgm:prSet presAssocID="{B66B1F04-BAEA-4E1B-BBA4-9253A2B356B6}" presName="sibTrans" presStyleCnt="0"/>
      <dgm:spPr/>
    </dgm:pt>
    <dgm:pt modelId="{04E3E58B-5FC8-4E3B-A54C-DBCF6F784F97}" type="pres">
      <dgm:prSet presAssocID="{685DB515-02B5-401F-9076-DCCE5716C7F6}" presName="compNode" presStyleCnt="0"/>
      <dgm:spPr/>
    </dgm:pt>
    <dgm:pt modelId="{2C2547F0-5073-466D-9220-7F8E23D1F412}" type="pres">
      <dgm:prSet presAssocID="{685DB515-02B5-401F-9076-DCCE5716C7F6}" presName="bgRect" presStyleLbl="bgShp" presStyleIdx="1" presStyleCnt="5"/>
      <dgm:spPr/>
    </dgm:pt>
    <dgm:pt modelId="{E898E3D6-3E37-43A7-B2C2-8014851B67E8}" type="pres">
      <dgm:prSet presAssocID="{685DB515-02B5-401F-9076-DCCE5716C7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63AF175-76F7-41D8-836E-064A244C3B42}" type="pres">
      <dgm:prSet presAssocID="{685DB515-02B5-401F-9076-DCCE5716C7F6}" presName="spaceRect" presStyleCnt="0"/>
      <dgm:spPr/>
    </dgm:pt>
    <dgm:pt modelId="{1FAA6EDF-CB5E-41B7-9040-BBC886568963}" type="pres">
      <dgm:prSet presAssocID="{685DB515-02B5-401F-9076-DCCE5716C7F6}" presName="parTx" presStyleLbl="revTx" presStyleIdx="1" presStyleCnt="5">
        <dgm:presLayoutVars>
          <dgm:chMax val="0"/>
          <dgm:chPref val="0"/>
        </dgm:presLayoutVars>
      </dgm:prSet>
      <dgm:spPr/>
    </dgm:pt>
    <dgm:pt modelId="{25A74B32-4068-48A1-9980-551F811C1495}" type="pres">
      <dgm:prSet presAssocID="{05EF9F31-578D-488B-B62B-AEF313535F76}" presName="sibTrans" presStyleCnt="0"/>
      <dgm:spPr/>
    </dgm:pt>
    <dgm:pt modelId="{900AD5A4-CA2A-4C21-A2B3-C8CF2E7EFCFE}" type="pres">
      <dgm:prSet presAssocID="{5E6FF91E-261E-4DCD-9A87-FBA4CD0C4D00}" presName="compNode" presStyleCnt="0"/>
      <dgm:spPr/>
    </dgm:pt>
    <dgm:pt modelId="{04DEF710-669F-4A00-85D4-F8F4EE76060A}" type="pres">
      <dgm:prSet presAssocID="{5E6FF91E-261E-4DCD-9A87-FBA4CD0C4D00}" presName="bgRect" presStyleLbl="bgShp" presStyleIdx="2" presStyleCnt="5"/>
      <dgm:spPr/>
    </dgm:pt>
    <dgm:pt modelId="{4FAE8900-EC1D-4CB6-B7D4-49D39F77BE81}" type="pres">
      <dgm:prSet presAssocID="{5E6FF91E-261E-4DCD-9A87-FBA4CD0C4D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635649A-44EC-4A35-9149-FCD91ACB9C32}" type="pres">
      <dgm:prSet presAssocID="{5E6FF91E-261E-4DCD-9A87-FBA4CD0C4D00}" presName="spaceRect" presStyleCnt="0"/>
      <dgm:spPr/>
    </dgm:pt>
    <dgm:pt modelId="{C055284F-5DA6-4FA1-B9E0-DC237C7371F0}" type="pres">
      <dgm:prSet presAssocID="{5E6FF91E-261E-4DCD-9A87-FBA4CD0C4D00}" presName="parTx" presStyleLbl="revTx" presStyleIdx="2" presStyleCnt="5">
        <dgm:presLayoutVars>
          <dgm:chMax val="0"/>
          <dgm:chPref val="0"/>
        </dgm:presLayoutVars>
      </dgm:prSet>
      <dgm:spPr/>
    </dgm:pt>
    <dgm:pt modelId="{B2CDDE62-61DD-4824-AA56-9042531197C6}" type="pres">
      <dgm:prSet presAssocID="{D00F7F35-33C5-4A42-ABA7-F223C4BC451F}" presName="sibTrans" presStyleCnt="0"/>
      <dgm:spPr/>
    </dgm:pt>
    <dgm:pt modelId="{C84E466F-107F-4F49-949B-809ABDF633A3}" type="pres">
      <dgm:prSet presAssocID="{1385A122-1B61-4330-A051-C26C276E8805}" presName="compNode" presStyleCnt="0"/>
      <dgm:spPr/>
    </dgm:pt>
    <dgm:pt modelId="{C12ADF9E-CEE7-43D4-9368-EE3071101B68}" type="pres">
      <dgm:prSet presAssocID="{1385A122-1B61-4330-A051-C26C276E8805}" presName="bgRect" presStyleLbl="bgShp" presStyleIdx="3" presStyleCnt="5"/>
      <dgm:spPr/>
    </dgm:pt>
    <dgm:pt modelId="{C0C215EA-F887-4849-9A3D-FC42A0EC857D}" type="pres">
      <dgm:prSet presAssocID="{1385A122-1B61-4330-A051-C26C276E88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699BD6F-4593-434D-A38A-129B317DAF04}" type="pres">
      <dgm:prSet presAssocID="{1385A122-1B61-4330-A051-C26C276E8805}" presName="spaceRect" presStyleCnt="0"/>
      <dgm:spPr/>
    </dgm:pt>
    <dgm:pt modelId="{607706B8-8654-4FA8-8FDB-E8A82D27BAF6}" type="pres">
      <dgm:prSet presAssocID="{1385A122-1B61-4330-A051-C26C276E8805}" presName="parTx" presStyleLbl="revTx" presStyleIdx="3" presStyleCnt="5">
        <dgm:presLayoutVars>
          <dgm:chMax val="0"/>
          <dgm:chPref val="0"/>
        </dgm:presLayoutVars>
      </dgm:prSet>
      <dgm:spPr/>
    </dgm:pt>
    <dgm:pt modelId="{47C1F6CF-F600-4157-90AA-78C65D865DD9}" type="pres">
      <dgm:prSet presAssocID="{FCDE4DA7-7AC5-47F2-BD19-1039A2ECF4B9}" presName="sibTrans" presStyleCnt="0"/>
      <dgm:spPr/>
    </dgm:pt>
    <dgm:pt modelId="{00AB5C67-C9E0-4169-8A1A-6CDB1EDA18B1}" type="pres">
      <dgm:prSet presAssocID="{7E450B00-537F-436E-B223-FEDB88A6AA18}" presName="compNode" presStyleCnt="0"/>
      <dgm:spPr/>
    </dgm:pt>
    <dgm:pt modelId="{58A28C6D-4C4F-4BF6-AC84-70806E311BBB}" type="pres">
      <dgm:prSet presAssocID="{7E450B00-537F-436E-B223-FEDB88A6AA18}" presName="bgRect" presStyleLbl="bgShp" presStyleIdx="4" presStyleCnt="5"/>
      <dgm:spPr/>
    </dgm:pt>
    <dgm:pt modelId="{E580E937-AFA5-4173-A2CE-AC553BFCD113}" type="pres">
      <dgm:prSet presAssocID="{7E450B00-537F-436E-B223-FEDB88A6AA1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C83E87E-554B-4233-88D4-60F35C339EEF}" type="pres">
      <dgm:prSet presAssocID="{7E450B00-537F-436E-B223-FEDB88A6AA18}" presName="spaceRect" presStyleCnt="0"/>
      <dgm:spPr/>
    </dgm:pt>
    <dgm:pt modelId="{0E6CA7F8-A811-4606-89BB-176D7519C7C8}" type="pres">
      <dgm:prSet presAssocID="{7E450B00-537F-436E-B223-FEDB88A6AA1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C6FA36-FBF9-4AE7-8AAC-1DAD735E64BB}" srcId="{9F30C92F-941F-4A2E-B94D-6621CBABC44B}" destId="{8736763E-8EC6-48C2-A814-3833F953B029}" srcOrd="0" destOrd="0" parTransId="{0369A5D7-01F6-465D-83C9-B12A96DE499A}" sibTransId="{B66B1F04-BAEA-4E1B-BBA4-9253A2B356B6}"/>
    <dgm:cxn modelId="{ABE95F41-0661-434D-8759-400EC12F988B}" type="presOf" srcId="{685DB515-02B5-401F-9076-DCCE5716C7F6}" destId="{1FAA6EDF-CB5E-41B7-9040-BBC886568963}" srcOrd="0" destOrd="0" presId="urn:microsoft.com/office/officeart/2018/2/layout/IconVerticalSolidList"/>
    <dgm:cxn modelId="{A6EFD343-B2C4-4E3E-9E42-D12CE1D67236}" type="presOf" srcId="{7E450B00-537F-436E-B223-FEDB88A6AA18}" destId="{0E6CA7F8-A811-4606-89BB-176D7519C7C8}" srcOrd="0" destOrd="0" presId="urn:microsoft.com/office/officeart/2018/2/layout/IconVerticalSolidList"/>
    <dgm:cxn modelId="{B9E4194F-3C9E-491C-8F1C-75959406EDF9}" type="presOf" srcId="{5E6FF91E-261E-4DCD-9A87-FBA4CD0C4D00}" destId="{C055284F-5DA6-4FA1-B9E0-DC237C7371F0}" srcOrd="0" destOrd="0" presId="urn:microsoft.com/office/officeart/2018/2/layout/IconVerticalSolidList"/>
    <dgm:cxn modelId="{B824CA54-8337-4E6E-9A27-5B06C3C3C558}" type="presOf" srcId="{9F30C92F-941F-4A2E-B94D-6621CBABC44B}" destId="{C7391A5F-9E7B-4D61-8630-0FE3B00BFA8D}" srcOrd="0" destOrd="0" presId="urn:microsoft.com/office/officeart/2018/2/layout/IconVerticalSolidList"/>
    <dgm:cxn modelId="{97E40558-8551-4110-B4D3-2CF032190C64}" type="presOf" srcId="{1385A122-1B61-4330-A051-C26C276E8805}" destId="{607706B8-8654-4FA8-8FDB-E8A82D27BAF6}" srcOrd="0" destOrd="0" presId="urn:microsoft.com/office/officeart/2018/2/layout/IconVerticalSolidList"/>
    <dgm:cxn modelId="{1E302B84-5D6A-4A06-A501-DACC4DD955BE}" srcId="{9F30C92F-941F-4A2E-B94D-6621CBABC44B}" destId="{1385A122-1B61-4330-A051-C26C276E8805}" srcOrd="3" destOrd="0" parTransId="{8FC6E1F6-950A-451F-A4D1-3B400F5E7FAA}" sibTransId="{FCDE4DA7-7AC5-47F2-BD19-1039A2ECF4B9}"/>
    <dgm:cxn modelId="{7B6E4B8E-727D-4C28-B371-B7980DAEB429}" srcId="{9F30C92F-941F-4A2E-B94D-6621CBABC44B}" destId="{685DB515-02B5-401F-9076-DCCE5716C7F6}" srcOrd="1" destOrd="0" parTransId="{20A417A6-6059-4D53-80D2-536CD35AE9D0}" sibTransId="{05EF9F31-578D-488B-B62B-AEF313535F76}"/>
    <dgm:cxn modelId="{36D8D092-3AAA-42B8-AE71-A730FA87142F}" srcId="{9F30C92F-941F-4A2E-B94D-6621CBABC44B}" destId="{7E450B00-537F-436E-B223-FEDB88A6AA18}" srcOrd="4" destOrd="0" parTransId="{8E153CAB-294D-4FB5-8A80-C077F3208C9B}" sibTransId="{AF75EE34-24EE-4446-A682-B2118861B285}"/>
    <dgm:cxn modelId="{07B80E9C-ED61-496E-BD4C-D3E72E80B82F}" srcId="{9F30C92F-941F-4A2E-B94D-6621CBABC44B}" destId="{5E6FF91E-261E-4DCD-9A87-FBA4CD0C4D00}" srcOrd="2" destOrd="0" parTransId="{4BC70A3F-563B-4BA5-96CE-26AD40BADEE2}" sibTransId="{D00F7F35-33C5-4A42-ABA7-F223C4BC451F}"/>
    <dgm:cxn modelId="{E845F2E2-6408-4B57-9B6A-935D594AB262}" type="presOf" srcId="{8736763E-8EC6-48C2-A814-3833F953B029}" destId="{1009A271-3D03-4EEB-85F4-353A3109781B}" srcOrd="0" destOrd="0" presId="urn:microsoft.com/office/officeart/2018/2/layout/IconVerticalSolidList"/>
    <dgm:cxn modelId="{8955867E-9D6F-4388-8DDD-8E4EE70A5A55}" type="presParOf" srcId="{C7391A5F-9E7B-4D61-8630-0FE3B00BFA8D}" destId="{52783A3B-4815-4E53-8E4B-4FF18313E589}" srcOrd="0" destOrd="0" presId="urn:microsoft.com/office/officeart/2018/2/layout/IconVerticalSolidList"/>
    <dgm:cxn modelId="{6477D566-0B8C-473F-ACAB-39237607FBF5}" type="presParOf" srcId="{52783A3B-4815-4E53-8E4B-4FF18313E589}" destId="{745F2506-4871-4547-BD70-922ABD271612}" srcOrd="0" destOrd="0" presId="urn:microsoft.com/office/officeart/2018/2/layout/IconVerticalSolidList"/>
    <dgm:cxn modelId="{70F4E88F-9275-4C23-8BDF-628572AFA702}" type="presParOf" srcId="{52783A3B-4815-4E53-8E4B-4FF18313E589}" destId="{96705A1E-5E16-438F-82A5-FC8B2BADB019}" srcOrd="1" destOrd="0" presId="urn:microsoft.com/office/officeart/2018/2/layout/IconVerticalSolidList"/>
    <dgm:cxn modelId="{889DE243-51C6-4C52-90F9-2B6392C05293}" type="presParOf" srcId="{52783A3B-4815-4E53-8E4B-4FF18313E589}" destId="{11062D16-1C8E-4329-980A-734898535ADE}" srcOrd="2" destOrd="0" presId="urn:microsoft.com/office/officeart/2018/2/layout/IconVerticalSolidList"/>
    <dgm:cxn modelId="{4481791F-D996-467D-B3CA-C53875E74B4B}" type="presParOf" srcId="{52783A3B-4815-4E53-8E4B-4FF18313E589}" destId="{1009A271-3D03-4EEB-85F4-353A3109781B}" srcOrd="3" destOrd="0" presId="urn:microsoft.com/office/officeart/2018/2/layout/IconVerticalSolidList"/>
    <dgm:cxn modelId="{448421AF-999D-407D-B606-0603787A908E}" type="presParOf" srcId="{C7391A5F-9E7B-4D61-8630-0FE3B00BFA8D}" destId="{F617A10B-4FB5-4957-8082-DB7D33FB49BD}" srcOrd="1" destOrd="0" presId="urn:microsoft.com/office/officeart/2018/2/layout/IconVerticalSolidList"/>
    <dgm:cxn modelId="{A9174988-620C-4154-AF6D-389CB3C44DD0}" type="presParOf" srcId="{C7391A5F-9E7B-4D61-8630-0FE3B00BFA8D}" destId="{04E3E58B-5FC8-4E3B-A54C-DBCF6F784F97}" srcOrd="2" destOrd="0" presId="urn:microsoft.com/office/officeart/2018/2/layout/IconVerticalSolidList"/>
    <dgm:cxn modelId="{83972808-543F-442F-8C6F-8BDABF194113}" type="presParOf" srcId="{04E3E58B-5FC8-4E3B-A54C-DBCF6F784F97}" destId="{2C2547F0-5073-466D-9220-7F8E23D1F412}" srcOrd="0" destOrd="0" presId="urn:microsoft.com/office/officeart/2018/2/layout/IconVerticalSolidList"/>
    <dgm:cxn modelId="{7CDCBB98-89D7-4453-BA0B-65EE8E47EC19}" type="presParOf" srcId="{04E3E58B-5FC8-4E3B-A54C-DBCF6F784F97}" destId="{E898E3D6-3E37-43A7-B2C2-8014851B67E8}" srcOrd="1" destOrd="0" presId="urn:microsoft.com/office/officeart/2018/2/layout/IconVerticalSolidList"/>
    <dgm:cxn modelId="{C8CED9FE-2CE0-4BE0-BC24-9A3196BE0532}" type="presParOf" srcId="{04E3E58B-5FC8-4E3B-A54C-DBCF6F784F97}" destId="{F63AF175-76F7-41D8-836E-064A244C3B42}" srcOrd="2" destOrd="0" presId="urn:microsoft.com/office/officeart/2018/2/layout/IconVerticalSolidList"/>
    <dgm:cxn modelId="{1B3A109B-2467-489E-813E-1EAEE5943AE6}" type="presParOf" srcId="{04E3E58B-5FC8-4E3B-A54C-DBCF6F784F97}" destId="{1FAA6EDF-CB5E-41B7-9040-BBC886568963}" srcOrd="3" destOrd="0" presId="urn:microsoft.com/office/officeart/2018/2/layout/IconVerticalSolidList"/>
    <dgm:cxn modelId="{581C6425-4B65-42D5-B011-38B01FA5D6E1}" type="presParOf" srcId="{C7391A5F-9E7B-4D61-8630-0FE3B00BFA8D}" destId="{25A74B32-4068-48A1-9980-551F811C1495}" srcOrd="3" destOrd="0" presId="urn:microsoft.com/office/officeart/2018/2/layout/IconVerticalSolidList"/>
    <dgm:cxn modelId="{A1302241-6D6E-45FA-BE06-B8386E33B850}" type="presParOf" srcId="{C7391A5F-9E7B-4D61-8630-0FE3B00BFA8D}" destId="{900AD5A4-CA2A-4C21-A2B3-C8CF2E7EFCFE}" srcOrd="4" destOrd="0" presId="urn:microsoft.com/office/officeart/2018/2/layout/IconVerticalSolidList"/>
    <dgm:cxn modelId="{FF2CF979-4F4A-475C-89E7-7169D67AF4C4}" type="presParOf" srcId="{900AD5A4-CA2A-4C21-A2B3-C8CF2E7EFCFE}" destId="{04DEF710-669F-4A00-85D4-F8F4EE76060A}" srcOrd="0" destOrd="0" presId="urn:microsoft.com/office/officeart/2018/2/layout/IconVerticalSolidList"/>
    <dgm:cxn modelId="{B6A43AED-EF38-49A3-9B5A-58FA841DF44C}" type="presParOf" srcId="{900AD5A4-CA2A-4C21-A2B3-C8CF2E7EFCFE}" destId="{4FAE8900-EC1D-4CB6-B7D4-49D39F77BE81}" srcOrd="1" destOrd="0" presId="urn:microsoft.com/office/officeart/2018/2/layout/IconVerticalSolidList"/>
    <dgm:cxn modelId="{50BF8C8E-9217-4681-AC42-15D05E4F0E45}" type="presParOf" srcId="{900AD5A4-CA2A-4C21-A2B3-C8CF2E7EFCFE}" destId="{5635649A-44EC-4A35-9149-FCD91ACB9C32}" srcOrd="2" destOrd="0" presId="urn:microsoft.com/office/officeart/2018/2/layout/IconVerticalSolidList"/>
    <dgm:cxn modelId="{03FBE8E1-49FD-4C9D-9C96-16A39C27C8B0}" type="presParOf" srcId="{900AD5A4-CA2A-4C21-A2B3-C8CF2E7EFCFE}" destId="{C055284F-5DA6-4FA1-B9E0-DC237C7371F0}" srcOrd="3" destOrd="0" presId="urn:microsoft.com/office/officeart/2018/2/layout/IconVerticalSolidList"/>
    <dgm:cxn modelId="{27E23D3A-F0E6-42E7-ACD7-E9AFE357D95C}" type="presParOf" srcId="{C7391A5F-9E7B-4D61-8630-0FE3B00BFA8D}" destId="{B2CDDE62-61DD-4824-AA56-9042531197C6}" srcOrd="5" destOrd="0" presId="urn:microsoft.com/office/officeart/2018/2/layout/IconVerticalSolidList"/>
    <dgm:cxn modelId="{21D6755E-3E16-4D19-ACC3-92105E791F14}" type="presParOf" srcId="{C7391A5F-9E7B-4D61-8630-0FE3B00BFA8D}" destId="{C84E466F-107F-4F49-949B-809ABDF633A3}" srcOrd="6" destOrd="0" presId="urn:microsoft.com/office/officeart/2018/2/layout/IconVerticalSolidList"/>
    <dgm:cxn modelId="{093D9D48-F328-40C6-84AC-56EAC118EDE8}" type="presParOf" srcId="{C84E466F-107F-4F49-949B-809ABDF633A3}" destId="{C12ADF9E-CEE7-43D4-9368-EE3071101B68}" srcOrd="0" destOrd="0" presId="urn:microsoft.com/office/officeart/2018/2/layout/IconVerticalSolidList"/>
    <dgm:cxn modelId="{A77A14B5-EED1-4EC5-A74B-42525451032D}" type="presParOf" srcId="{C84E466F-107F-4F49-949B-809ABDF633A3}" destId="{C0C215EA-F887-4849-9A3D-FC42A0EC857D}" srcOrd="1" destOrd="0" presId="urn:microsoft.com/office/officeart/2018/2/layout/IconVerticalSolidList"/>
    <dgm:cxn modelId="{9D582236-519F-4C85-B9CE-98FEF36E620D}" type="presParOf" srcId="{C84E466F-107F-4F49-949B-809ABDF633A3}" destId="{5699BD6F-4593-434D-A38A-129B317DAF04}" srcOrd="2" destOrd="0" presId="urn:microsoft.com/office/officeart/2018/2/layout/IconVerticalSolidList"/>
    <dgm:cxn modelId="{ADA3BE9B-AF53-496F-AE6B-E180DAF82C76}" type="presParOf" srcId="{C84E466F-107F-4F49-949B-809ABDF633A3}" destId="{607706B8-8654-4FA8-8FDB-E8A82D27BAF6}" srcOrd="3" destOrd="0" presId="urn:microsoft.com/office/officeart/2018/2/layout/IconVerticalSolidList"/>
    <dgm:cxn modelId="{2B847C87-313C-401D-9DFE-45DA5B72B658}" type="presParOf" srcId="{C7391A5F-9E7B-4D61-8630-0FE3B00BFA8D}" destId="{47C1F6CF-F600-4157-90AA-78C65D865DD9}" srcOrd="7" destOrd="0" presId="urn:microsoft.com/office/officeart/2018/2/layout/IconVerticalSolidList"/>
    <dgm:cxn modelId="{D41501C2-7C90-4C3B-960D-295B070821A9}" type="presParOf" srcId="{C7391A5F-9E7B-4D61-8630-0FE3B00BFA8D}" destId="{00AB5C67-C9E0-4169-8A1A-6CDB1EDA18B1}" srcOrd="8" destOrd="0" presId="urn:microsoft.com/office/officeart/2018/2/layout/IconVerticalSolidList"/>
    <dgm:cxn modelId="{DED02F1C-7E45-4B35-9BF9-A59BFAE6B125}" type="presParOf" srcId="{00AB5C67-C9E0-4169-8A1A-6CDB1EDA18B1}" destId="{58A28C6D-4C4F-4BF6-AC84-70806E311BBB}" srcOrd="0" destOrd="0" presId="urn:microsoft.com/office/officeart/2018/2/layout/IconVerticalSolidList"/>
    <dgm:cxn modelId="{D0E03595-0733-427E-B523-94A6E129D88C}" type="presParOf" srcId="{00AB5C67-C9E0-4169-8A1A-6CDB1EDA18B1}" destId="{E580E937-AFA5-4173-A2CE-AC553BFCD113}" srcOrd="1" destOrd="0" presId="urn:microsoft.com/office/officeart/2018/2/layout/IconVerticalSolidList"/>
    <dgm:cxn modelId="{998D8122-1695-47EB-AD2E-0EDF5E873E9A}" type="presParOf" srcId="{00AB5C67-C9E0-4169-8A1A-6CDB1EDA18B1}" destId="{1C83E87E-554B-4233-88D4-60F35C339EEF}" srcOrd="2" destOrd="0" presId="urn:microsoft.com/office/officeart/2018/2/layout/IconVerticalSolidList"/>
    <dgm:cxn modelId="{A25A7776-37B0-4821-8A2A-9D3C8B0C3625}" type="presParOf" srcId="{00AB5C67-C9E0-4169-8A1A-6CDB1EDA18B1}" destId="{0E6CA7F8-A811-4606-89BB-176D7519C7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A5E55A-2C5E-498F-A204-7A50DDD287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48CDA8-9CDF-4951-90E4-EAB7EAF51D33}">
      <dgm:prSet/>
      <dgm:spPr/>
      <dgm:t>
        <a:bodyPr/>
        <a:lstStyle/>
        <a:p>
          <a:r>
            <a:rPr lang="en-GB" b="1"/>
            <a:t>BP leads:</a:t>
          </a:r>
          <a:r>
            <a:rPr lang="en-GB"/>
            <a:t> Diastolic minimum, maximum, and mean are the top contributors on holdout.</a:t>
          </a:r>
          <a:endParaRPr lang="en-US"/>
        </a:p>
      </dgm:t>
    </dgm:pt>
    <dgm:pt modelId="{760329BA-E492-4240-8E48-497A3B65F09D}" type="parTrans" cxnId="{D0008F32-F584-4B6A-99CA-CB1321494C6D}">
      <dgm:prSet/>
      <dgm:spPr/>
      <dgm:t>
        <a:bodyPr/>
        <a:lstStyle/>
        <a:p>
          <a:endParaRPr lang="en-US"/>
        </a:p>
      </dgm:t>
    </dgm:pt>
    <dgm:pt modelId="{591ECBCD-1677-489E-9D16-9AAD4A22A252}" type="sibTrans" cxnId="{D0008F32-F584-4B6A-99CA-CB1321494C6D}">
      <dgm:prSet/>
      <dgm:spPr/>
      <dgm:t>
        <a:bodyPr/>
        <a:lstStyle/>
        <a:p>
          <a:endParaRPr lang="en-US"/>
        </a:p>
      </dgm:t>
    </dgm:pt>
    <dgm:pt modelId="{711A76CD-D7FE-437D-AEA6-CCCF76E4097E}">
      <dgm:prSet/>
      <dgm:spPr/>
      <dgm:t>
        <a:bodyPr/>
        <a:lstStyle/>
        <a:p>
          <a:r>
            <a:rPr lang="en-GB" b="1" dirty="0"/>
            <a:t>CBC adds lift:</a:t>
          </a:r>
          <a:r>
            <a:rPr lang="en-GB" dirty="0"/>
            <a:t> Neutrophils, RBC, lymphocytes, and platelets contribute meaningful signal.</a:t>
          </a:r>
          <a:endParaRPr lang="en-US" dirty="0"/>
        </a:p>
      </dgm:t>
    </dgm:pt>
    <dgm:pt modelId="{AF8DA688-7CEE-43E2-AFAB-6FEE7C5414EC}" type="parTrans" cxnId="{BBEDB3AF-FB67-4B69-83D3-47EDBDD957DF}">
      <dgm:prSet/>
      <dgm:spPr/>
      <dgm:t>
        <a:bodyPr/>
        <a:lstStyle/>
        <a:p>
          <a:endParaRPr lang="en-US"/>
        </a:p>
      </dgm:t>
    </dgm:pt>
    <dgm:pt modelId="{74DC8CCA-ABC5-42AB-BCF9-84C13BD62215}" type="sibTrans" cxnId="{BBEDB3AF-FB67-4B69-83D3-47EDBDD957DF}">
      <dgm:prSet/>
      <dgm:spPr/>
      <dgm:t>
        <a:bodyPr/>
        <a:lstStyle/>
        <a:p>
          <a:endParaRPr lang="en-US"/>
        </a:p>
      </dgm:t>
    </dgm:pt>
    <dgm:pt modelId="{639F7B45-EA3F-420A-A6B7-E9446DAF496E}">
      <dgm:prSet/>
      <dgm:spPr/>
      <dgm:t>
        <a:bodyPr/>
        <a:lstStyle/>
        <a:p>
          <a:r>
            <a:rPr lang="en-GB" b="1"/>
            <a:t>Secondary signals:</a:t>
          </a:r>
          <a:r>
            <a:rPr lang="en-GB"/>
            <a:t> Weight at lab time and NT absolute add small, consistent gain.</a:t>
          </a:r>
          <a:endParaRPr lang="en-US"/>
        </a:p>
      </dgm:t>
    </dgm:pt>
    <dgm:pt modelId="{BB1ADE69-49B8-40DB-ADD4-031966161612}" type="parTrans" cxnId="{D9022EA9-395B-41EF-8DAC-0B1C712459DE}">
      <dgm:prSet/>
      <dgm:spPr/>
      <dgm:t>
        <a:bodyPr/>
        <a:lstStyle/>
        <a:p>
          <a:endParaRPr lang="en-US"/>
        </a:p>
      </dgm:t>
    </dgm:pt>
    <dgm:pt modelId="{33D039BA-E666-4296-89AE-3001B7C6F5E8}" type="sibTrans" cxnId="{D9022EA9-395B-41EF-8DAC-0B1C712459DE}">
      <dgm:prSet/>
      <dgm:spPr/>
      <dgm:t>
        <a:bodyPr/>
        <a:lstStyle/>
        <a:p>
          <a:endParaRPr lang="en-US"/>
        </a:p>
      </dgm:t>
    </dgm:pt>
    <dgm:pt modelId="{7F75ABE4-B876-4CDA-A9A0-532F03CEFC5E}">
      <dgm:prSet/>
      <dgm:spPr/>
      <dgm:t>
        <a:bodyPr/>
        <a:lstStyle/>
        <a:p>
          <a:r>
            <a:rPr lang="en-GB" b="1"/>
            <a:t>Distributed influence:</a:t>
          </a:r>
          <a:r>
            <a:rPr lang="en-GB"/>
            <a:t> Importances are modest (~0.005–0.012 ΔROC-AUC), indicating multiple clinical drivers rather than diagnosis counts.</a:t>
          </a:r>
          <a:endParaRPr lang="en-US"/>
        </a:p>
      </dgm:t>
    </dgm:pt>
    <dgm:pt modelId="{EB534BC0-0D7F-4DCF-8DD6-072B32F6934A}" type="parTrans" cxnId="{E23DE864-BBB7-43BA-8B7F-8810521BE317}">
      <dgm:prSet/>
      <dgm:spPr/>
      <dgm:t>
        <a:bodyPr/>
        <a:lstStyle/>
        <a:p>
          <a:endParaRPr lang="en-US"/>
        </a:p>
      </dgm:t>
    </dgm:pt>
    <dgm:pt modelId="{71CF2743-D250-4CD8-B5D9-B958320CE1DE}" type="sibTrans" cxnId="{E23DE864-BBB7-43BA-8B7F-8810521BE317}">
      <dgm:prSet/>
      <dgm:spPr/>
      <dgm:t>
        <a:bodyPr/>
        <a:lstStyle/>
        <a:p>
          <a:endParaRPr lang="en-US"/>
        </a:p>
      </dgm:t>
    </dgm:pt>
    <dgm:pt modelId="{4BED6F9C-A895-4621-A2B6-A49F1DEE327F}" type="pres">
      <dgm:prSet presAssocID="{33A5E55A-2C5E-498F-A204-7A50DDD287E6}" presName="linear" presStyleCnt="0">
        <dgm:presLayoutVars>
          <dgm:animLvl val="lvl"/>
          <dgm:resizeHandles val="exact"/>
        </dgm:presLayoutVars>
      </dgm:prSet>
      <dgm:spPr/>
    </dgm:pt>
    <dgm:pt modelId="{4830EAEA-2F72-4B2D-8575-19C53C970437}" type="pres">
      <dgm:prSet presAssocID="{A148CDA8-9CDF-4951-90E4-EAB7EAF51D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3123E9-B71E-41E2-8073-47579A8E19D0}" type="pres">
      <dgm:prSet presAssocID="{591ECBCD-1677-489E-9D16-9AAD4A22A252}" presName="spacer" presStyleCnt="0"/>
      <dgm:spPr/>
    </dgm:pt>
    <dgm:pt modelId="{D35201CF-4AE6-472F-9993-45AF95CE26C8}" type="pres">
      <dgm:prSet presAssocID="{711A76CD-D7FE-437D-AEA6-CCCF76E409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DBCEC4-3149-43CB-94F1-734A4DEB08D3}" type="pres">
      <dgm:prSet presAssocID="{74DC8CCA-ABC5-42AB-BCF9-84C13BD62215}" presName="spacer" presStyleCnt="0"/>
      <dgm:spPr/>
    </dgm:pt>
    <dgm:pt modelId="{DD725061-26EF-4B30-A566-4A8FA548CE56}" type="pres">
      <dgm:prSet presAssocID="{639F7B45-EA3F-420A-A6B7-E9446DAF496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9C3309-FF29-4CD7-B970-AB3A7E5F03CD}" type="pres">
      <dgm:prSet presAssocID="{33D039BA-E666-4296-89AE-3001B7C6F5E8}" presName="spacer" presStyleCnt="0"/>
      <dgm:spPr/>
    </dgm:pt>
    <dgm:pt modelId="{C345744E-EA01-4B4C-B0D3-7EC8E174BF76}" type="pres">
      <dgm:prSet presAssocID="{7F75ABE4-B876-4CDA-A9A0-532F03CEFC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CFF901-0B5F-4D4B-9531-A6063EA4F56A}" type="presOf" srcId="{7F75ABE4-B876-4CDA-A9A0-532F03CEFC5E}" destId="{C345744E-EA01-4B4C-B0D3-7EC8E174BF76}" srcOrd="0" destOrd="0" presId="urn:microsoft.com/office/officeart/2005/8/layout/vList2"/>
    <dgm:cxn modelId="{0C8B512B-D88B-45DD-B140-DD779837B6EC}" type="presOf" srcId="{711A76CD-D7FE-437D-AEA6-CCCF76E4097E}" destId="{D35201CF-4AE6-472F-9993-45AF95CE26C8}" srcOrd="0" destOrd="0" presId="urn:microsoft.com/office/officeart/2005/8/layout/vList2"/>
    <dgm:cxn modelId="{D0008F32-F584-4B6A-99CA-CB1321494C6D}" srcId="{33A5E55A-2C5E-498F-A204-7A50DDD287E6}" destId="{A148CDA8-9CDF-4951-90E4-EAB7EAF51D33}" srcOrd="0" destOrd="0" parTransId="{760329BA-E492-4240-8E48-497A3B65F09D}" sibTransId="{591ECBCD-1677-489E-9D16-9AAD4A22A252}"/>
    <dgm:cxn modelId="{08A2B133-0727-464C-88BC-AF471BF78616}" type="presOf" srcId="{33A5E55A-2C5E-498F-A204-7A50DDD287E6}" destId="{4BED6F9C-A895-4621-A2B6-A49F1DEE327F}" srcOrd="0" destOrd="0" presId="urn:microsoft.com/office/officeart/2005/8/layout/vList2"/>
    <dgm:cxn modelId="{E23DE864-BBB7-43BA-8B7F-8810521BE317}" srcId="{33A5E55A-2C5E-498F-A204-7A50DDD287E6}" destId="{7F75ABE4-B876-4CDA-A9A0-532F03CEFC5E}" srcOrd="3" destOrd="0" parTransId="{EB534BC0-0D7F-4DCF-8DD6-072B32F6934A}" sibTransId="{71CF2743-D250-4CD8-B5D9-B958320CE1DE}"/>
    <dgm:cxn modelId="{D9022EA9-395B-41EF-8DAC-0B1C712459DE}" srcId="{33A5E55A-2C5E-498F-A204-7A50DDD287E6}" destId="{639F7B45-EA3F-420A-A6B7-E9446DAF496E}" srcOrd="2" destOrd="0" parTransId="{BB1ADE69-49B8-40DB-ADD4-031966161612}" sibTransId="{33D039BA-E666-4296-89AE-3001B7C6F5E8}"/>
    <dgm:cxn modelId="{BBEDB3AF-FB67-4B69-83D3-47EDBDD957DF}" srcId="{33A5E55A-2C5E-498F-A204-7A50DDD287E6}" destId="{711A76CD-D7FE-437D-AEA6-CCCF76E4097E}" srcOrd="1" destOrd="0" parTransId="{AF8DA688-7CEE-43E2-AFAB-6FEE7C5414EC}" sibTransId="{74DC8CCA-ABC5-42AB-BCF9-84C13BD62215}"/>
    <dgm:cxn modelId="{ACE74BC2-F90A-4E82-A45A-9339290B6566}" type="presOf" srcId="{639F7B45-EA3F-420A-A6B7-E9446DAF496E}" destId="{DD725061-26EF-4B30-A566-4A8FA548CE56}" srcOrd="0" destOrd="0" presId="urn:microsoft.com/office/officeart/2005/8/layout/vList2"/>
    <dgm:cxn modelId="{34D58BF6-0672-4E42-B06A-707792FE1F96}" type="presOf" srcId="{A148CDA8-9CDF-4951-90E4-EAB7EAF51D33}" destId="{4830EAEA-2F72-4B2D-8575-19C53C970437}" srcOrd="0" destOrd="0" presId="urn:microsoft.com/office/officeart/2005/8/layout/vList2"/>
    <dgm:cxn modelId="{1355713C-33A0-48D3-9752-57694C2AD9BF}" type="presParOf" srcId="{4BED6F9C-A895-4621-A2B6-A49F1DEE327F}" destId="{4830EAEA-2F72-4B2D-8575-19C53C970437}" srcOrd="0" destOrd="0" presId="urn:microsoft.com/office/officeart/2005/8/layout/vList2"/>
    <dgm:cxn modelId="{8D2528A2-5CA2-4C7D-9406-A2DF85C9D7BF}" type="presParOf" srcId="{4BED6F9C-A895-4621-A2B6-A49F1DEE327F}" destId="{EC3123E9-B71E-41E2-8073-47579A8E19D0}" srcOrd="1" destOrd="0" presId="urn:microsoft.com/office/officeart/2005/8/layout/vList2"/>
    <dgm:cxn modelId="{A157D4BC-180C-45AD-88E1-9F33A9072C04}" type="presParOf" srcId="{4BED6F9C-A895-4621-A2B6-A49F1DEE327F}" destId="{D35201CF-4AE6-472F-9993-45AF95CE26C8}" srcOrd="2" destOrd="0" presId="urn:microsoft.com/office/officeart/2005/8/layout/vList2"/>
    <dgm:cxn modelId="{822CB38C-AB9D-4C0E-B6CE-A4CF5EC17235}" type="presParOf" srcId="{4BED6F9C-A895-4621-A2B6-A49F1DEE327F}" destId="{4DDBCEC4-3149-43CB-94F1-734A4DEB08D3}" srcOrd="3" destOrd="0" presId="urn:microsoft.com/office/officeart/2005/8/layout/vList2"/>
    <dgm:cxn modelId="{31B49793-27ED-4DA8-823E-B0F78803C619}" type="presParOf" srcId="{4BED6F9C-A895-4621-A2B6-A49F1DEE327F}" destId="{DD725061-26EF-4B30-A566-4A8FA548CE56}" srcOrd="4" destOrd="0" presId="urn:microsoft.com/office/officeart/2005/8/layout/vList2"/>
    <dgm:cxn modelId="{5A0199F1-E5F3-491E-BA5F-A0BD81BC0DC6}" type="presParOf" srcId="{4BED6F9C-A895-4621-A2B6-A49F1DEE327F}" destId="{8D9C3309-FF29-4CD7-B970-AB3A7E5F03CD}" srcOrd="5" destOrd="0" presId="urn:microsoft.com/office/officeart/2005/8/layout/vList2"/>
    <dgm:cxn modelId="{756EB97D-1E27-4BFF-8CF8-1BDC94F2FA2D}" type="presParOf" srcId="{4BED6F9C-A895-4621-A2B6-A49F1DEE327F}" destId="{C345744E-EA01-4B4C-B0D3-7EC8E174BF7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B06818-67F4-4625-A3E6-76D92BC76278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A9D201-0BBB-4901-9EC2-1295394CE87D}">
      <dgm:prSet/>
      <dgm:spPr/>
      <dgm:t>
        <a:bodyPr/>
        <a:lstStyle/>
        <a:p>
          <a:r>
            <a:rPr lang="en-GB" b="1"/>
            <a:t>Risk ≈ 45%</a:t>
          </a:r>
          <a:r>
            <a:rPr lang="en-GB"/>
            <a:t>, driven primarily by blood-pressure features.</a:t>
          </a:r>
          <a:endParaRPr lang="en-US"/>
        </a:p>
      </dgm:t>
    </dgm:pt>
    <dgm:pt modelId="{419FDC27-6076-4758-BCEA-0AE9287C919E}" type="parTrans" cxnId="{9D52127E-AD69-4756-9DB1-1EA87676FF58}">
      <dgm:prSet/>
      <dgm:spPr/>
      <dgm:t>
        <a:bodyPr/>
        <a:lstStyle/>
        <a:p>
          <a:endParaRPr lang="en-US"/>
        </a:p>
      </dgm:t>
    </dgm:pt>
    <dgm:pt modelId="{7988E219-6C90-4027-9BC3-E5D8FD0A29F2}" type="sibTrans" cxnId="{9D52127E-AD69-4756-9DB1-1EA87676FF58}">
      <dgm:prSet/>
      <dgm:spPr/>
      <dgm:t>
        <a:bodyPr/>
        <a:lstStyle/>
        <a:p>
          <a:endParaRPr lang="en-US"/>
        </a:p>
      </dgm:t>
    </dgm:pt>
    <dgm:pt modelId="{2B828634-49D9-4CB7-A71F-4A504435AAD4}">
      <dgm:prSet/>
      <dgm:spPr/>
      <dgm:t>
        <a:bodyPr/>
        <a:lstStyle/>
        <a:p>
          <a:r>
            <a:rPr lang="en-GB" b="1"/>
            <a:t>Diastolic max and mean</a:t>
          </a:r>
          <a:r>
            <a:rPr lang="en-GB"/>
            <a:t> are the largest contributors, with systolic mean and max reinforcing elevated risk.</a:t>
          </a:r>
          <a:endParaRPr lang="en-US"/>
        </a:p>
      </dgm:t>
    </dgm:pt>
    <dgm:pt modelId="{F48BDE23-C92C-451D-88F0-04353C7C9A54}" type="parTrans" cxnId="{AB12BFEF-1691-4EA2-8D2F-5D743D545105}">
      <dgm:prSet/>
      <dgm:spPr/>
      <dgm:t>
        <a:bodyPr/>
        <a:lstStyle/>
        <a:p>
          <a:endParaRPr lang="en-US"/>
        </a:p>
      </dgm:t>
    </dgm:pt>
    <dgm:pt modelId="{B4A63AAF-B37E-46E2-A560-39C43C1B4557}" type="sibTrans" cxnId="{AB12BFEF-1691-4EA2-8D2F-5D743D545105}">
      <dgm:prSet/>
      <dgm:spPr/>
      <dgm:t>
        <a:bodyPr/>
        <a:lstStyle/>
        <a:p>
          <a:endParaRPr lang="en-US"/>
        </a:p>
      </dgm:t>
    </dgm:pt>
    <dgm:pt modelId="{5F2224F2-A9C9-4D48-81D4-14A3ABCE8951}">
      <dgm:prSet/>
      <dgm:spPr/>
      <dgm:t>
        <a:bodyPr/>
        <a:lstStyle/>
        <a:p>
          <a:r>
            <a:rPr lang="en-GB" b="1"/>
            <a:t>Persistence:</a:t>
          </a:r>
          <a:r>
            <a:rPr lang="en-GB"/>
            <a:t> last systolic and last diastolic remain high.</a:t>
          </a:r>
          <a:endParaRPr lang="en-US"/>
        </a:p>
      </dgm:t>
    </dgm:pt>
    <dgm:pt modelId="{7D1D8C97-AABC-4B9B-B1CB-1DF22C40505E}" type="parTrans" cxnId="{BE4272A6-38EF-499A-A90D-11B61466333C}">
      <dgm:prSet/>
      <dgm:spPr/>
      <dgm:t>
        <a:bodyPr/>
        <a:lstStyle/>
        <a:p>
          <a:endParaRPr lang="en-US"/>
        </a:p>
      </dgm:t>
    </dgm:pt>
    <dgm:pt modelId="{DBB7F199-2709-421C-8343-AC0FCDBC7950}" type="sibTrans" cxnId="{BE4272A6-38EF-499A-A90D-11B61466333C}">
      <dgm:prSet/>
      <dgm:spPr/>
      <dgm:t>
        <a:bodyPr/>
        <a:lstStyle/>
        <a:p>
          <a:endParaRPr lang="en-US"/>
        </a:p>
      </dgm:t>
    </dgm:pt>
    <dgm:pt modelId="{119CC100-7C93-4726-870F-D606B4F44623}">
      <dgm:prSet/>
      <dgm:spPr/>
      <dgm:t>
        <a:bodyPr/>
        <a:lstStyle/>
        <a:p>
          <a:r>
            <a:rPr lang="en-GB" b="1"/>
            <a:t>Course</a:t>
          </a:r>
          <a:r>
            <a:rPr lang="en-GB"/>
            <a:t>: first/min diastolic, first systolic, and reading count indicate sustained elevation.</a:t>
          </a:r>
          <a:endParaRPr lang="en-US"/>
        </a:p>
      </dgm:t>
    </dgm:pt>
    <dgm:pt modelId="{69D2F6C6-020F-4314-B613-98A3F3EAC2A9}" type="parTrans" cxnId="{3D1B181A-A626-46C8-917F-297413906FE5}">
      <dgm:prSet/>
      <dgm:spPr/>
      <dgm:t>
        <a:bodyPr/>
        <a:lstStyle/>
        <a:p>
          <a:endParaRPr lang="en-US"/>
        </a:p>
      </dgm:t>
    </dgm:pt>
    <dgm:pt modelId="{741FEE9D-3DC5-4B9B-A3EC-64B64C382588}" type="sibTrans" cxnId="{3D1B181A-A626-46C8-917F-297413906FE5}">
      <dgm:prSet/>
      <dgm:spPr/>
      <dgm:t>
        <a:bodyPr/>
        <a:lstStyle/>
        <a:p>
          <a:endParaRPr lang="en-US"/>
        </a:p>
      </dgm:t>
    </dgm:pt>
    <dgm:pt modelId="{F74F3F1D-4D42-4E05-86E9-DEB1BE7E853E}" type="pres">
      <dgm:prSet presAssocID="{57B06818-67F4-4625-A3E6-76D92BC76278}" presName="diagram" presStyleCnt="0">
        <dgm:presLayoutVars>
          <dgm:dir/>
          <dgm:resizeHandles val="exact"/>
        </dgm:presLayoutVars>
      </dgm:prSet>
      <dgm:spPr/>
    </dgm:pt>
    <dgm:pt modelId="{C4976DA7-FFAF-4FEA-98F1-6DDFC75B1795}" type="pres">
      <dgm:prSet presAssocID="{A2A9D201-0BBB-4901-9EC2-1295394CE87D}" presName="arrow" presStyleLbl="node1" presStyleIdx="0" presStyleCnt="4">
        <dgm:presLayoutVars>
          <dgm:bulletEnabled val="1"/>
        </dgm:presLayoutVars>
      </dgm:prSet>
      <dgm:spPr/>
    </dgm:pt>
    <dgm:pt modelId="{E4064010-F9A6-4A21-BC48-4CA92CDB2F30}" type="pres">
      <dgm:prSet presAssocID="{2B828634-49D9-4CB7-A71F-4A504435AAD4}" presName="arrow" presStyleLbl="node1" presStyleIdx="1" presStyleCnt="4">
        <dgm:presLayoutVars>
          <dgm:bulletEnabled val="1"/>
        </dgm:presLayoutVars>
      </dgm:prSet>
      <dgm:spPr/>
    </dgm:pt>
    <dgm:pt modelId="{D12756C0-E4BD-4B79-A842-CF1D39EABB84}" type="pres">
      <dgm:prSet presAssocID="{5F2224F2-A9C9-4D48-81D4-14A3ABCE8951}" presName="arrow" presStyleLbl="node1" presStyleIdx="2" presStyleCnt="4">
        <dgm:presLayoutVars>
          <dgm:bulletEnabled val="1"/>
        </dgm:presLayoutVars>
      </dgm:prSet>
      <dgm:spPr/>
    </dgm:pt>
    <dgm:pt modelId="{641228DB-5164-4F5F-9A29-E477ED643181}" type="pres">
      <dgm:prSet presAssocID="{119CC100-7C93-4726-870F-D606B4F44623}" presName="arrow" presStyleLbl="node1" presStyleIdx="3" presStyleCnt="4">
        <dgm:presLayoutVars>
          <dgm:bulletEnabled val="1"/>
        </dgm:presLayoutVars>
      </dgm:prSet>
      <dgm:spPr/>
    </dgm:pt>
  </dgm:ptLst>
  <dgm:cxnLst>
    <dgm:cxn modelId="{22561F0E-B29E-4DF8-B65D-A4CF3A977447}" type="presOf" srcId="{119CC100-7C93-4726-870F-D606B4F44623}" destId="{641228DB-5164-4F5F-9A29-E477ED643181}" srcOrd="0" destOrd="0" presId="urn:microsoft.com/office/officeart/2005/8/layout/arrow5"/>
    <dgm:cxn modelId="{2416AB12-31D3-428B-BCF4-5CAA20B9F413}" type="presOf" srcId="{5F2224F2-A9C9-4D48-81D4-14A3ABCE8951}" destId="{D12756C0-E4BD-4B79-A842-CF1D39EABB84}" srcOrd="0" destOrd="0" presId="urn:microsoft.com/office/officeart/2005/8/layout/arrow5"/>
    <dgm:cxn modelId="{DB072615-5071-40B9-9F31-C13263677167}" type="presOf" srcId="{2B828634-49D9-4CB7-A71F-4A504435AAD4}" destId="{E4064010-F9A6-4A21-BC48-4CA92CDB2F30}" srcOrd="0" destOrd="0" presId="urn:microsoft.com/office/officeart/2005/8/layout/arrow5"/>
    <dgm:cxn modelId="{3D1B181A-A626-46C8-917F-297413906FE5}" srcId="{57B06818-67F4-4625-A3E6-76D92BC76278}" destId="{119CC100-7C93-4726-870F-D606B4F44623}" srcOrd="3" destOrd="0" parTransId="{69D2F6C6-020F-4314-B613-98A3F3EAC2A9}" sibTransId="{741FEE9D-3DC5-4B9B-A3EC-64B64C382588}"/>
    <dgm:cxn modelId="{9D52127E-AD69-4756-9DB1-1EA87676FF58}" srcId="{57B06818-67F4-4625-A3E6-76D92BC76278}" destId="{A2A9D201-0BBB-4901-9EC2-1295394CE87D}" srcOrd="0" destOrd="0" parTransId="{419FDC27-6076-4758-BCEA-0AE9287C919E}" sibTransId="{7988E219-6C90-4027-9BC3-E5D8FD0A29F2}"/>
    <dgm:cxn modelId="{2CA35480-10A7-45C6-8158-1F443DFD650A}" type="presOf" srcId="{57B06818-67F4-4625-A3E6-76D92BC76278}" destId="{F74F3F1D-4D42-4E05-86E9-DEB1BE7E853E}" srcOrd="0" destOrd="0" presId="urn:microsoft.com/office/officeart/2005/8/layout/arrow5"/>
    <dgm:cxn modelId="{BE4272A6-38EF-499A-A90D-11B61466333C}" srcId="{57B06818-67F4-4625-A3E6-76D92BC76278}" destId="{5F2224F2-A9C9-4D48-81D4-14A3ABCE8951}" srcOrd="2" destOrd="0" parTransId="{7D1D8C97-AABC-4B9B-B1CB-1DF22C40505E}" sibTransId="{DBB7F199-2709-421C-8343-AC0FCDBC7950}"/>
    <dgm:cxn modelId="{7BCC4FC9-3762-4758-9C05-479834EEC2C4}" type="presOf" srcId="{A2A9D201-0BBB-4901-9EC2-1295394CE87D}" destId="{C4976DA7-FFAF-4FEA-98F1-6DDFC75B1795}" srcOrd="0" destOrd="0" presId="urn:microsoft.com/office/officeart/2005/8/layout/arrow5"/>
    <dgm:cxn modelId="{AB12BFEF-1691-4EA2-8D2F-5D743D545105}" srcId="{57B06818-67F4-4625-A3E6-76D92BC76278}" destId="{2B828634-49D9-4CB7-A71F-4A504435AAD4}" srcOrd="1" destOrd="0" parTransId="{F48BDE23-C92C-451D-88F0-04353C7C9A54}" sibTransId="{B4A63AAF-B37E-46E2-A560-39C43C1B4557}"/>
    <dgm:cxn modelId="{378C9151-8156-4F18-88EE-CFE2311E09FD}" type="presParOf" srcId="{F74F3F1D-4D42-4E05-86E9-DEB1BE7E853E}" destId="{C4976DA7-FFAF-4FEA-98F1-6DDFC75B1795}" srcOrd="0" destOrd="0" presId="urn:microsoft.com/office/officeart/2005/8/layout/arrow5"/>
    <dgm:cxn modelId="{39160228-E251-4219-80E7-92673CFF8032}" type="presParOf" srcId="{F74F3F1D-4D42-4E05-86E9-DEB1BE7E853E}" destId="{E4064010-F9A6-4A21-BC48-4CA92CDB2F30}" srcOrd="1" destOrd="0" presId="urn:microsoft.com/office/officeart/2005/8/layout/arrow5"/>
    <dgm:cxn modelId="{034EF64E-A4C4-4052-8805-39C2F2B0D0E5}" type="presParOf" srcId="{F74F3F1D-4D42-4E05-86E9-DEB1BE7E853E}" destId="{D12756C0-E4BD-4B79-A842-CF1D39EABB84}" srcOrd="2" destOrd="0" presId="urn:microsoft.com/office/officeart/2005/8/layout/arrow5"/>
    <dgm:cxn modelId="{2E6ECCEF-BCF0-4223-B18F-1ECCFE175743}" type="presParOf" srcId="{F74F3F1D-4D42-4E05-86E9-DEB1BE7E853E}" destId="{641228DB-5164-4F5F-9A29-E477ED643181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530965-E88B-486A-B171-1EA9443684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37A7E5-B704-43E9-A90E-869D9B0CB67B}">
      <dgm:prSet/>
      <dgm:spPr/>
      <dgm:t>
        <a:bodyPr/>
        <a:lstStyle/>
        <a:p>
          <a:r>
            <a:rPr lang="en-GB" b="1" dirty="0"/>
            <a:t>Capacity rule:</a:t>
          </a:r>
          <a:r>
            <a:rPr lang="en-GB" dirty="0"/>
            <a:t> top 20% by score → cutoff ≈ 0.078.</a:t>
          </a:r>
          <a:endParaRPr lang="en-US" dirty="0"/>
        </a:p>
      </dgm:t>
    </dgm:pt>
    <dgm:pt modelId="{B901F831-E0A8-41FC-8DA3-6EF060B63934}" type="parTrans" cxnId="{8F6F75E7-9A58-4DCA-A08B-A9C61B0FBF24}">
      <dgm:prSet/>
      <dgm:spPr/>
      <dgm:t>
        <a:bodyPr/>
        <a:lstStyle/>
        <a:p>
          <a:endParaRPr lang="en-US"/>
        </a:p>
      </dgm:t>
    </dgm:pt>
    <dgm:pt modelId="{0124998F-711B-4519-B3E0-93260487D6B0}" type="sibTrans" cxnId="{8F6F75E7-9A58-4DCA-A08B-A9C61B0FBF24}">
      <dgm:prSet/>
      <dgm:spPr/>
      <dgm:t>
        <a:bodyPr/>
        <a:lstStyle/>
        <a:p>
          <a:endParaRPr lang="en-US"/>
        </a:p>
      </dgm:t>
    </dgm:pt>
    <dgm:pt modelId="{742BBEDC-D0CC-4AC9-BE79-502B512FD7F8}">
      <dgm:prSet/>
      <dgm:spPr/>
      <dgm:t>
        <a:bodyPr/>
        <a:lstStyle/>
        <a:p>
          <a:r>
            <a:rPr lang="en-GB" b="1"/>
            <a:t>Distribution:</a:t>
          </a:r>
          <a:r>
            <a:rPr lang="en-GB"/>
            <a:t> strongly right-skewed (many low-risk, small high-risk tail).</a:t>
          </a:r>
          <a:endParaRPr lang="en-US"/>
        </a:p>
      </dgm:t>
    </dgm:pt>
    <dgm:pt modelId="{5EAD2DE1-F670-4CC3-BA27-920D4CEF2BC0}" type="parTrans" cxnId="{C6215156-B4F2-495F-9477-20600A4B3E3D}">
      <dgm:prSet/>
      <dgm:spPr/>
      <dgm:t>
        <a:bodyPr/>
        <a:lstStyle/>
        <a:p>
          <a:endParaRPr lang="en-US"/>
        </a:p>
      </dgm:t>
    </dgm:pt>
    <dgm:pt modelId="{DAFDCEA5-9706-47A2-BF2B-B60CFDA2F052}" type="sibTrans" cxnId="{C6215156-B4F2-495F-9477-20600A4B3E3D}">
      <dgm:prSet/>
      <dgm:spPr/>
      <dgm:t>
        <a:bodyPr/>
        <a:lstStyle/>
        <a:p>
          <a:endParaRPr lang="en-US"/>
        </a:p>
      </dgm:t>
    </dgm:pt>
    <dgm:pt modelId="{9B4B0C16-1CC5-405A-8A2A-DE0D9D3B1663}">
      <dgm:prSet/>
      <dgm:spPr/>
      <dgm:t>
        <a:bodyPr/>
        <a:lstStyle/>
        <a:p>
          <a:r>
            <a:rPr lang="en-US" b="1"/>
            <a:t>At 20%:</a:t>
          </a:r>
          <a:r>
            <a:rPr lang="en-US"/>
            <a:t> Recall ≈ 51%, PPV ≈ 11%.</a:t>
          </a:r>
        </a:p>
      </dgm:t>
    </dgm:pt>
    <dgm:pt modelId="{257A0ACC-DA6F-4310-BB25-6D015F3120F3}" type="parTrans" cxnId="{5E037D73-F446-4DC1-9699-2EB0F985C037}">
      <dgm:prSet/>
      <dgm:spPr/>
      <dgm:t>
        <a:bodyPr/>
        <a:lstStyle/>
        <a:p>
          <a:endParaRPr lang="en-US"/>
        </a:p>
      </dgm:t>
    </dgm:pt>
    <dgm:pt modelId="{8F0EF260-08F4-4DC9-BE20-24B9339F9533}" type="sibTrans" cxnId="{5E037D73-F446-4DC1-9699-2EB0F985C037}">
      <dgm:prSet/>
      <dgm:spPr/>
      <dgm:t>
        <a:bodyPr/>
        <a:lstStyle/>
        <a:p>
          <a:endParaRPr lang="en-US"/>
        </a:p>
      </dgm:t>
    </dgm:pt>
    <dgm:pt modelId="{3C1AB206-F446-430B-A5CE-231914D4AF34}">
      <dgm:prSet/>
      <dgm:spPr/>
      <dgm:t>
        <a:bodyPr/>
        <a:lstStyle/>
        <a:p>
          <a:r>
            <a:rPr lang="en-GB" b="1"/>
            <a:t>Tunable:</a:t>
          </a:r>
          <a:r>
            <a:rPr lang="en-GB"/>
            <a:t> cutoff moves with capacity (5%–25%).</a:t>
          </a:r>
          <a:endParaRPr lang="en-US"/>
        </a:p>
      </dgm:t>
    </dgm:pt>
    <dgm:pt modelId="{728666E4-A05A-48DA-9B9B-711DC1175176}" type="parTrans" cxnId="{68D4464E-5777-4B3A-9331-7E7CD7D8AE48}">
      <dgm:prSet/>
      <dgm:spPr/>
      <dgm:t>
        <a:bodyPr/>
        <a:lstStyle/>
        <a:p>
          <a:endParaRPr lang="en-US"/>
        </a:p>
      </dgm:t>
    </dgm:pt>
    <dgm:pt modelId="{3C8B0A83-A6E1-4947-86BC-C5081850469C}" type="sibTrans" cxnId="{68D4464E-5777-4B3A-9331-7E7CD7D8AE48}">
      <dgm:prSet/>
      <dgm:spPr/>
      <dgm:t>
        <a:bodyPr/>
        <a:lstStyle/>
        <a:p>
          <a:endParaRPr lang="en-US"/>
        </a:p>
      </dgm:t>
    </dgm:pt>
    <dgm:pt modelId="{1C6EA23A-D731-41BD-B21D-E626B31DCC1C}" type="pres">
      <dgm:prSet presAssocID="{BE530965-E88B-486A-B171-1EA944368428}" presName="linear" presStyleCnt="0">
        <dgm:presLayoutVars>
          <dgm:animLvl val="lvl"/>
          <dgm:resizeHandles val="exact"/>
        </dgm:presLayoutVars>
      </dgm:prSet>
      <dgm:spPr/>
    </dgm:pt>
    <dgm:pt modelId="{7BDCA370-F4DC-40DB-B44E-82076D894328}" type="pres">
      <dgm:prSet presAssocID="{CF37A7E5-B704-43E9-A90E-869D9B0CB6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7D1698-3EDF-4285-B142-8B312CA29F4E}" type="pres">
      <dgm:prSet presAssocID="{0124998F-711B-4519-B3E0-93260487D6B0}" presName="spacer" presStyleCnt="0"/>
      <dgm:spPr/>
    </dgm:pt>
    <dgm:pt modelId="{660895E0-40A6-420C-A173-D354D3DB013D}" type="pres">
      <dgm:prSet presAssocID="{742BBEDC-D0CC-4AC9-BE79-502B512FD7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316B0A-1C27-49DE-9681-BD05EE013AB0}" type="pres">
      <dgm:prSet presAssocID="{DAFDCEA5-9706-47A2-BF2B-B60CFDA2F052}" presName="spacer" presStyleCnt="0"/>
      <dgm:spPr/>
    </dgm:pt>
    <dgm:pt modelId="{0A63BF39-DDA5-4C66-AAAF-B5355BE42B72}" type="pres">
      <dgm:prSet presAssocID="{9B4B0C16-1CC5-405A-8A2A-DE0D9D3B16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1FB28F-3F4C-4880-8869-4B52A4F185D7}" type="pres">
      <dgm:prSet presAssocID="{8F0EF260-08F4-4DC9-BE20-24B9339F9533}" presName="spacer" presStyleCnt="0"/>
      <dgm:spPr/>
    </dgm:pt>
    <dgm:pt modelId="{D62CCE6A-BC0E-440E-95BE-D627A11BC7B0}" type="pres">
      <dgm:prSet presAssocID="{3C1AB206-F446-430B-A5CE-231914D4AF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861325-9A04-4937-A635-7F1AA1D291E2}" type="presOf" srcId="{9B4B0C16-1CC5-405A-8A2A-DE0D9D3B1663}" destId="{0A63BF39-DDA5-4C66-AAAF-B5355BE42B72}" srcOrd="0" destOrd="0" presId="urn:microsoft.com/office/officeart/2005/8/layout/vList2"/>
    <dgm:cxn modelId="{68D4464E-5777-4B3A-9331-7E7CD7D8AE48}" srcId="{BE530965-E88B-486A-B171-1EA944368428}" destId="{3C1AB206-F446-430B-A5CE-231914D4AF34}" srcOrd="3" destOrd="0" parTransId="{728666E4-A05A-48DA-9B9B-711DC1175176}" sibTransId="{3C8B0A83-A6E1-4947-86BC-C5081850469C}"/>
    <dgm:cxn modelId="{8FC3FA4E-45F1-4330-8EEA-7ED397F59B37}" type="presOf" srcId="{742BBEDC-D0CC-4AC9-BE79-502B512FD7F8}" destId="{660895E0-40A6-420C-A173-D354D3DB013D}" srcOrd="0" destOrd="0" presId="urn:microsoft.com/office/officeart/2005/8/layout/vList2"/>
    <dgm:cxn modelId="{5E037D73-F446-4DC1-9699-2EB0F985C037}" srcId="{BE530965-E88B-486A-B171-1EA944368428}" destId="{9B4B0C16-1CC5-405A-8A2A-DE0D9D3B1663}" srcOrd="2" destOrd="0" parTransId="{257A0ACC-DA6F-4310-BB25-6D015F3120F3}" sibTransId="{8F0EF260-08F4-4DC9-BE20-24B9339F9533}"/>
    <dgm:cxn modelId="{25833A56-F64D-492B-8081-86987ED8069C}" type="presOf" srcId="{3C1AB206-F446-430B-A5CE-231914D4AF34}" destId="{D62CCE6A-BC0E-440E-95BE-D627A11BC7B0}" srcOrd="0" destOrd="0" presId="urn:microsoft.com/office/officeart/2005/8/layout/vList2"/>
    <dgm:cxn modelId="{C6215156-B4F2-495F-9477-20600A4B3E3D}" srcId="{BE530965-E88B-486A-B171-1EA944368428}" destId="{742BBEDC-D0CC-4AC9-BE79-502B512FD7F8}" srcOrd="1" destOrd="0" parTransId="{5EAD2DE1-F670-4CC3-BA27-920D4CEF2BC0}" sibTransId="{DAFDCEA5-9706-47A2-BF2B-B60CFDA2F052}"/>
    <dgm:cxn modelId="{4F640FA5-62CA-4B14-8F33-A1C1CA9C16F8}" type="presOf" srcId="{CF37A7E5-B704-43E9-A90E-869D9B0CB67B}" destId="{7BDCA370-F4DC-40DB-B44E-82076D894328}" srcOrd="0" destOrd="0" presId="urn:microsoft.com/office/officeart/2005/8/layout/vList2"/>
    <dgm:cxn modelId="{51D620B6-F1E9-42FE-A8C9-F3016DED328F}" type="presOf" srcId="{BE530965-E88B-486A-B171-1EA944368428}" destId="{1C6EA23A-D731-41BD-B21D-E626B31DCC1C}" srcOrd="0" destOrd="0" presId="urn:microsoft.com/office/officeart/2005/8/layout/vList2"/>
    <dgm:cxn modelId="{8F6F75E7-9A58-4DCA-A08B-A9C61B0FBF24}" srcId="{BE530965-E88B-486A-B171-1EA944368428}" destId="{CF37A7E5-B704-43E9-A90E-869D9B0CB67B}" srcOrd="0" destOrd="0" parTransId="{B901F831-E0A8-41FC-8DA3-6EF060B63934}" sibTransId="{0124998F-711B-4519-B3E0-93260487D6B0}"/>
    <dgm:cxn modelId="{CB4C3B1C-F8CC-4CE3-B1E5-0454F8B61124}" type="presParOf" srcId="{1C6EA23A-D731-41BD-B21D-E626B31DCC1C}" destId="{7BDCA370-F4DC-40DB-B44E-82076D894328}" srcOrd="0" destOrd="0" presId="urn:microsoft.com/office/officeart/2005/8/layout/vList2"/>
    <dgm:cxn modelId="{C5EE703A-36E5-4384-865F-86E5A30E89D4}" type="presParOf" srcId="{1C6EA23A-D731-41BD-B21D-E626B31DCC1C}" destId="{187D1698-3EDF-4285-B142-8B312CA29F4E}" srcOrd="1" destOrd="0" presId="urn:microsoft.com/office/officeart/2005/8/layout/vList2"/>
    <dgm:cxn modelId="{62411C1A-1ADD-40D3-8668-AFCFA5472B07}" type="presParOf" srcId="{1C6EA23A-D731-41BD-B21D-E626B31DCC1C}" destId="{660895E0-40A6-420C-A173-D354D3DB013D}" srcOrd="2" destOrd="0" presId="urn:microsoft.com/office/officeart/2005/8/layout/vList2"/>
    <dgm:cxn modelId="{08B94C20-EAB2-40E2-A0CB-79CA8632CEE4}" type="presParOf" srcId="{1C6EA23A-D731-41BD-B21D-E626B31DCC1C}" destId="{52316B0A-1C27-49DE-9681-BD05EE013AB0}" srcOrd="3" destOrd="0" presId="urn:microsoft.com/office/officeart/2005/8/layout/vList2"/>
    <dgm:cxn modelId="{AA11583A-9EB2-4FDF-9CDF-AA7BE499B91F}" type="presParOf" srcId="{1C6EA23A-D731-41BD-B21D-E626B31DCC1C}" destId="{0A63BF39-DDA5-4C66-AAAF-B5355BE42B72}" srcOrd="4" destOrd="0" presId="urn:microsoft.com/office/officeart/2005/8/layout/vList2"/>
    <dgm:cxn modelId="{F5B709F3-605D-469E-B0BA-1163D72E0C1E}" type="presParOf" srcId="{1C6EA23A-D731-41BD-B21D-E626B31DCC1C}" destId="{CE1FB28F-3F4C-4880-8869-4B52A4F185D7}" srcOrd="5" destOrd="0" presId="urn:microsoft.com/office/officeart/2005/8/layout/vList2"/>
    <dgm:cxn modelId="{8536A5A5-2CEF-4326-A84F-2C7A27BAF670}" type="presParOf" srcId="{1C6EA23A-D731-41BD-B21D-E626B31DCC1C}" destId="{D62CCE6A-BC0E-440E-95BE-D627A11BC7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D404C-CA23-41A1-AFDC-E46CE361755B}">
      <dsp:nvSpPr>
        <dsp:cNvPr id="0" name=""/>
        <dsp:cNvSpPr/>
      </dsp:nvSpPr>
      <dsp:spPr>
        <a:xfrm>
          <a:off x="0" y="557002"/>
          <a:ext cx="4895786" cy="63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Goal: </a:t>
          </a:r>
          <a:r>
            <a:rPr lang="en-GB" sz="1600" kern="1200" dirty="0"/>
            <a:t>Rank patients by risk at  gestational week 15 and refer the Top-K under a fixed budget  </a:t>
          </a:r>
          <a:r>
            <a:rPr lang="en-GB" sz="1600" i="1" kern="1200" dirty="0"/>
            <a:t>K = B× N</a:t>
          </a:r>
          <a:endParaRPr lang="en-US" sz="1600" kern="1200" dirty="0"/>
        </a:p>
      </dsp:txBody>
      <dsp:txXfrm>
        <a:off x="31070" y="588072"/>
        <a:ext cx="4833646" cy="574340"/>
      </dsp:txXfrm>
    </dsp:sp>
    <dsp:sp modelId="{37D97497-22F2-4251-9BE0-0F307B0E4F61}">
      <dsp:nvSpPr>
        <dsp:cNvPr id="0" name=""/>
        <dsp:cNvSpPr/>
      </dsp:nvSpPr>
      <dsp:spPr>
        <a:xfrm>
          <a:off x="0" y="1239562"/>
          <a:ext cx="4895786" cy="63648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Cohort: </a:t>
          </a:r>
          <a:r>
            <a:rPr lang="en-GB" sz="1600" kern="1200" dirty="0"/>
            <a:t>Low/moderate-risk pregnancies only, high-risk auto-referred and excluded from the dataset</a:t>
          </a:r>
          <a:endParaRPr lang="en-US" sz="1600" kern="1200" dirty="0"/>
        </a:p>
      </dsp:txBody>
      <dsp:txXfrm>
        <a:off x="31070" y="1270632"/>
        <a:ext cx="4833646" cy="574340"/>
      </dsp:txXfrm>
    </dsp:sp>
    <dsp:sp modelId="{471918D7-970E-43E1-B5CD-598E523FF22E}">
      <dsp:nvSpPr>
        <dsp:cNvPr id="0" name=""/>
        <dsp:cNvSpPr/>
      </dsp:nvSpPr>
      <dsp:spPr>
        <a:xfrm>
          <a:off x="0" y="1922123"/>
          <a:ext cx="4895786" cy="6364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Success at budget:</a:t>
          </a:r>
          <a:endParaRPr lang="en-US" sz="1600" kern="1200"/>
        </a:p>
      </dsp:txBody>
      <dsp:txXfrm>
        <a:off x="31070" y="1953193"/>
        <a:ext cx="4833646" cy="574340"/>
      </dsp:txXfrm>
    </dsp:sp>
    <dsp:sp modelId="{57AFC5C7-7873-4B09-8663-7DF4A089F64A}">
      <dsp:nvSpPr>
        <dsp:cNvPr id="0" name=""/>
        <dsp:cNvSpPr/>
      </dsp:nvSpPr>
      <dsp:spPr>
        <a:xfrm>
          <a:off x="0" y="2604682"/>
          <a:ext cx="4895786" cy="63648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Recall at K ≥ budget % </a:t>
          </a:r>
          <a:r>
            <a:rPr lang="en-GB" sz="1600" i="0" kern="1200" dirty="0"/>
            <a:t>(random selection baseline)</a:t>
          </a:r>
          <a:endParaRPr lang="en-US" sz="1600" i="0" kern="1200" dirty="0"/>
        </a:p>
      </dsp:txBody>
      <dsp:txXfrm>
        <a:off x="31070" y="2635752"/>
        <a:ext cx="4833646" cy="574340"/>
      </dsp:txXfrm>
    </dsp:sp>
    <dsp:sp modelId="{D71B65D1-5DD2-4DDB-87A3-5C84FF012787}">
      <dsp:nvSpPr>
        <dsp:cNvPr id="0" name=""/>
        <dsp:cNvSpPr/>
      </dsp:nvSpPr>
      <dsp:spPr>
        <a:xfrm>
          <a:off x="0" y="3287243"/>
          <a:ext cx="4895786" cy="636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Precision at K ≥ prevalence </a:t>
          </a:r>
          <a:r>
            <a:rPr lang="en-GB" sz="1600" i="0" kern="1200" dirty="0"/>
            <a:t>(</a:t>
          </a:r>
          <a:r>
            <a:rPr lang="en-US" sz="1600" i="0" kern="1200" dirty="0"/>
            <a:t>N = 10,000, Positives = 432 , Prevalence = </a:t>
          </a:r>
          <a:r>
            <a:rPr lang="en-GB" sz="1600" i="0" kern="1200" dirty="0"/>
            <a:t>4.32%)</a:t>
          </a:r>
          <a:endParaRPr lang="en-US" sz="1600" i="0" kern="1200" dirty="0"/>
        </a:p>
      </dsp:txBody>
      <dsp:txXfrm>
        <a:off x="31070" y="3318313"/>
        <a:ext cx="4833646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F2506-4871-4547-BD70-922ABD271612}">
      <dsp:nvSpPr>
        <dsp:cNvPr id="0" name=""/>
        <dsp:cNvSpPr/>
      </dsp:nvSpPr>
      <dsp:spPr>
        <a:xfrm>
          <a:off x="0" y="4209"/>
          <a:ext cx="6939117" cy="896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05A1E-5E16-438F-82A5-FC8B2BADB019}">
      <dsp:nvSpPr>
        <dsp:cNvPr id="0" name=""/>
        <dsp:cNvSpPr/>
      </dsp:nvSpPr>
      <dsp:spPr>
        <a:xfrm>
          <a:off x="271238" y="205957"/>
          <a:ext cx="493160" cy="493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9A271-3D03-4EEB-85F4-353A3109781B}">
      <dsp:nvSpPr>
        <dsp:cNvPr id="0" name=""/>
        <dsp:cNvSpPr/>
      </dsp:nvSpPr>
      <dsp:spPr>
        <a:xfrm>
          <a:off x="1035637" y="4209"/>
          <a:ext cx="5903479" cy="89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6" tIns="94896" rIns="94896" bIns="948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Pipeline:</a:t>
          </a:r>
          <a:r>
            <a:rPr lang="en-GB" sz="1500" kern="1200"/>
            <a:t> Median imputation, standardization, and a classifier (logistic regression or tree) trained with an 80/20 stratified split.</a:t>
          </a:r>
          <a:endParaRPr lang="en-US" sz="1500" kern="1200"/>
        </a:p>
      </dsp:txBody>
      <dsp:txXfrm>
        <a:off x="1035637" y="4209"/>
        <a:ext cx="5903479" cy="896655"/>
      </dsp:txXfrm>
    </dsp:sp>
    <dsp:sp modelId="{2C2547F0-5073-466D-9220-7F8E23D1F412}">
      <dsp:nvSpPr>
        <dsp:cNvPr id="0" name=""/>
        <dsp:cNvSpPr/>
      </dsp:nvSpPr>
      <dsp:spPr>
        <a:xfrm>
          <a:off x="0" y="1125029"/>
          <a:ext cx="6939117" cy="896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8E3D6-3E37-43A7-B2C2-8014851B67E8}">
      <dsp:nvSpPr>
        <dsp:cNvPr id="0" name=""/>
        <dsp:cNvSpPr/>
      </dsp:nvSpPr>
      <dsp:spPr>
        <a:xfrm>
          <a:off x="271238" y="1326777"/>
          <a:ext cx="493160" cy="493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6EDF-CB5E-41B7-9040-BBC886568963}">
      <dsp:nvSpPr>
        <dsp:cNvPr id="0" name=""/>
        <dsp:cNvSpPr/>
      </dsp:nvSpPr>
      <dsp:spPr>
        <a:xfrm>
          <a:off x="1035637" y="1125029"/>
          <a:ext cx="5903479" cy="89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6" tIns="94896" rIns="94896" bIns="948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Inputs:</a:t>
          </a:r>
          <a:r>
            <a:rPr lang="en-GB" sz="1500" kern="1200"/>
            <a:t> Remove leak-prone features (match_*, *_sum, labs_sum, clinical_text) and use standardized labs, BP summaries/trends, and Age/SES.</a:t>
          </a:r>
          <a:endParaRPr lang="en-US" sz="1500" kern="1200"/>
        </a:p>
      </dsp:txBody>
      <dsp:txXfrm>
        <a:off x="1035637" y="1125029"/>
        <a:ext cx="5903479" cy="896655"/>
      </dsp:txXfrm>
    </dsp:sp>
    <dsp:sp modelId="{04DEF710-669F-4A00-85D4-F8F4EE76060A}">
      <dsp:nvSpPr>
        <dsp:cNvPr id="0" name=""/>
        <dsp:cNvSpPr/>
      </dsp:nvSpPr>
      <dsp:spPr>
        <a:xfrm>
          <a:off x="0" y="2245849"/>
          <a:ext cx="6939117" cy="896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E8900-EC1D-4CB6-B7D4-49D39F77BE81}">
      <dsp:nvSpPr>
        <dsp:cNvPr id="0" name=""/>
        <dsp:cNvSpPr/>
      </dsp:nvSpPr>
      <dsp:spPr>
        <a:xfrm>
          <a:off x="271238" y="2447597"/>
          <a:ext cx="493160" cy="49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5284F-5DA6-4FA1-B9E0-DC237C7371F0}">
      <dsp:nvSpPr>
        <dsp:cNvPr id="0" name=""/>
        <dsp:cNvSpPr/>
      </dsp:nvSpPr>
      <dsp:spPr>
        <a:xfrm>
          <a:off x="1035637" y="2245849"/>
          <a:ext cx="5903479" cy="89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6" tIns="94896" rIns="94896" bIns="948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Baselines:</a:t>
          </a:r>
          <a:r>
            <a:rPr lang="en-GB" sz="1500" kern="1200"/>
            <a:t> With testing budget </a:t>
          </a:r>
          <a:r>
            <a:rPr lang="en-GB" sz="1500" b="1" kern="1200"/>
            <a:t>B%</a:t>
          </a:r>
          <a:r>
            <a:rPr lang="en-GB" sz="1500" kern="1200"/>
            <a:t> (so </a:t>
          </a:r>
          <a:r>
            <a:rPr lang="en-GB" sz="1500" b="1" kern="1200"/>
            <a:t>K = B% × N</a:t>
          </a:r>
          <a:r>
            <a:rPr lang="en-GB" sz="1500" kern="1200"/>
            <a:t>), random selection captures ≈</a:t>
          </a:r>
          <a:r>
            <a:rPr lang="en-GB" sz="1500" b="1" kern="1200"/>
            <a:t>B%</a:t>
          </a:r>
          <a:r>
            <a:rPr lang="en-GB" sz="1500" kern="1200"/>
            <a:t> of all true cases and yields a positive rate equal to cohort prevalence </a:t>
          </a:r>
          <a:r>
            <a:rPr lang="en-GB" sz="1500" b="1" kern="1200"/>
            <a:t>p</a:t>
          </a:r>
          <a:r>
            <a:rPr lang="en-GB" sz="1500" kern="1200"/>
            <a:t>.</a:t>
          </a:r>
          <a:endParaRPr lang="en-US" sz="1500" kern="1200"/>
        </a:p>
      </dsp:txBody>
      <dsp:txXfrm>
        <a:off x="1035637" y="2245849"/>
        <a:ext cx="5903479" cy="896655"/>
      </dsp:txXfrm>
    </dsp:sp>
    <dsp:sp modelId="{C12ADF9E-CEE7-43D4-9368-EE3071101B68}">
      <dsp:nvSpPr>
        <dsp:cNvPr id="0" name=""/>
        <dsp:cNvSpPr/>
      </dsp:nvSpPr>
      <dsp:spPr>
        <a:xfrm>
          <a:off x="0" y="3366669"/>
          <a:ext cx="6939117" cy="896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215EA-F887-4849-9A3D-FC42A0EC857D}">
      <dsp:nvSpPr>
        <dsp:cNvPr id="0" name=""/>
        <dsp:cNvSpPr/>
      </dsp:nvSpPr>
      <dsp:spPr>
        <a:xfrm>
          <a:off x="271238" y="3568417"/>
          <a:ext cx="493160" cy="493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706B8-8654-4FA8-8FDB-E8A82D27BAF6}">
      <dsp:nvSpPr>
        <dsp:cNvPr id="0" name=""/>
        <dsp:cNvSpPr/>
      </dsp:nvSpPr>
      <dsp:spPr>
        <a:xfrm>
          <a:off x="1035637" y="3366669"/>
          <a:ext cx="5903479" cy="89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6" tIns="94896" rIns="94896" bIns="948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Success:</a:t>
          </a:r>
          <a:r>
            <a:rPr lang="en-GB" sz="1500" kern="1200"/>
            <a:t> At the same </a:t>
          </a:r>
          <a:r>
            <a:rPr lang="en-GB" sz="1500" b="1" kern="1200"/>
            <a:t>K</a:t>
          </a:r>
          <a:r>
            <a:rPr lang="en-GB" sz="1500" kern="1200"/>
            <a:t>, the model is effective if </a:t>
          </a:r>
          <a:r>
            <a:rPr lang="en-GB" sz="1500" b="1" kern="1200"/>
            <a:t>cases captured ≥ B%</a:t>
          </a:r>
          <a:r>
            <a:rPr lang="en-GB" sz="1500" kern="1200"/>
            <a:t> and the </a:t>
          </a:r>
          <a:r>
            <a:rPr lang="en-GB" sz="1500" b="1" kern="1200"/>
            <a:t>positive rate among those tested ≥ p</a:t>
          </a:r>
          <a:r>
            <a:rPr lang="en-GB" sz="1500" kern="1200"/>
            <a:t> on the holdout set.</a:t>
          </a:r>
          <a:endParaRPr lang="en-US" sz="1500" kern="1200"/>
        </a:p>
      </dsp:txBody>
      <dsp:txXfrm>
        <a:off x="1035637" y="3366669"/>
        <a:ext cx="5903479" cy="896655"/>
      </dsp:txXfrm>
    </dsp:sp>
    <dsp:sp modelId="{58A28C6D-4C4F-4BF6-AC84-70806E311BBB}">
      <dsp:nvSpPr>
        <dsp:cNvPr id="0" name=""/>
        <dsp:cNvSpPr/>
      </dsp:nvSpPr>
      <dsp:spPr>
        <a:xfrm>
          <a:off x="0" y="4487489"/>
          <a:ext cx="6939117" cy="896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0E937-AFA5-4173-A2CE-AC553BFCD113}">
      <dsp:nvSpPr>
        <dsp:cNvPr id="0" name=""/>
        <dsp:cNvSpPr/>
      </dsp:nvSpPr>
      <dsp:spPr>
        <a:xfrm>
          <a:off x="271238" y="4689236"/>
          <a:ext cx="493160" cy="4931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CA7F8-A811-4606-89BB-176D7519C7C8}">
      <dsp:nvSpPr>
        <dsp:cNvPr id="0" name=""/>
        <dsp:cNvSpPr/>
      </dsp:nvSpPr>
      <dsp:spPr>
        <a:xfrm>
          <a:off x="1035637" y="4487489"/>
          <a:ext cx="5903479" cy="896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96" tIns="94896" rIns="94896" bIns="948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Operating point:</a:t>
          </a:r>
          <a:r>
            <a:rPr lang="en-GB" sz="1500" kern="1200"/>
            <a:t> Set </a:t>
          </a:r>
          <a:r>
            <a:rPr lang="en-GB" sz="1500" b="1" kern="1200"/>
            <a:t>B%</a:t>
          </a:r>
          <a:r>
            <a:rPr lang="en-GB" sz="1500" kern="1200"/>
            <a:t> from capacity, compute </a:t>
          </a:r>
          <a:r>
            <a:rPr lang="en-GB" sz="1500" b="1" kern="1200"/>
            <a:t>K = B% × N</a:t>
          </a:r>
          <a:r>
            <a:rPr lang="en-GB" sz="1500" kern="1200"/>
            <a:t>, and evaluate the </a:t>
          </a:r>
          <a:r>
            <a:rPr lang="en-GB" sz="1500" b="1" kern="1200"/>
            <a:t>cases captured</a:t>
          </a:r>
          <a:r>
            <a:rPr lang="en-GB" sz="1500" kern="1200"/>
            <a:t> and </a:t>
          </a:r>
          <a:r>
            <a:rPr lang="en-GB" sz="1500" b="1" kern="1200"/>
            <a:t>positive rate</a:t>
          </a:r>
          <a:r>
            <a:rPr lang="en-GB" sz="1500" kern="1200"/>
            <a:t> curves at that </a:t>
          </a:r>
          <a:r>
            <a:rPr lang="en-GB" sz="1500" b="1" kern="1200"/>
            <a:t>K</a:t>
          </a:r>
          <a:r>
            <a:rPr lang="en-GB" sz="1500" kern="1200"/>
            <a:t> to decide.</a:t>
          </a:r>
          <a:endParaRPr lang="en-US" sz="1500" kern="1200"/>
        </a:p>
      </dsp:txBody>
      <dsp:txXfrm>
        <a:off x="1035637" y="4487489"/>
        <a:ext cx="5903479" cy="896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0EAEA-2F72-4B2D-8575-19C53C970437}">
      <dsp:nvSpPr>
        <dsp:cNvPr id="0" name=""/>
        <dsp:cNvSpPr/>
      </dsp:nvSpPr>
      <dsp:spPr>
        <a:xfrm>
          <a:off x="0" y="487255"/>
          <a:ext cx="620169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BP leads:</a:t>
          </a:r>
          <a:r>
            <a:rPr lang="en-GB" sz="1500" kern="1200"/>
            <a:t> Diastolic minimum, maximum, and mean are the top contributors on holdout.</a:t>
          </a:r>
          <a:endParaRPr lang="en-US" sz="1500" kern="1200"/>
        </a:p>
      </dsp:txBody>
      <dsp:txXfrm>
        <a:off x="29128" y="516383"/>
        <a:ext cx="6143441" cy="538444"/>
      </dsp:txXfrm>
    </dsp:sp>
    <dsp:sp modelId="{D35201CF-4AE6-472F-9993-45AF95CE26C8}">
      <dsp:nvSpPr>
        <dsp:cNvPr id="0" name=""/>
        <dsp:cNvSpPr/>
      </dsp:nvSpPr>
      <dsp:spPr>
        <a:xfrm>
          <a:off x="0" y="1127155"/>
          <a:ext cx="620169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CBC adds lift:</a:t>
          </a:r>
          <a:r>
            <a:rPr lang="en-GB" sz="1500" kern="1200" dirty="0"/>
            <a:t> Neutrophils, RBC, lymphocytes, and platelets contribute meaningful signal.</a:t>
          </a:r>
          <a:endParaRPr lang="en-US" sz="1500" kern="1200" dirty="0"/>
        </a:p>
      </dsp:txBody>
      <dsp:txXfrm>
        <a:off x="29128" y="1156283"/>
        <a:ext cx="6143441" cy="538444"/>
      </dsp:txXfrm>
    </dsp:sp>
    <dsp:sp modelId="{DD725061-26EF-4B30-A566-4A8FA548CE56}">
      <dsp:nvSpPr>
        <dsp:cNvPr id="0" name=""/>
        <dsp:cNvSpPr/>
      </dsp:nvSpPr>
      <dsp:spPr>
        <a:xfrm>
          <a:off x="0" y="1767055"/>
          <a:ext cx="620169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Secondary signals:</a:t>
          </a:r>
          <a:r>
            <a:rPr lang="en-GB" sz="1500" kern="1200"/>
            <a:t> Weight at lab time and NT absolute add small, consistent gain.</a:t>
          </a:r>
          <a:endParaRPr lang="en-US" sz="1500" kern="1200"/>
        </a:p>
      </dsp:txBody>
      <dsp:txXfrm>
        <a:off x="29128" y="1796183"/>
        <a:ext cx="6143441" cy="538444"/>
      </dsp:txXfrm>
    </dsp:sp>
    <dsp:sp modelId="{C345744E-EA01-4B4C-B0D3-7EC8E174BF76}">
      <dsp:nvSpPr>
        <dsp:cNvPr id="0" name=""/>
        <dsp:cNvSpPr/>
      </dsp:nvSpPr>
      <dsp:spPr>
        <a:xfrm>
          <a:off x="0" y="2406956"/>
          <a:ext cx="6201697" cy="596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Distributed influence:</a:t>
          </a:r>
          <a:r>
            <a:rPr lang="en-GB" sz="1500" kern="1200"/>
            <a:t> Importances are modest (~0.005–0.012 ΔROC-AUC), indicating multiple clinical drivers rather than diagnosis counts.</a:t>
          </a:r>
          <a:endParaRPr lang="en-US" sz="1500" kern="1200"/>
        </a:p>
      </dsp:txBody>
      <dsp:txXfrm>
        <a:off x="29128" y="2436084"/>
        <a:ext cx="6143441" cy="538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6DA7-FFAF-4FEA-98F1-6DDFC75B1795}">
      <dsp:nvSpPr>
        <dsp:cNvPr id="0" name=""/>
        <dsp:cNvSpPr/>
      </dsp:nvSpPr>
      <dsp:spPr>
        <a:xfrm>
          <a:off x="1873691" y="944"/>
          <a:ext cx="1734502" cy="17345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Risk ≈ 45%</a:t>
          </a:r>
          <a:r>
            <a:rPr lang="en-GB" sz="900" kern="1200"/>
            <a:t>, driven primarily by blood-pressure features.</a:t>
          </a:r>
          <a:endParaRPr lang="en-US" sz="900" kern="1200"/>
        </a:p>
      </dsp:txBody>
      <dsp:txXfrm>
        <a:off x="2307317" y="944"/>
        <a:ext cx="867251" cy="1430964"/>
      </dsp:txXfrm>
    </dsp:sp>
    <dsp:sp modelId="{E4064010-F9A6-4A21-BC48-4CA92CDB2F30}">
      <dsp:nvSpPr>
        <dsp:cNvPr id="0" name=""/>
        <dsp:cNvSpPr/>
      </dsp:nvSpPr>
      <dsp:spPr>
        <a:xfrm rot="5400000">
          <a:off x="3181164" y="1308417"/>
          <a:ext cx="1734502" cy="17345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Diastolic max and mean</a:t>
          </a:r>
          <a:r>
            <a:rPr lang="en-GB" sz="900" kern="1200"/>
            <a:t> are the largest contributors, with systolic mean and max reinforcing elevated risk.</a:t>
          </a:r>
          <a:endParaRPr lang="en-US" sz="900" kern="1200"/>
        </a:p>
      </dsp:txBody>
      <dsp:txXfrm rot="-5400000">
        <a:off x="3484703" y="1742043"/>
        <a:ext cx="1430964" cy="867251"/>
      </dsp:txXfrm>
    </dsp:sp>
    <dsp:sp modelId="{D12756C0-E4BD-4B79-A842-CF1D39EABB84}">
      <dsp:nvSpPr>
        <dsp:cNvPr id="0" name=""/>
        <dsp:cNvSpPr/>
      </dsp:nvSpPr>
      <dsp:spPr>
        <a:xfrm rot="10800000">
          <a:off x="1873691" y="2615890"/>
          <a:ext cx="1734502" cy="17345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Persistence:</a:t>
          </a:r>
          <a:r>
            <a:rPr lang="en-GB" sz="900" kern="1200"/>
            <a:t> last systolic and last diastolic remain high.</a:t>
          </a:r>
          <a:endParaRPr lang="en-US" sz="900" kern="1200"/>
        </a:p>
      </dsp:txBody>
      <dsp:txXfrm rot="10800000">
        <a:off x="2307316" y="2919428"/>
        <a:ext cx="867251" cy="1430964"/>
      </dsp:txXfrm>
    </dsp:sp>
    <dsp:sp modelId="{641228DB-5164-4F5F-9A29-E477ED643181}">
      <dsp:nvSpPr>
        <dsp:cNvPr id="0" name=""/>
        <dsp:cNvSpPr/>
      </dsp:nvSpPr>
      <dsp:spPr>
        <a:xfrm rot="16200000">
          <a:off x="566218" y="1308417"/>
          <a:ext cx="1734502" cy="17345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/>
            <a:t>Course</a:t>
          </a:r>
          <a:r>
            <a:rPr lang="en-GB" sz="900" kern="1200"/>
            <a:t>: first/min diastolic, first systolic, and reading count indicate sustained elevation.</a:t>
          </a:r>
          <a:endParaRPr lang="en-US" sz="900" kern="1200"/>
        </a:p>
      </dsp:txBody>
      <dsp:txXfrm rot="5400000">
        <a:off x="566219" y="1742042"/>
        <a:ext cx="1430964" cy="867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A370-F4DC-40DB-B44E-82076D894328}">
      <dsp:nvSpPr>
        <dsp:cNvPr id="0" name=""/>
        <dsp:cNvSpPr/>
      </dsp:nvSpPr>
      <dsp:spPr>
        <a:xfrm>
          <a:off x="0" y="330308"/>
          <a:ext cx="466786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Capacity rule:</a:t>
          </a:r>
          <a:r>
            <a:rPr lang="en-GB" sz="2200" kern="1200" dirty="0"/>
            <a:t> top 20% by score → cutoff ≈ 0.078.</a:t>
          </a:r>
          <a:endParaRPr lang="en-US" sz="2200" kern="1200" dirty="0"/>
        </a:p>
      </dsp:txBody>
      <dsp:txXfrm>
        <a:off x="42722" y="373030"/>
        <a:ext cx="4582421" cy="789716"/>
      </dsp:txXfrm>
    </dsp:sp>
    <dsp:sp modelId="{660895E0-40A6-420C-A173-D354D3DB013D}">
      <dsp:nvSpPr>
        <dsp:cNvPr id="0" name=""/>
        <dsp:cNvSpPr/>
      </dsp:nvSpPr>
      <dsp:spPr>
        <a:xfrm>
          <a:off x="0" y="1268829"/>
          <a:ext cx="466786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Distribution:</a:t>
          </a:r>
          <a:r>
            <a:rPr lang="en-GB" sz="2200" kern="1200"/>
            <a:t> strongly right-skewed (many low-risk, small high-risk tail).</a:t>
          </a:r>
          <a:endParaRPr lang="en-US" sz="2200" kern="1200"/>
        </a:p>
      </dsp:txBody>
      <dsp:txXfrm>
        <a:off x="42722" y="1311551"/>
        <a:ext cx="4582421" cy="789716"/>
      </dsp:txXfrm>
    </dsp:sp>
    <dsp:sp modelId="{0A63BF39-DDA5-4C66-AAAF-B5355BE42B72}">
      <dsp:nvSpPr>
        <dsp:cNvPr id="0" name=""/>
        <dsp:cNvSpPr/>
      </dsp:nvSpPr>
      <dsp:spPr>
        <a:xfrm>
          <a:off x="0" y="2207349"/>
          <a:ext cx="466786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At 20%:</a:t>
          </a:r>
          <a:r>
            <a:rPr lang="en-US" sz="2200" kern="1200"/>
            <a:t> Recall ≈ 51%, PPV ≈ 11%.</a:t>
          </a:r>
        </a:p>
      </dsp:txBody>
      <dsp:txXfrm>
        <a:off x="42722" y="2250071"/>
        <a:ext cx="4582421" cy="789716"/>
      </dsp:txXfrm>
    </dsp:sp>
    <dsp:sp modelId="{D62CCE6A-BC0E-440E-95BE-D627A11BC7B0}">
      <dsp:nvSpPr>
        <dsp:cNvPr id="0" name=""/>
        <dsp:cNvSpPr/>
      </dsp:nvSpPr>
      <dsp:spPr>
        <a:xfrm>
          <a:off x="0" y="3145869"/>
          <a:ext cx="4667865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Tunable:</a:t>
          </a:r>
          <a:r>
            <a:rPr lang="en-GB" sz="2200" kern="1200"/>
            <a:t> cutoff moves with capacity (5%–25%).</a:t>
          </a:r>
          <a:endParaRPr lang="en-US" sz="2200" kern="1200"/>
        </a:p>
      </dsp:txBody>
      <dsp:txXfrm>
        <a:off x="42722" y="3188591"/>
        <a:ext cx="4582421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0C669-F8F2-46F3-98BD-E15FE5400078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02206-BC79-44E1-BE16-821F0165487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21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02206-BC79-44E1-BE16-821F0165487D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49769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02206-BC79-44E1-BE16-821F0165487D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39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CBF3-8F9F-B474-79B0-E0CAA343B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994A9-D02B-B494-5DFB-4FCF1B1F4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F0DCA-4D53-EB29-36E7-035E64C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6B19-1368-BF7E-EBB6-4E7BBB8E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72A9-AADE-C4A6-B38A-0FCC79FD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538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7DB-171B-DE40-4E66-4724ADA0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B7112-E915-84E7-4E84-D96930E50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5A072-3BAC-DB91-13F7-CD58784A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3CA0-9F91-40F1-C5C3-6BFBFD80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CCEC-D6BE-A17F-3BD9-94C60A71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766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9BF42-C09B-381C-1638-F543B4AF4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01BA-64AA-7F91-BD8E-C9A31018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5E5CB-04AD-0EAE-E397-22AFC56F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D48B-8A14-EED3-CBEA-9C668F04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CB6D-36BB-185E-1B0A-EC99B543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338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1744-E297-8475-CAD6-AB10989A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F452-FDE5-2EE0-6688-2E4A02D6D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16F55-517E-DCAD-B8DA-5B8CE1B56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E3D06-8DB8-51FD-326D-7DF7EF27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6804-7985-334F-688E-EB2EB8F0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61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7F5E-A92C-3851-C56B-F31BD00E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3BB9-0134-A397-6352-11CF53FF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FB7E-D217-0BAE-58C4-2A3138D9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41AE1-F21D-C06D-CA28-76DDDF69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103C-9836-2323-5D99-17F6B1A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223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E4B3-307A-6811-96BB-EDC07771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A707-F163-E8BB-387B-45653464A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6E84B-8C0F-562D-70FB-5E118A6EC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25D3-48C6-5C6F-57C4-F832598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97AC6-5A5E-52CB-0AD1-DA7A39B6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369D5-FC11-0259-DC18-7493C5FF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878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436D-33A7-938E-5562-79FE203C9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C7EB-5876-E9E6-5C6F-2269E765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C3EBB-1871-1B8C-B2FD-95AE344C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9EDAC-7E8F-CE97-A41E-54EC9A28E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301FA-9C3C-0E3A-2507-14A878FCB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95B9F-E3E4-90CC-6C3F-E05AFD59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D7898-AE71-716D-3FE7-F7E7BAFB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FEC25-FA8D-40D6-99B7-7EAC20CE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02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8FA0-000E-200A-3201-75C1E9D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9033B-FEEB-21B8-1D2D-0AF04BAC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ED530-7341-67CF-A5FA-7105AEA1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E2451-7500-C43C-5F29-46A41D1D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989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E9A5-834F-1E46-6328-6B02C682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52E4E-6F0E-6968-7F26-A161568F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C24FA-5DC1-A2EF-34B2-3786F8B6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738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5431-F01F-1446-AAB7-1E097A9E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D50F-08E0-EC43-D01C-3208EF7B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CAAF-D5BD-1782-F183-5E21107B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A5542-718F-111E-2250-2E86E227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B9787-3709-1ADF-4505-5F5B2A50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C5E78-62D2-6734-15AE-28BF837A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914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6866-2F26-4BBB-014D-1D37AE7C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1D267-D817-21E3-B75E-CB5610F2E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BAE6-4265-F9CF-B386-85FDDD32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8BF6-DECB-3180-D74E-53FE874E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31C60-B94F-B19D-EBA6-A336DED8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DC29-D3E3-EBC0-E659-CAA60A90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50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69C4E-CB26-0A48-0C4B-2D571C1C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E6EED-C773-0F00-25E0-DA4B462B2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1E5F5-354F-8B4A-A2D3-A8793411C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37FFA-0E72-49D1-95FF-76A1EC2DFAD1}" type="datetimeFigureOut">
              <a:rPr lang="en-IL" smtClean="0"/>
              <a:t>17/09/2025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6F32E-D35A-2DB2-8521-C46708902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7AED9-6DDF-B8F7-856B-03AC3781A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AA042-7679-4630-AF79-902D32E4A86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7750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07C4F-E939-F553-D31D-504591DBD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919" y="1137260"/>
            <a:ext cx="9231410" cy="2275852"/>
          </a:xfrm>
        </p:spPr>
        <p:txBody>
          <a:bodyPr anchor="b">
            <a:normAutofit/>
          </a:bodyPr>
          <a:lstStyle/>
          <a:p>
            <a:pPr algn="l"/>
            <a:r>
              <a:rPr lang="en-GB" sz="7200" dirty="0"/>
              <a:t>Budgeted-Constrained Screening for HDP</a:t>
            </a:r>
            <a:endParaRPr lang="en-IL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910A3-2BD3-0E30-B279-724FC2AA4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6919" y="3927097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/>
              <a:t>Data Science Home Assignment </a:t>
            </a:r>
          </a:p>
          <a:p>
            <a:pPr algn="l"/>
            <a:r>
              <a:rPr lang="en-US" sz="2200" dirty="0"/>
              <a:t>Olga Rapp Lerner </a:t>
            </a:r>
          </a:p>
          <a:p>
            <a:pPr algn="l"/>
            <a:r>
              <a:rPr lang="en-US" sz="2200" dirty="0"/>
              <a:t>September 2025</a:t>
            </a:r>
          </a:p>
        </p:txBody>
      </p:sp>
    </p:spTree>
    <p:extLst>
      <p:ext uri="{BB962C8B-B14F-4D97-AF65-F5344CB8AC3E}">
        <p14:creationId xmlns:p14="http://schemas.microsoft.com/office/powerpoint/2010/main" val="66198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B420-0BC4-D203-8017-AABAEB5F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What Drives Risk: Global Feature Influence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5E88810-783D-2127-9106-F26D9EFCC3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6084" y="1690688"/>
          <a:ext cx="6201697" cy="349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994DC8B-1A48-11D6-9A28-5EE72EB4C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6440" y="1690688"/>
            <a:ext cx="5260256" cy="2818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03BBAE-690F-06A2-3AAC-68696EFC9342}"/>
              </a:ext>
            </a:extLst>
          </p:cNvPr>
          <p:cNvSpPr txBox="1"/>
          <p:nvPr/>
        </p:nvSpPr>
        <p:spPr>
          <a:xfrm>
            <a:off x="376084" y="6095604"/>
            <a:ext cx="10028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Sanity check: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All “*_sum” diagnosis/count fields and any “match/after” flags were excluded; columns with no observed values were dropped.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A5755-3F1A-EF64-D356-38EE7C9AB63A}"/>
              </a:ext>
            </a:extLst>
          </p:cNvPr>
          <p:cNvSpPr txBox="1"/>
          <p:nvPr/>
        </p:nvSpPr>
        <p:spPr>
          <a:xfrm>
            <a:off x="8994058" y="6581001"/>
            <a:ext cx="319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5 – Interpretation &amp; Recommendations 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B28E-EFB1-46D5-145D-324F33E53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Patient Was Ranked High: Local Explanation</a:t>
            </a:r>
            <a:endParaRPr lang="en-IL" dirty="0"/>
          </a:p>
        </p:txBody>
      </p:sp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018DCDE9-CAC6-C059-0B65-AFDE089979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481886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7027BDC-200E-9A88-9B3B-817111510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7075" y="1825625"/>
            <a:ext cx="5481887" cy="2785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72C348-CC9E-14D8-76B2-B930F44954D2}"/>
              </a:ext>
            </a:extLst>
          </p:cNvPr>
          <p:cNvSpPr txBox="1"/>
          <p:nvPr/>
        </p:nvSpPr>
        <p:spPr>
          <a:xfrm>
            <a:off x="8994058" y="6581001"/>
            <a:ext cx="319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5 – Interpretation &amp; Recommendations 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8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7B92-CDE2-841F-AC3E-872C1224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Score Cutoff and Expected Outcomes by Capacity</a:t>
            </a:r>
            <a:endParaRPr lang="en-IL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9FEBFAA-0C89-E9E1-0961-2F0716B4E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683646"/>
              </p:ext>
            </p:extLst>
          </p:nvPr>
        </p:nvGraphicFramePr>
        <p:xfrm>
          <a:off x="838200" y="1825625"/>
          <a:ext cx="466786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graph of a number of blue and white bars&#10;&#10;AI-generated content may be incorrect.">
            <a:extLst>
              <a:ext uri="{FF2B5EF4-FFF2-40B4-BE49-F238E27FC236}">
                <a16:creationId xmlns:a16="http://schemas.microsoft.com/office/drawing/2014/main" id="{1C664EE6-9B64-E008-D5E7-813B45114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290" y="1821026"/>
            <a:ext cx="5312444" cy="27719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0476C8-A1FA-99BF-FE17-90FC0AF0FE03}"/>
              </a:ext>
            </a:extLst>
          </p:cNvPr>
          <p:cNvSpPr txBox="1"/>
          <p:nvPr/>
        </p:nvSpPr>
        <p:spPr>
          <a:xfrm>
            <a:off x="838200" y="6311900"/>
            <a:ext cx="344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Holdout set; prevalence ≈ 4.3%</a:t>
            </a:r>
            <a:r>
              <a:rPr lang="en-US" dirty="0"/>
              <a:t> 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40C129-04D9-253B-B6F3-D8F11134D2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9503" y="4827639"/>
            <a:ext cx="4892231" cy="14842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461F7C-AD38-068A-48D0-AA36C344A31D}"/>
              </a:ext>
            </a:extLst>
          </p:cNvPr>
          <p:cNvSpPr txBox="1"/>
          <p:nvPr/>
        </p:nvSpPr>
        <p:spPr>
          <a:xfrm>
            <a:off x="8994058" y="6581001"/>
            <a:ext cx="3197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5 – Interpretation &amp; Recommendations 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362A4-1D4F-028F-43BB-6CE8B6444DD0}"/>
              </a:ext>
            </a:extLst>
          </p:cNvPr>
          <p:cNvSpPr txBox="1"/>
          <p:nvPr/>
        </p:nvSpPr>
        <p:spPr>
          <a:xfrm>
            <a:off x="6909503" y="6030952"/>
            <a:ext cx="2664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Random Forest, holdout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9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4943-E7C1-4EB0-5BE9-F231631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Operational Guardrails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9DA7C6-21C8-C999-E467-19A8F883F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0419"/>
            <a:ext cx="9687560" cy="432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Adopt:</a:t>
            </a:r>
            <a:r>
              <a:rPr lang="en-GB" sz="1800" dirty="0"/>
              <a:t> Use Random Forest at a 20% testing budget. Expected recall is about 51%, positive predictive value about 11%, number needed to test about 9-10.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Decision rule:</a:t>
            </a:r>
            <a:r>
              <a:rPr lang="en-GB" sz="1800" dirty="0"/>
              <a:t> Rank patients by predicted risk each week at gestational  week 15 and refer the top K patients. K is 20% percent of the eligible cohort.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Handoff:</a:t>
            </a:r>
            <a:r>
              <a:rPr lang="en-GB" sz="1800" dirty="0"/>
              <a:t> Include the predicted score and the top 3-5 drivers for each referral, for example blood-pressure mean and maximum, first and last readings, trend, Protein-U, and platelets.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Clinical guardrails:</a:t>
            </a:r>
            <a:r>
              <a:rPr lang="en-GB" sz="1800" dirty="0"/>
              <a:t> Define automatic referral thresholds for very high blood pressure, define do-not-refer exclusions and contraindications, and allow a documented manual override.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Monitoring:</a:t>
            </a:r>
            <a:r>
              <a:rPr lang="en-GB" sz="1800" dirty="0"/>
              <a:t> Track recall at the chosen budget, positive predictive value, number needed to test, referral volume, and calibration. Review monthly and recalibrate quarterly or when prevalence changes.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dirty="0"/>
              <a:t>Fairness and governance:</a:t>
            </a:r>
            <a:r>
              <a:rPr lang="en-GB" sz="1800" dirty="0"/>
              <a:t> Report recall and positive predictive value by age and socioeconomic status, investigate gaps larger than 5 percentage points, and adjust as needed.</a:t>
            </a:r>
          </a:p>
          <a:p>
            <a:pPr marL="0" indent="0">
              <a:buNone/>
            </a:pPr>
            <a:r>
              <a:rPr lang="en-GB" sz="1800" b="1" dirty="0"/>
              <a:t>Rollout:</a:t>
            </a:r>
            <a:r>
              <a:rPr lang="en-GB" sz="1800" dirty="0"/>
              <a:t> Run a pilot for 4-6 weeks in shadow or limited volume, tune the cutoff, then go live with versioned change control. Plan to retrain twice per year or after major data changes.</a:t>
            </a:r>
          </a:p>
        </p:txBody>
      </p:sp>
    </p:spTree>
    <p:extLst>
      <p:ext uri="{BB962C8B-B14F-4D97-AF65-F5344CB8AC3E}">
        <p14:creationId xmlns:p14="http://schemas.microsoft.com/office/powerpoint/2010/main" val="714115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D5592-C04D-1C1D-2A83-3E766689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74D456D-3227-C1AB-42FF-2119DA3D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74BE53CC-061E-4BBE-99FF-74F3656C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1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F7C16-765E-E60B-73E0-5EC7838E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>
            <a:normAutofit/>
          </a:bodyPr>
          <a:lstStyle/>
          <a:p>
            <a:pPr algn="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Budgeted Gestational  Week-15 Triage: Refer the Top-K for Confirmatory Labs</a:t>
            </a:r>
            <a:endParaRPr lang="en-I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3DE20D-6F62-030A-3DDA-3929C9791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06303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7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F711-D802-8C83-1AD0-E629D963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8" r="5775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FCF893-20BE-2537-4F2C-E3B72105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  <a:endParaRPr lang="en-IL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E317B-C31B-47FB-5C7F-BE39D92D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51" y="2035282"/>
            <a:ext cx="5889522" cy="27874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Cohort: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N=10,000, low/moderate-risk pregnancies. High-risk auto-referred were excluded.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 prevalence: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4.32% (Y=1, 432 of 10,000)</a:t>
            </a: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Working table shape: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10,000 × 155 (~61.1 MB).</a:t>
            </a:r>
          </a:p>
          <a:p>
            <a:pPr marL="0" indent="0">
              <a:buNone/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Data types: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numeric labs/BP summaries + a few categorical; one long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clinical_text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611AD-9C15-1B62-78C9-D28805B70FBF}"/>
              </a:ext>
            </a:extLst>
          </p:cNvPr>
          <p:cNvSpPr txBox="1"/>
          <p:nvPr/>
        </p:nvSpPr>
        <p:spPr>
          <a:xfrm>
            <a:off x="9153832" y="6488668"/>
            <a:ext cx="303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/>
              <a:t>Task 1: Data Exploration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725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5449-BBA5-9A42-159E-6C2EA92E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21"/>
            <a:ext cx="10515600" cy="1325563"/>
          </a:xfrm>
        </p:spPr>
        <p:txBody>
          <a:bodyPr/>
          <a:lstStyle/>
          <a:p>
            <a:r>
              <a:rPr lang="en-GB" b="1" dirty="0"/>
              <a:t>Missingness and Coverage - What Enters the Model</a:t>
            </a:r>
            <a:endParaRPr lang="en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8AF1-7ECF-C97B-805D-D769EA84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30" y="1690689"/>
            <a:ext cx="6024716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Quality of the data, what we drop vs. what we keep</a:t>
            </a:r>
          </a:p>
          <a:p>
            <a:pPr marL="0" indent="0">
              <a:buNone/>
            </a:pPr>
            <a:r>
              <a:rPr lang="en-GB" sz="2000" dirty="0"/>
              <a:t>Long-lookback families (4_*, 24_*) are &gt;95–99% missing → excluded from </a:t>
            </a:r>
            <a:r>
              <a:rPr lang="en-GB" sz="2000" dirty="0" err="1"/>
              <a:t>modeling</a:t>
            </a:r>
            <a:r>
              <a:rPr lang="en-GB" sz="2000" dirty="0"/>
              <a:t> (logged in drop report). </a:t>
            </a:r>
          </a:p>
          <a:p>
            <a:r>
              <a:rPr lang="en-US" sz="2000" dirty="0"/>
              <a:t>Core signals (BP summaries, Protein-U, PLT, key CBC: WBC/HGB/HCT/RDW/MPV, Age/SES) show usable coverage → median impute numeric only. </a:t>
            </a:r>
          </a:p>
          <a:p>
            <a:r>
              <a:rPr lang="en-GB" sz="2000" dirty="0"/>
              <a:t>Leakage kept out: match_*, *_sum, </a:t>
            </a:r>
            <a:r>
              <a:rPr lang="en-GB" sz="2000" dirty="0" err="1"/>
              <a:t>labs_sum</a:t>
            </a:r>
            <a:r>
              <a:rPr lang="en-GB" sz="2000" dirty="0"/>
              <a:t>, </a:t>
            </a:r>
            <a:r>
              <a:rPr lang="en-GB" sz="2000" dirty="0" err="1"/>
              <a:t>clinical_text</a:t>
            </a:r>
            <a:r>
              <a:rPr lang="en-GB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88608-E9B6-3182-1957-4670D359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281581"/>
            <a:ext cx="4640826" cy="3080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F22A9-F4EE-6664-E7AD-86A42A764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953"/>
          <a:stretch>
            <a:fillRect/>
          </a:stretch>
        </p:blipFill>
        <p:spPr>
          <a:xfrm>
            <a:off x="6096000" y="4487474"/>
            <a:ext cx="5940499" cy="969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4BA2A9-A402-24EF-1227-79E65683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136" y="5576419"/>
            <a:ext cx="5270090" cy="114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E32F8-4FEC-353D-C72B-CB5ED95EFB88}"/>
              </a:ext>
            </a:extLst>
          </p:cNvPr>
          <p:cNvSpPr txBox="1"/>
          <p:nvPr/>
        </p:nvSpPr>
        <p:spPr>
          <a:xfrm>
            <a:off x="104218" y="6491180"/>
            <a:ext cx="3150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Task 1-2 (EDA, Feature Engineering )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11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1C4F-A554-B484-919A-604E7E13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91"/>
            <a:ext cx="105156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Clinical Signals that Separate Risk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AD1D-708A-7F23-B04E-456EE095D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76"/>
            <a:ext cx="10055942" cy="2658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Protein-U  and  PLT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Protein-U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Concentrated near zero with a long tail; values above a small cutoff have a higher Y=1 rate.</a:t>
            </a: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PLT: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Bell-shaped (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center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≈220–280). No enrichment in lowest decile, slight increase at higher values.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2F9C6-899E-68D0-C9FF-958BD0313D34}"/>
              </a:ext>
            </a:extLst>
          </p:cNvPr>
          <p:cNvSpPr txBox="1"/>
          <p:nvPr/>
        </p:nvSpPr>
        <p:spPr>
          <a:xfrm>
            <a:off x="9887316" y="6492874"/>
            <a:ext cx="23046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Task 1-2, EDA to key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29BDB-860E-91CF-7AA8-69C96DD9A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90" y="3656166"/>
            <a:ext cx="3864077" cy="2183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F10390-526E-F31A-4A66-54AC84FD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857" y="3656166"/>
            <a:ext cx="3864076" cy="21852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086171-A854-FFC6-3A14-B95FE6EFDDEE}"/>
              </a:ext>
            </a:extLst>
          </p:cNvPr>
          <p:cNvSpPr txBox="1"/>
          <p:nvPr/>
        </p:nvSpPr>
        <p:spPr>
          <a:xfrm>
            <a:off x="1150990" y="5985042"/>
            <a:ext cx="84763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Protein-U ≤ 10.00 (Q2): N=4422.0, P(Y=1)=3.91% • &gt; 10.00: N=1335.0, P(Y=1)=3.97% •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Δ=0.06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PLT ≤ 181 (Q10): N=1027.0, P(Y=1)=2.82% • &gt; 181: N=8960.0, P(Y=1)=4.49% • </a:t>
            </a:r>
            <a:r>
              <a:rPr lang="el-GR" sz="1200" dirty="0">
                <a:latin typeface="Arial" panose="020B0604020202020204" pitchFamily="34" charset="0"/>
                <a:cs typeface="Arial" panose="020B0604020202020204" pitchFamily="34" charset="0"/>
              </a:rPr>
              <a:t>Δ=-1.66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pp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Concentrated near zero with a long tail; non-zero values show only a very small increase in Y=1 on this split</a:t>
            </a:r>
          </a:p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This supports no enrichment at the lowest decile and slight increase at higher values.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4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357-6DF3-5070-FFC2-90612699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Correlation among BP, Protein-U, PLT, CBC, Age and SES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D1BA9-29C7-499B-1BFE-D6021A147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9748" cy="4351338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BP means/max/trends are highly correlated → keep a compact set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Protein-U and PLT are weakly correlated with CBC → complementary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this to define the kept feature list for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4C71F7-8C24-71FC-2561-7A61A4E4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75" y="1690687"/>
            <a:ext cx="5061126" cy="448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F7C3B-8F90-4330-0092-B3B0C22009D2}"/>
              </a:ext>
            </a:extLst>
          </p:cNvPr>
          <p:cNvSpPr txBox="1"/>
          <p:nvPr/>
        </p:nvSpPr>
        <p:spPr>
          <a:xfrm>
            <a:off x="132735" y="6492875"/>
            <a:ext cx="2349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Task 1-2 (EDA to key signals)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921A4-8D75-767D-E8D8-D0921B0335A7}"/>
              </a:ext>
            </a:extLst>
          </p:cNvPr>
          <p:cNvSpPr txBox="1"/>
          <p:nvPr/>
        </p:nvSpPr>
        <p:spPr>
          <a:xfrm>
            <a:off x="9057997" y="6555089"/>
            <a:ext cx="3222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Pearson r; pairwise complete observations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42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C664-592F-B35E-1A3A-EE0EEF6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Feature Engineering Summary</a:t>
            </a:r>
            <a:endParaRPr lang="en-I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F86D-67BF-2D8B-92D9-1CEE76D9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290"/>
            <a:ext cx="10515600" cy="4351338"/>
          </a:xfrm>
        </p:spPr>
        <p:txBody>
          <a:bodyPr>
            <a:normAutofit/>
          </a:bodyPr>
          <a:lstStyle/>
          <a:p>
            <a:r>
              <a:rPr lang="en-GB" sz="2200" b="1">
                <a:latin typeface="Arial" panose="020B0604020202020204" pitchFamily="34" charset="0"/>
                <a:cs typeface="Arial" panose="020B0604020202020204" pitchFamily="34" charset="0"/>
              </a:rPr>
              <a:t>Kept or dropped, with rationale</a:t>
            </a: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Kept: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 BP mean/max/trend. Core CBC (WBC, HGB, HCT, RDW, MPV, RBC, PLT, lymphocyte/neutrophil parts). Protein-U, Age, SES. Median-imputed and standardized.</a:t>
            </a:r>
          </a:p>
          <a:p>
            <a:r>
              <a:rPr lang="en-GB" sz="2200" b="1">
                <a:latin typeface="Arial" panose="020B0604020202020204" pitchFamily="34" charset="0"/>
                <a:cs typeface="Arial" panose="020B0604020202020204" pitchFamily="34" charset="0"/>
              </a:rPr>
              <a:t>Derived: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BP trend (last–first), simple first/last summaries, exact-duplicate columns removed (hash check).</a:t>
            </a:r>
          </a:p>
          <a:p>
            <a:r>
              <a:rPr lang="en-GB" sz="2200" b="1">
                <a:latin typeface="Arial" panose="020B0604020202020204" pitchFamily="34" charset="0"/>
                <a:cs typeface="Arial" panose="020B0604020202020204" pitchFamily="34" charset="0"/>
              </a:rPr>
              <a:t>Dropped: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match_*, *_sum (incl. labs_sum) and clinical text (post-outcome leakage at week 15), ultra-sparse families 4_* and 24_* (&gt;95–99% missing).</a:t>
            </a:r>
          </a:p>
          <a:p>
            <a:r>
              <a:rPr lang="en-GB" sz="2200" b="1">
                <a:latin typeface="Arial" panose="020B0604020202020204" pitchFamily="34" charset="0"/>
                <a:cs typeface="Arial" panose="020B0604020202020204" pitchFamily="34" charset="0"/>
              </a:rPr>
              <a:t>Train and validate:</a:t>
            </a:r>
            <a:r>
              <a:rPr lang="en-GB" sz="2200">
                <a:latin typeface="Arial" panose="020B0604020202020204" pitchFamily="34" charset="0"/>
                <a:cs typeface="Arial" panose="020B0604020202020204" pitchFamily="34" charset="0"/>
              </a:rPr>
              <a:t> 80/20 stratified split, class imbalance handled via balanced modeling, evaluate at fixed budgets using cases captured at K and positive rate among those tested.</a:t>
            </a:r>
            <a:endParaRPr lang="en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4F20-2DCE-5B8A-FDED-B9B59B1C059E}"/>
              </a:ext>
            </a:extLst>
          </p:cNvPr>
          <p:cNvSpPr txBox="1"/>
          <p:nvPr/>
        </p:nvSpPr>
        <p:spPr>
          <a:xfrm>
            <a:off x="9878962" y="6492875"/>
            <a:ext cx="23794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2 (Feature Engineering)</a:t>
            </a:r>
            <a:endParaRPr lang="en-I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2FB2-0714-09E6-9EF8-DD07F258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62095"/>
            <a:ext cx="11098161" cy="1325563"/>
          </a:xfrm>
        </p:spPr>
        <p:txBody>
          <a:bodyPr>
            <a:normAutofit/>
          </a:bodyPr>
          <a:lstStyle/>
          <a:p>
            <a:r>
              <a:rPr lang="en-GB" sz="4200" dirty="0">
                <a:latin typeface="Arial" panose="020B0604020202020204" pitchFamily="34" charset="0"/>
                <a:cs typeface="Arial" panose="020B0604020202020204" pitchFamily="34" charset="0"/>
              </a:rPr>
              <a:t>Pipeline and Success at Fixed Budget - Top-K</a:t>
            </a:r>
            <a:endParaRPr lang="en-IL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2B515BA-F2BE-95F3-5B98-0D7164F13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9542" y="1238587"/>
          <a:ext cx="6939117" cy="5388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F038E8-05D2-436F-2FCA-9CF98AE707E7}"/>
              </a:ext>
            </a:extLst>
          </p:cNvPr>
          <p:cNvSpPr txBox="1"/>
          <p:nvPr/>
        </p:nvSpPr>
        <p:spPr>
          <a:xfrm>
            <a:off x="9261988" y="6518906"/>
            <a:ext cx="2930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Task 2-3-4 (pipeline &amp; success metric)</a:t>
            </a:r>
            <a:endParaRPr lang="en-IL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8DF841-6F58-93D6-66CE-06178A1EB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935" y="1143635"/>
            <a:ext cx="3515102" cy="22324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DC6FF-FF6E-234F-9268-B9F7A8BF9B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9935" y="3768374"/>
            <a:ext cx="3515102" cy="22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0DBF-16ED-27C6-DB5A-61562F4A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33" y="191524"/>
            <a:ext cx="11425196" cy="1145663"/>
          </a:xfrm>
        </p:spPr>
        <p:txBody>
          <a:bodyPr>
            <a:normAutofit/>
          </a:bodyPr>
          <a:lstStyle/>
          <a:p>
            <a:r>
              <a:rPr lang="en-GB" sz="4200" b="1" dirty="0">
                <a:latin typeface="Arial" panose="020B0604020202020204" pitchFamily="34" charset="0"/>
                <a:cs typeface="Arial" panose="020B0604020202020204" pitchFamily="34" charset="0"/>
              </a:rPr>
              <a:t>Model Comparison Across Budgets</a:t>
            </a:r>
            <a:endParaRPr lang="en-IL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F13259-E97C-98AA-286E-39AB5FE6D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034" y="1166228"/>
            <a:ext cx="4203711" cy="25307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7C5969-2D06-E156-D08E-54A030805D30}"/>
              </a:ext>
            </a:extLst>
          </p:cNvPr>
          <p:cNvSpPr txBox="1"/>
          <p:nvPr/>
        </p:nvSpPr>
        <p:spPr>
          <a:xfrm>
            <a:off x="547714" y="1668401"/>
            <a:ext cx="6754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At 20% budget: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Random Forest and Gradient Boost capture ~51% of true cases at ~11% PPV (≈2.6× prevalence).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All models stay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well above prevalence (~4.3%)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across budgets.</a:t>
            </a:r>
          </a:p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Choice: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Select Random Forest at the operating budget  that ties with GB on performance, wins on stability/interpretability.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BEBA99-BAC3-06CD-E4B8-C2F5979E3B45}"/>
              </a:ext>
            </a:extLst>
          </p:cNvPr>
          <p:cNvCxnSpPr>
            <a:cxnSpLocks/>
          </p:cNvCxnSpPr>
          <p:nvPr/>
        </p:nvCxnSpPr>
        <p:spPr>
          <a:xfrm>
            <a:off x="10771236" y="2029826"/>
            <a:ext cx="0" cy="13991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F1C3F72-69FF-9659-1BBF-56DD72B9A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14" y="4359695"/>
            <a:ext cx="6384372" cy="15202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122D6D4-94FB-10BC-8846-E31CC81AD0A1}"/>
              </a:ext>
            </a:extLst>
          </p:cNvPr>
          <p:cNvSpPr txBox="1"/>
          <p:nvPr/>
        </p:nvSpPr>
        <p:spPr>
          <a:xfrm>
            <a:off x="634814" y="5931449"/>
            <a:ext cx="6580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Adopt Random Forest at a 20% testing budget: ~51% cases captured, ~11% PPV, ~9–10 tests per true case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2A71E-EF30-FA32-9AA9-3BB7B84F8C40}"/>
              </a:ext>
            </a:extLst>
          </p:cNvPr>
          <p:cNvSpPr txBox="1"/>
          <p:nvPr/>
        </p:nvSpPr>
        <p:spPr>
          <a:xfrm>
            <a:off x="9212824" y="6527976"/>
            <a:ext cx="31168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Task 3-4 (Fixed-budget triage decision)</a:t>
            </a:r>
            <a:endParaRPr lang="en-IL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18F73-CA66-0BDD-826F-B10EE276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33" y="3835429"/>
            <a:ext cx="4203711" cy="260009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0A5827-3785-8414-1181-229424248466}"/>
              </a:ext>
            </a:extLst>
          </p:cNvPr>
          <p:cNvCxnSpPr>
            <a:cxnSpLocks/>
          </p:cNvCxnSpPr>
          <p:nvPr/>
        </p:nvCxnSpPr>
        <p:spPr>
          <a:xfrm>
            <a:off x="10771236" y="4780877"/>
            <a:ext cx="0" cy="134591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6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1403</Words>
  <Application>Microsoft Office PowerPoint</Application>
  <PresentationFormat>Widescreen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Budgeted-Constrained Screening for HDP</vt:lpstr>
      <vt:lpstr>Budgeted Gestational  Week-15 Triage: Refer the Top-K for Confirmatory Labs</vt:lpstr>
      <vt:lpstr>Data Overview</vt:lpstr>
      <vt:lpstr>Missingness and Coverage - What Enters the Model</vt:lpstr>
      <vt:lpstr>Clinical Signals that Separate Risk</vt:lpstr>
      <vt:lpstr>Correlation among BP, Protein-U, PLT, CBC, Age and SES</vt:lpstr>
      <vt:lpstr>Feature Engineering Summary</vt:lpstr>
      <vt:lpstr>Pipeline and Success at Fixed Budget - Top-K</vt:lpstr>
      <vt:lpstr>Model Comparison Across Budgets</vt:lpstr>
      <vt:lpstr>What Drives Risk: Global Feature Influence</vt:lpstr>
      <vt:lpstr>Why This Patient Was Ranked High: Local Explanation</vt:lpstr>
      <vt:lpstr>Score Cutoff and Expected Outcomes by Capacity</vt:lpstr>
      <vt:lpstr>Recommendation and Operational Guardrails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Rapp Lerner</dc:creator>
  <cp:lastModifiedBy>Olga Rapp Lerner</cp:lastModifiedBy>
  <cp:revision>2</cp:revision>
  <dcterms:created xsi:type="dcterms:W3CDTF">2025-09-14T12:29:30Z</dcterms:created>
  <dcterms:modified xsi:type="dcterms:W3CDTF">2025-09-17T03:36:45Z</dcterms:modified>
</cp:coreProperties>
</file>