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Fira Sans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-bold.fntdata"/><Relationship Id="rId25" Type="http://schemas.openxmlformats.org/officeDocument/2006/relationships/font" Target="fonts/Roboto-boldItalic.fntdata"/><Relationship Id="rId27" Type="http://schemas.openxmlformats.org/officeDocument/2006/relationships/font" Target="fonts/Fira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22ea68ca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e22ea68ca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34bb8cc75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e34bb8cc75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34bb8cc75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e34bb8cc75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35b063fe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e35b063fe2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35b063fe2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e35b063fe2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35b063fe2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e35b063fe2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22ea68ca7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e22ea68ca7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22ea68ca7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e22ea68ca7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22ea68ca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e22ea68ca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22ea68ca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e22ea68ca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2ea68ca7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e22ea68ca7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34bb8cc75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e34bb8cc75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34bb8cc75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e34bb8cc75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34bb8cc75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e34bb8cc75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34bb8cc75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e34bb8cc75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34bb8cc75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e34bb8cc75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solidFill>
          <a:schemeClr val="accent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>
            <p:ph idx="2" type="pic"/>
          </p:nvPr>
        </p:nvSpPr>
        <p:spPr>
          <a:xfrm>
            <a:off x="0" y="929640"/>
            <a:ext cx="9144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gif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gif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6249" y="1956910"/>
            <a:ext cx="4771502" cy="1229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694800" y="1426525"/>
            <a:ext cx="39870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rgbClr val="F1C232"/>
                </a:solidFill>
                <a:highlight>
                  <a:schemeClr val="dk1"/>
                </a:highlight>
              </a:rPr>
              <a:t>SpeechTexter</a:t>
            </a:r>
            <a:endParaRPr b="1" sz="27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Диктофон з функцією перетворення мови в текст «на льоту», який може послужити добру службу при записи лекцій і подальшому конспектування навчальних занять. Повідомляється про підтримку більш ніж 60 мов (включаючи російську) і можливості роботи програми без підключення до інтернету. Для активації автономного режиму необхідно в настройках Android завантажити відповідні мовні пакети.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descr="SpeechTexter - Speech to Text - Apps on Google Play"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725" y="956200"/>
            <a:ext cx="3844225" cy="38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4694800" y="1426525"/>
            <a:ext cx="39870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rgbClr val="F1C232"/>
                </a:solidFill>
                <a:highlight>
                  <a:schemeClr val="dk1"/>
                </a:highlight>
              </a:rPr>
              <a:t>Zoom</a:t>
            </a:r>
            <a:endParaRPr b="1" sz="27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програма для організації відеоконференцій, розроблена компанією Zoom Video Communications. Вона надає сервіс відеотелефонії, який дозволяє підключати одночасно до 100 пристроїв безкоштовно, з 40-хвилинним обмеженням для безкоштовних акаунтів.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descr="App Store: ZOOM Cloud Meetings" id="144" name="Google Shape;144;p26"/>
          <p:cNvPicPr preferRelativeResize="0"/>
          <p:nvPr/>
        </p:nvPicPr>
        <p:blipFill rotWithShape="1">
          <a:blip r:embed="rId5">
            <a:alphaModFix/>
          </a:blip>
          <a:srcRect b="27959" l="26530" r="27215" t="27639"/>
          <a:stretch/>
        </p:blipFill>
        <p:spPr>
          <a:xfrm>
            <a:off x="0" y="790300"/>
            <a:ext cx="4519665" cy="43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4694800" y="1426525"/>
            <a:ext cx="39870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rgbClr val="F1C232"/>
                </a:solidFill>
                <a:highlight>
                  <a:schemeClr val="dk1"/>
                </a:highlight>
              </a:rPr>
              <a:t>Google Workspace</a:t>
            </a:r>
            <a:endParaRPr b="1" sz="27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набір хмарних сервісів, що надаються компанією Google для інших підприємств і груп людей. Google Workspace дозволяє іншим компаніям інтегрувати власне доменне ім'я з деякими продуктами Google.</a:t>
            </a:r>
            <a:endParaRPr b="1"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Служба підтримує кілька веб-додатків зі схожою функціональністю як у традиційних офісних пакетів, і включає: Gmail, Google Календар, Google Диск, Google Docs і Google Meet.</a:t>
            </a:r>
            <a:endParaRPr b="1"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descr="Купить Google Workspace лицензию в интернет-магазине Softkey.UA" id="152" name="Google Shape;15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75" y="1292600"/>
            <a:ext cx="4648242" cy="26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4694800" y="1426525"/>
            <a:ext cx="39870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rgbClr val="F1C232"/>
                </a:solidFill>
                <a:highlight>
                  <a:schemeClr val="dk1"/>
                </a:highlight>
              </a:rPr>
              <a:t>Canva</a:t>
            </a:r>
            <a:endParaRPr b="1" sz="27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Кросплатформовий сервіс для графічного дизайну, заснований в 2012 році. Створення зображень в сервісі будується на принципі перетягування готових елементів і варіюванні змінних шаблонів. Графічний редактор дає доступ до вбудованої бібліотеці шаблонів, стокових фотографій, ілюстрацій і шрифтів. </a:t>
            </a:r>
            <a:endParaRPr b="1"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descr="Canva — Вікіпедія" id="160" name="Google Shape;16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75" y="723300"/>
            <a:ext cx="4266175" cy="42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4694800" y="1080950"/>
            <a:ext cx="39870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rgbClr val="F1C232"/>
                </a:solidFill>
                <a:highlight>
                  <a:schemeClr val="dk1"/>
                </a:highlight>
              </a:rPr>
              <a:t>Miro</a:t>
            </a:r>
            <a:endParaRPr b="1" sz="27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Відмінність Miro від шкільної дошки в тому, що Miro - дошка інтерактивна і доступ до неї здійснюється через інтернет. А це означає, що писати, малювати, додавати файли на неї можна нескінченно і все це буде видно не те, що з останньої парти, а з будь-якої точки світу.</a:t>
            </a:r>
            <a:endParaRPr b="1"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Онлайн-дошка - відмінний інструмент для того, щоб змішати онлайн- і офлайн-навчання, залишивши тільки плюси кожного з форматів. Вам не потрібно бути в одному приміщенні з учнем, щоб мотивувати і залучати до процесу. </a:t>
            </a: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b="1"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descr="Miro" id="168" name="Google Shape;1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100" y="776900"/>
            <a:ext cx="4351925" cy="43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ion Bronson GIF | Gfycat"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8275"/>
            <a:ext cx="9144000" cy="48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 rotWithShape="1">
          <a:blip r:embed="rId4">
            <a:alphaModFix/>
          </a:blip>
          <a:srcRect b="10730" l="0" r="9090" t="0"/>
          <a:stretch/>
        </p:blipFill>
        <p:spPr>
          <a:xfrm>
            <a:off x="0" y="7325"/>
            <a:ext cx="9144000" cy="51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2665525" y="502300"/>
            <a:ext cx="58371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uk" sz="3600">
                <a:solidFill>
                  <a:schemeClr val="dk1"/>
                </a:solidFill>
                <a:highlight>
                  <a:srgbClr val="F1C232"/>
                </a:highlight>
                <a:latin typeface="Roboto"/>
                <a:ea typeface="Roboto"/>
                <a:cs typeface="Roboto"/>
                <a:sym typeface="Roboto"/>
              </a:rPr>
              <a:t>ПРАКТИКА!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2370825" y="596050"/>
            <a:ext cx="59145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uk" sz="4600">
                <a:solidFill>
                  <a:schemeClr val="dk1"/>
                </a:solidFill>
                <a:highlight>
                  <a:srgbClr val="F1C232"/>
                </a:highlight>
                <a:latin typeface="Roboto"/>
                <a:ea typeface="Roboto"/>
                <a:cs typeface="Roboto"/>
                <a:sym typeface="Roboto"/>
              </a:rPr>
              <a:t>ДОМАШНЄ</a:t>
            </a:r>
            <a:endParaRPr b="1" sz="4600">
              <a:highlight>
                <a:srgbClr val="F1C23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492775" y="2096250"/>
            <a:ext cx="8313900" cy="27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3000">
                <a:solidFill>
                  <a:srgbClr val="F1C232"/>
                </a:solidFill>
                <a:highlight>
                  <a:schemeClr val="dk1"/>
                </a:highlight>
              </a:rPr>
              <a:t>Спробувати опрацювати хоча б 4 сервіси з запропонованих </a:t>
            </a:r>
            <a:endParaRPr b="1" sz="30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1C232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42900" marR="0" rtl="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7"/>
          <p:cNvPicPr preferRelativeResize="0"/>
          <p:nvPr/>
        </p:nvPicPr>
        <p:blipFill rotWithShape="1">
          <a:blip r:embed="rId3">
            <a:alphaModFix/>
          </a:blip>
          <a:srcRect b="43408" l="0" r="0" t="2586"/>
          <a:stretch/>
        </p:blipFill>
        <p:spPr>
          <a:xfrm>
            <a:off x="0" y="925763"/>
            <a:ext cx="9144006" cy="3291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/>
          <p:nvPr/>
        </p:nvSpPr>
        <p:spPr>
          <a:xfrm>
            <a:off x="563333" y="1468013"/>
            <a:ext cx="7628700" cy="22074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7"/>
          <p:cNvSpPr/>
          <p:nvPr/>
        </p:nvSpPr>
        <p:spPr>
          <a:xfrm>
            <a:off x="1013445" y="1634490"/>
            <a:ext cx="6728400" cy="1874400"/>
          </a:xfrm>
          <a:prstGeom prst="rect">
            <a:avLst/>
          </a:prstGeom>
          <a:solidFill>
            <a:schemeClr val="lt1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 txBox="1"/>
          <p:nvPr/>
        </p:nvSpPr>
        <p:spPr>
          <a:xfrm>
            <a:off x="1125150" y="2361525"/>
            <a:ext cx="6496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000"/>
              <a:buFont typeface="Arial"/>
              <a:buNone/>
            </a:pPr>
            <a:r>
              <a:rPr lang="uk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Модуль 8: </a:t>
            </a:r>
            <a:r>
              <a:rPr lang="uk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ЕФЕКТИВНІСТЬ НАВЧАННЯ</a:t>
            </a:r>
            <a:endParaRPr b="0" i="0" sz="28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" name="Google Shape;69;p17"/>
          <p:cNvSpPr txBox="1"/>
          <p:nvPr/>
        </p:nvSpPr>
        <p:spPr>
          <a:xfrm>
            <a:off x="1587250" y="2914875"/>
            <a:ext cx="56592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500">
                <a:solidFill>
                  <a:schemeClr val="dk1"/>
                </a:solidFill>
              </a:rPr>
              <a:t>Програмні помічники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6345" y="1857785"/>
            <a:ext cx="1062602" cy="27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55 Technology Gifs - Gif Abyss" id="75" name="Google Shape;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6325"/>
            <a:ext cx="4762500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8"/>
          <p:cNvPicPr preferRelativeResize="0"/>
          <p:nvPr/>
        </p:nvPicPr>
        <p:blipFill rotWithShape="1">
          <a:blip r:embed="rId4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/>
        </p:nvSpPr>
        <p:spPr>
          <a:xfrm>
            <a:off x="1640825" y="575975"/>
            <a:ext cx="64494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uk" sz="3500">
                <a:solidFill>
                  <a:schemeClr val="dk1"/>
                </a:solidFill>
                <a:highlight>
                  <a:srgbClr val="F1C232"/>
                </a:highlight>
                <a:latin typeface="Roboto"/>
                <a:ea typeface="Roboto"/>
                <a:cs typeface="Roboto"/>
                <a:sym typeface="Roboto"/>
              </a:rPr>
              <a:t>ВЧИТИСЯ СТАЄ ЛЕГШЕ</a:t>
            </a:r>
            <a:endParaRPr b="1" sz="3500">
              <a:highlight>
                <a:srgbClr val="F1C23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/>
          <p:nvPr/>
        </p:nvSpPr>
        <p:spPr>
          <a:xfrm>
            <a:off x="5020725" y="1252400"/>
            <a:ext cx="39870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chemeClr val="dk1"/>
                </a:solidFill>
                <a:highlight>
                  <a:srgbClr val="FFFFFF"/>
                </a:highlight>
              </a:rPr>
              <a:t>ПОСТІЙНО ВИХОДЯТЬ ДОДАТКИ ТА ПРОГРАМИ ДЛЯ СПРОЩЕННЯ ЖИТТЯ ЗВИЧАЙНОМУ УЧНЕВІ</a:t>
            </a:r>
            <a:endParaRPr b="1"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chemeClr val="dk1"/>
                </a:solidFill>
                <a:highlight>
                  <a:srgbClr val="FFFFFF"/>
                </a:highlight>
              </a:rPr>
              <a:t>А МИ ТІЛЬКИ Й РАДІ)))</a:t>
            </a:r>
            <a:endParaRPr b="1" sz="2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ass Timetable для iPhone и iPad скачать бесплатно, отзывы, видео обзор"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50" y="1063575"/>
            <a:ext cx="4065251" cy="406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9"/>
          <p:cNvPicPr preferRelativeResize="0"/>
          <p:nvPr/>
        </p:nvPicPr>
        <p:blipFill rotWithShape="1">
          <a:blip r:embed="rId4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/>
          <p:nvPr/>
        </p:nvSpPr>
        <p:spPr>
          <a:xfrm>
            <a:off x="1172025" y="575975"/>
            <a:ext cx="69183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uk" sz="3500">
                <a:solidFill>
                  <a:schemeClr val="dk1"/>
                </a:solidFill>
                <a:highlight>
                  <a:srgbClr val="F1C232"/>
                </a:highlight>
                <a:latin typeface="Roboto"/>
                <a:ea typeface="Roboto"/>
                <a:cs typeface="Roboto"/>
                <a:sym typeface="Roboto"/>
              </a:rPr>
              <a:t>ОСЬ КІЛЬКА З НИХ</a:t>
            </a:r>
            <a:endParaRPr b="1" sz="3500">
              <a:highlight>
                <a:srgbClr val="F1C23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 txBox="1"/>
          <p:nvPr/>
        </p:nvSpPr>
        <p:spPr>
          <a:xfrm>
            <a:off x="4694800" y="1573825"/>
            <a:ext cx="3987000" cy="28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rgbClr val="F1C232"/>
                </a:solidFill>
                <a:highlight>
                  <a:schemeClr val="dk1"/>
                </a:highlight>
              </a:rPr>
              <a:t>Class Timetable</a:t>
            </a:r>
            <a:endParaRPr b="1" sz="27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Ця програма дозволить швидко і зручно скласти розклад занять. Додаток виконаний у форматі щоденника і дозволяє зберігати в пам'яті смартфона не тільки актуальний розклад уроків, а й фіксувати докладні відомості про навчальні предмети і викладачів, типі занять і їх тривалості, а також інші відомості, які можна використовувати для самоорганізації і планування справ. 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4694800" y="1533675"/>
            <a:ext cx="39870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rgbClr val="F1C232"/>
                </a:solidFill>
                <a:highlight>
                  <a:schemeClr val="dk1"/>
                </a:highlight>
              </a:rPr>
              <a:t>Photomath</a:t>
            </a:r>
            <a:endParaRPr b="1" sz="27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Додаток для вирішення математичних задач за допомогою камери смартфона і технології оптичного розпізнавання тестів Optical Character Recognition (OCR). Користуватися таким мобільним помічником дуже просто: достатньо навести камеру на задачку, і PhotoMath відразу ж видасть відповідь і призведе докладний покроковий рішення. 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descr="Приложения в Google Play – Photomath" id="96" name="Google Shape;9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725" y="904125"/>
            <a:ext cx="4073125" cy="40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4694800" y="857250"/>
            <a:ext cx="39870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rgbClr val="F1C232"/>
                </a:solidFill>
                <a:highlight>
                  <a:schemeClr val="dk1"/>
                </a:highlight>
              </a:rPr>
              <a:t>Coursera</a:t>
            </a:r>
            <a:endParaRPr b="1" sz="27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Мобільний клієнт для однойменного сервісу дистанційної освіти, який співпрацює з провідними університетами світу. Завдяки широкому охопленню академічної спільноти Coursera пропонує користувачам понад 3 900 навчальних курсів різної тематичної спрямованості, починаючи з точних наук та інформаційних технологій і закінчуючи суспільними науками, будь то юриспруденція, економіка та педагогіка. Також проект дозволяє пройти навчання і здати офіційні іспити таких компаній-вендорів, як Google, SAS, IBM і багато інших, підтвердивши свої знання сертифікатом міжнародного зразка.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descr="Файл:Coursera-logo-square.png — Википедия" id="104" name="Google Shape;1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325" y="813025"/>
            <a:ext cx="4205899" cy="420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4694800" y="1426525"/>
            <a:ext cx="39870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rgbClr val="F1C232"/>
                </a:solidFill>
                <a:highlight>
                  <a:schemeClr val="dk1"/>
                </a:highlight>
              </a:rPr>
              <a:t>SpeechTexter</a:t>
            </a:r>
            <a:endParaRPr b="1" sz="27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Диктофон з функцією перетворення мови в текст «на льоту», який може послужити добру службу при записи лекцій і подальшому конспектування навчальних занять. Повідомляється про підтримку більш ніж 60 мов (включаючи російську) і можливості роботи програми без підключення до інтернету. Для активації автономного режиму необхідно в настройках Android завантажити відповідні мовні пакети.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descr="SpeechTexter - Speech to Text - Apps on Google Play" id="112" name="Google Shape;11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725" y="956200"/>
            <a:ext cx="3844225" cy="38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4694800" y="1426525"/>
            <a:ext cx="39870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rgbClr val="F1C232"/>
                </a:solidFill>
                <a:highlight>
                  <a:schemeClr val="dk1"/>
                </a:highlight>
              </a:rPr>
              <a:t>Duolingo</a:t>
            </a:r>
            <a:endParaRPr b="1" sz="27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безкоштовна платформа для вивчення мови і краудсорсінгових перекладів. Сервіс розроблений так, що в міру проходження уроків користувачі паралельно допомагають переводити веб-сайти, статті та інші документи. Станом на січень 2021 року користувачі, які знають українську мову, можуть вивчати англійську, німецьку, французьку та іспанську мови; 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descr="Duolingo - The world&amp;#39;s best way to learn a language" id="120" name="Google Shape;1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3975" y="42865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4694800" y="1426525"/>
            <a:ext cx="39870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rgbClr val="F1C232"/>
                </a:solidFill>
                <a:highlight>
                  <a:schemeClr val="dk1"/>
                </a:highlight>
              </a:rPr>
              <a:t>Slack</a:t>
            </a:r>
            <a:endParaRPr b="1" sz="27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Slack створений спеціально для ведення групових проектів і призначений для чатів і бесід між співробітниками. За допомогою програми можна обмінюватися повідомленнями і файлами прямо всередині нього, а також згадувати інших користувачів і бесіди, які називаються Channels.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descr="Slack App Integration for RingCentral | RingCentral App Gallery" id="128" name="Google Shape;12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89850"/>
            <a:ext cx="4638975" cy="46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