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ato Light"/>
      <p:regular r:id="rId14"/>
      <p:bold r:id="rId15"/>
      <p:italic r:id="rId16"/>
      <p:boldItalic r:id="rId17"/>
    </p:embeddedFont>
    <p:embeddedFont>
      <p:font typeface="Fira Sans ExtraBold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42">
          <p15:clr>
            <a:srgbClr val="9AA0A6"/>
          </p15:clr>
        </p15:guide>
        <p15:guide id="2" pos="4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42" orient="horz"/>
        <p:guide pos="49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Light-bold.fntdata"/><Relationship Id="rId14" Type="http://schemas.openxmlformats.org/officeDocument/2006/relationships/font" Target="fonts/LatoLight-regular.fntdata"/><Relationship Id="rId17" Type="http://schemas.openxmlformats.org/officeDocument/2006/relationships/font" Target="fonts/LatoLight-boldItalic.fntdata"/><Relationship Id="rId16" Type="http://schemas.openxmlformats.org/officeDocument/2006/relationships/font" Target="fonts/LatoLight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FiraSansExtraBold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FiraSansExtra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a15c35cf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75a15c35cf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dea67207e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cdea67207e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/>
              <a:t>Обговорюємо з дітьми ці питання. І потім граємо з ними в кахут по темі : Розвиток Кругозору</a:t>
            </a:r>
            <a:endParaRPr/>
          </a:p>
        </p:txBody>
      </p:sp>
      <p:sp>
        <p:nvSpPr>
          <p:cNvPr id="160" name="Google Shape;160;gcdea67207e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 Layout_2_1_1_1">
    <p:bg>
      <p:bgPr>
        <a:solidFill>
          <a:srgbClr val="F4F6FB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 Layout_2_1_1_1_1">
    <p:bg>
      <p:bgPr>
        <a:solidFill>
          <a:srgbClr val="F4F6FB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2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">
  <p:cSld name="Custom Layout_2_1_1_1_2">
    <p:bg>
      <p:bgPr>
        <a:solidFill>
          <a:srgbClr val="F4F6FB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9C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 1">
  <p:cSld name="Custom Layout_2_1_1_1_2_1">
    <p:bg>
      <p:bgPr>
        <a:solidFill>
          <a:srgbClr val="F4F6F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C3B67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bg>
      <p:bgPr>
        <a:solidFill>
          <a:srgbClr val="F8A185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>
            <p:ph idx="2" type="pic"/>
          </p:nvPr>
        </p:nvSpPr>
        <p:spPr>
          <a:xfrm>
            <a:off x="0" y="0"/>
            <a:ext cx="4241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5"/>
          <p:cNvSpPr/>
          <p:nvPr/>
        </p:nvSpPr>
        <p:spPr>
          <a:xfrm>
            <a:off x="9785952" y="881805"/>
            <a:ext cx="1293528" cy="1293528"/>
          </a:xfrm>
          <a:prstGeom prst="ellipse">
            <a:avLst/>
          </a:prstGeom>
          <a:solidFill>
            <a:srgbClr val="FCF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D4ECD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>
            <p:ph idx="2" type="pic"/>
          </p:nvPr>
        </p:nvSpPr>
        <p:spPr>
          <a:xfrm>
            <a:off x="0" y="0"/>
            <a:ext cx="557053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1">
  <p:cSld name="3_Custom Layout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bg>
      <p:bgPr>
        <a:solidFill>
          <a:srgbClr val="E1EBF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>
            <p:ph idx="2" type="pic"/>
          </p:nvPr>
        </p:nvSpPr>
        <p:spPr>
          <a:xfrm>
            <a:off x="7620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/>
          <p:nvPr>
            <p:ph idx="3" type="pic"/>
          </p:nvPr>
        </p:nvSpPr>
        <p:spPr>
          <a:xfrm>
            <a:off x="4305300" y="3416300"/>
            <a:ext cx="3543300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/>
          <p:nvPr>
            <p:ph idx="4" type="pic"/>
          </p:nvPr>
        </p:nvSpPr>
        <p:spPr>
          <a:xfrm>
            <a:off x="78486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/>
          <p:nvPr/>
        </p:nvSpPr>
        <p:spPr>
          <a:xfrm>
            <a:off x="4305300" y="0"/>
            <a:ext cx="3543300" cy="34163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762000" y="3416300"/>
            <a:ext cx="3543300" cy="3441700"/>
          </a:xfrm>
          <a:prstGeom prst="rect">
            <a:avLst/>
          </a:prstGeom>
          <a:solidFill>
            <a:srgbClr val="FDAF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7848600" y="3416300"/>
            <a:ext cx="3543300" cy="34417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rgbClr val="1274BB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rgbClr val="F8A18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/>
          <p:nvPr>
            <p:ph idx="2" type="pic"/>
          </p:nvPr>
        </p:nvSpPr>
        <p:spPr>
          <a:xfrm>
            <a:off x="6654800" y="0"/>
            <a:ext cx="5537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rgbClr val="F4F6FB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1" y="694213"/>
            <a:ext cx="5516881" cy="5393376"/>
          </a:xfrm>
          <a:prstGeom prst="rect">
            <a:avLst/>
          </a:prstGeom>
          <a:solidFill>
            <a:srgbClr val="1274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702790" y="1985322"/>
            <a:ext cx="1405578" cy="140557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rgbClr val="F4F6FB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solidFill>
          <a:schemeClr val="accent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0" y="1239520"/>
            <a:ext cx="121920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rgbClr val="1274BB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/>
          <p:nvPr>
            <p:ph idx="2" type="pic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_1">
    <p:bg>
      <p:bgPr>
        <a:solidFill>
          <a:srgbClr val="F4F6FB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7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 Layout_2">
    <p:bg>
      <p:bgPr>
        <a:solidFill>
          <a:srgbClr val="F4F6F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8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 Layout_2_1">
    <p:bg>
      <p:bgPr>
        <a:solidFill>
          <a:srgbClr val="F4F6FB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9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 Layout_2_1_1">
    <p:bg>
      <p:bgPr>
        <a:solidFill>
          <a:srgbClr val="F4F6F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D4E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0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 Layout_2_1_1_1">
    <p:bg>
      <p:bgPr>
        <a:solidFill>
          <a:srgbClr val="F4F6FB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>
              <a:alpha val="239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1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solidFill>
          <a:schemeClr val="accent4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0" y="1239520"/>
            <a:ext cx="12192000" cy="438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 Layout_2_1_1_1_1">
    <p:bg>
      <p:bgPr>
        <a:solidFill>
          <a:srgbClr val="F4F6FB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2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">
  <p:cSld name="Custom Layout_2_1_1_1_2">
    <p:bg>
      <p:bgPr>
        <a:solidFill>
          <a:srgbClr val="F4F6F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9C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 1">
  <p:cSld name="Custom Layout_2_1_1_1_2_1">
    <p:bg>
      <p:bgPr>
        <a:solidFill>
          <a:srgbClr val="F4F6FB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4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C3B67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4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bg>
      <p:bgPr>
        <a:solidFill>
          <a:srgbClr val="F8A18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/>
          <p:nvPr>
            <p:ph idx="2" type="pic"/>
          </p:nvPr>
        </p:nvSpPr>
        <p:spPr>
          <a:xfrm>
            <a:off x="0" y="0"/>
            <a:ext cx="4241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35"/>
          <p:cNvSpPr/>
          <p:nvPr/>
        </p:nvSpPr>
        <p:spPr>
          <a:xfrm>
            <a:off x="9785952" y="881805"/>
            <a:ext cx="1293600" cy="1293600"/>
          </a:xfrm>
          <a:prstGeom prst="ellipse">
            <a:avLst/>
          </a:prstGeom>
          <a:solidFill>
            <a:srgbClr val="FCF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D4ECD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/>
          <p:nvPr>
            <p:ph idx="2" type="pic"/>
          </p:nvPr>
        </p:nvSpPr>
        <p:spPr>
          <a:xfrm>
            <a:off x="0" y="0"/>
            <a:ext cx="5570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1">
  <p:cSld name="3_Custom Layout_1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/>
          <p:nvPr>
            <p:ph idx="2" type="pic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bg>
      <p:bgPr>
        <a:solidFill>
          <a:srgbClr val="E1EBF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8"/>
          <p:cNvSpPr/>
          <p:nvPr>
            <p:ph idx="2" type="pic"/>
          </p:nvPr>
        </p:nvSpPr>
        <p:spPr>
          <a:xfrm>
            <a:off x="762000" y="0"/>
            <a:ext cx="354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38"/>
          <p:cNvSpPr/>
          <p:nvPr>
            <p:ph idx="3" type="pic"/>
          </p:nvPr>
        </p:nvSpPr>
        <p:spPr>
          <a:xfrm>
            <a:off x="4305300" y="3416300"/>
            <a:ext cx="35433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38"/>
          <p:cNvSpPr/>
          <p:nvPr>
            <p:ph idx="4" type="pic"/>
          </p:nvPr>
        </p:nvSpPr>
        <p:spPr>
          <a:xfrm>
            <a:off x="7848600" y="0"/>
            <a:ext cx="354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38"/>
          <p:cNvSpPr/>
          <p:nvPr/>
        </p:nvSpPr>
        <p:spPr>
          <a:xfrm>
            <a:off x="4305300" y="0"/>
            <a:ext cx="3543300" cy="3416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38"/>
          <p:cNvSpPr/>
          <p:nvPr/>
        </p:nvSpPr>
        <p:spPr>
          <a:xfrm>
            <a:off x="762000" y="3416300"/>
            <a:ext cx="3543300" cy="3441600"/>
          </a:xfrm>
          <a:prstGeom prst="rect">
            <a:avLst/>
          </a:prstGeom>
          <a:solidFill>
            <a:srgbClr val="FDAF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38"/>
          <p:cNvSpPr/>
          <p:nvPr/>
        </p:nvSpPr>
        <p:spPr>
          <a:xfrm>
            <a:off x="7848600" y="3416300"/>
            <a:ext cx="3543300" cy="34416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rgbClr val="1274BB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rgbClr val="F8A185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/>
          <p:nvPr>
            <p:ph idx="2" type="pic"/>
          </p:nvPr>
        </p:nvSpPr>
        <p:spPr>
          <a:xfrm>
            <a:off x="6654800" y="0"/>
            <a:ext cx="55371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rgbClr val="1274BB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>
            <p:ph idx="2" type="pic"/>
          </p:nvPr>
        </p:nvSpPr>
        <p:spPr>
          <a:xfrm>
            <a:off x="0" y="0"/>
            <a:ext cx="6753125" cy="6858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_1">
    <p:bg>
      <p:bgPr>
        <a:solidFill>
          <a:srgbClr val="F4F6FB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7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 Layout_2">
    <p:bg>
      <p:bgPr>
        <a:solidFill>
          <a:srgbClr val="F4F6FB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 Layout_2_1">
    <p:bg>
      <p:bgPr>
        <a:solidFill>
          <a:srgbClr val="F4F6FB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 Layout_2_1_1">
    <p:bg>
      <p:bgPr>
        <a:solidFill>
          <a:srgbClr val="F4F6FB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D4E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/>
          <p:nvPr/>
        </p:nvSpPr>
        <p:spPr>
          <a:xfrm>
            <a:off x="1076960" y="944880"/>
            <a:ext cx="1554480" cy="155448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1"/>
          <p:cNvSpPr/>
          <p:nvPr/>
        </p:nvSpPr>
        <p:spPr>
          <a:xfrm>
            <a:off x="9447196" y="4550198"/>
            <a:ext cx="3464560" cy="346456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1"/>
          <p:cNvSpPr/>
          <p:nvPr/>
        </p:nvSpPr>
        <p:spPr>
          <a:xfrm>
            <a:off x="9760284" y="2209242"/>
            <a:ext cx="1488708" cy="1488708"/>
          </a:xfrm>
          <a:prstGeom prst="ellipse">
            <a:avLst/>
          </a:prstGeom>
          <a:solidFill>
            <a:srgbClr val="F8A185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999" y="2609213"/>
            <a:ext cx="6362002" cy="1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74BB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42"/>
          <p:cNvPicPr preferRelativeResize="0"/>
          <p:nvPr/>
        </p:nvPicPr>
        <p:blipFill rotWithShape="1">
          <a:blip r:embed="rId3">
            <a:alphaModFix/>
          </a:blip>
          <a:srcRect b="22999" l="0" r="0" t="22999"/>
          <a:stretch/>
        </p:blipFill>
        <p:spPr>
          <a:xfrm>
            <a:off x="0" y="1234350"/>
            <a:ext cx="12192005" cy="438930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2"/>
          <p:cNvSpPr/>
          <p:nvPr/>
        </p:nvSpPr>
        <p:spPr>
          <a:xfrm>
            <a:off x="751110" y="1957350"/>
            <a:ext cx="10171500" cy="2943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2"/>
          <p:cNvSpPr/>
          <p:nvPr/>
        </p:nvSpPr>
        <p:spPr>
          <a:xfrm>
            <a:off x="1351260" y="2179320"/>
            <a:ext cx="8971200" cy="2499300"/>
          </a:xfrm>
          <a:prstGeom prst="rect">
            <a:avLst/>
          </a:prstGeom>
          <a:solidFill>
            <a:schemeClr val="lt1">
              <a:alpha val="9019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2"/>
          <p:cNvSpPr txBox="1"/>
          <p:nvPr/>
        </p:nvSpPr>
        <p:spPr>
          <a:xfrm>
            <a:off x="1351250" y="3148700"/>
            <a:ext cx="95715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Модуль: Креативне мислення</a:t>
            </a:r>
            <a:endParaRPr b="0" i="0" sz="4000" u="none" cap="none" strike="noStrike">
              <a:solidFill>
                <a:srgbClr val="000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55" name="Google Shape;155;p42"/>
          <p:cNvSpPr txBox="1"/>
          <p:nvPr/>
        </p:nvSpPr>
        <p:spPr>
          <a:xfrm>
            <a:off x="4469160" y="3886492"/>
            <a:ext cx="2735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8460" y="2477047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3"/>
          <p:cNvSpPr txBox="1"/>
          <p:nvPr/>
        </p:nvSpPr>
        <p:spPr>
          <a:xfrm>
            <a:off x="714325" y="3559175"/>
            <a:ext cx="54420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AutoNum type="arabicPeriod"/>
            </a:pPr>
            <a:r>
              <a:rPr lang="id-ID" sz="1850">
                <a:solidFill>
                  <a:srgbClr val="202122"/>
                </a:solidFill>
                <a:highlight>
                  <a:srgbClr val="FFFFFF"/>
                </a:highlight>
              </a:rPr>
              <a:t>Які у тебе враження від теми?</a:t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AutoNum type="arabicPeriod"/>
            </a:pPr>
            <a:r>
              <a:rPr lang="id-ID" sz="1850">
                <a:solidFill>
                  <a:srgbClr val="202122"/>
                </a:solidFill>
                <a:highlight>
                  <a:srgbClr val="FFFFFF"/>
                </a:highlight>
              </a:rPr>
              <a:t>Що запам'яталося/ сподобалося?</a:t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AutoNum type="arabicPeriod"/>
            </a:pPr>
            <a:r>
              <a:rPr lang="id-ID" sz="1850">
                <a:solidFill>
                  <a:srgbClr val="202122"/>
                </a:solidFill>
                <a:highlight>
                  <a:srgbClr val="FFFFFF"/>
                </a:highlight>
              </a:rPr>
              <a:t>Які висновки можна зробити по закінченню цієї теми?</a:t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163" name="Google Shape;16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3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3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3"/>
          <p:cNvSpPr txBox="1"/>
          <p:nvPr/>
        </p:nvSpPr>
        <p:spPr>
          <a:xfrm>
            <a:off x="714325" y="1908625"/>
            <a:ext cx="71562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Підведемо підсумки теми : Креативне мислення</a:t>
            </a:r>
            <a:endParaRPr b="1" i="0" sz="4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7" name="Google Shape;167;p43"/>
          <p:cNvCxnSpPr/>
          <p:nvPr/>
        </p:nvCxnSpPr>
        <p:spPr>
          <a:xfrm flipH="1" rot="10800000">
            <a:off x="780450" y="3335950"/>
            <a:ext cx="5307900" cy="4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