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308" r:id="rId4"/>
    <p:sldId id="306" r:id="rId5"/>
    <p:sldId id="307" r:id="rId6"/>
    <p:sldId id="337" r:id="rId7"/>
    <p:sldId id="338" r:id="rId8"/>
    <p:sldId id="333" r:id="rId9"/>
    <p:sldId id="340" r:id="rId10"/>
    <p:sldId id="317" r:id="rId11"/>
    <p:sldId id="343" r:id="rId12"/>
    <p:sldId id="344" r:id="rId13"/>
    <p:sldId id="345" r:id="rId14"/>
    <p:sldId id="346" r:id="rId15"/>
    <p:sldId id="342" r:id="rId16"/>
    <p:sldId id="348" r:id="rId17"/>
    <p:sldId id="293" r:id="rId18"/>
    <p:sldId id="304" r:id="rId19"/>
  </p:sldIdLst>
  <p:sldSz cx="12192000" cy="6858000"/>
  <p:notesSz cx="6858000" cy="9144000"/>
  <p:embeddedFontLst>
    <p:embeddedFont>
      <p:font typeface="Bookman Old Style" panose="02050604050505020204" pitchFamily="18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" panose="02040503050406030204" pitchFamily="18" charset="0"/>
      <p:regular r:id="rId29"/>
      <p:bold r:id="rId30"/>
      <p:italic r:id="rId31"/>
      <p:boldItalic r:id="rId32"/>
    </p:embeddedFont>
    <p:embeddedFont>
      <p:font typeface="Fira Sans ExtraBold" panose="020B0604020202020204" charset="0"/>
      <p:bold r:id="rId33"/>
      <p:boldItalic r:id="rId34"/>
    </p:embeddedFont>
    <p:embeddedFont>
      <p:font typeface="Gill Sans MT" panose="020B0502020104020203" pitchFamily="3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  <p:embeddedFont>
      <p:font typeface="Wingdings 3" panose="05040102010807070707" pitchFamily="18" charset="2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CA5EE86B-DCB6-4003-82D9-2012435247FE}">
          <p14:sldIdLst>
            <p14:sldId id="256"/>
            <p14:sldId id="257"/>
            <p14:sldId id="308"/>
            <p14:sldId id="306"/>
            <p14:sldId id="307"/>
            <p14:sldId id="337"/>
            <p14:sldId id="338"/>
            <p14:sldId id="333"/>
            <p14:sldId id="340"/>
            <p14:sldId id="317"/>
            <p14:sldId id="343"/>
            <p14:sldId id="344"/>
            <p14:sldId id="345"/>
            <p14:sldId id="346"/>
            <p14:sldId id="342"/>
            <p14:sldId id="348"/>
            <p14:sldId id="29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42">
          <p15:clr>
            <a:srgbClr val="9AA0A6"/>
          </p15:clr>
        </p15:guide>
        <p15:guide id="2" pos="49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2" y="60"/>
      </p:cViewPr>
      <p:guideLst>
        <p:guide orient="horz" pos="2242"/>
        <p:guide pos="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‹№›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a15c35cf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g75a15c35c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200" dirty="0">
                <a:solidFill>
                  <a:srgbClr val="FFC000"/>
                </a:solidFill>
              </a:rPr>
              <a:t>Скільки років ви з </a:t>
            </a:r>
            <a:r>
              <a:rPr lang="en-US" sz="1200" dirty="0">
                <a:solidFill>
                  <a:srgbClr val="FFC000"/>
                </a:solidFill>
              </a:rPr>
              <a:t>GOIT</a:t>
            </a:r>
            <a:r>
              <a:rPr lang="ru-RU" sz="1200" dirty="0">
                <a:solidFill>
                  <a:srgbClr val="FFC000"/>
                </a:solidFill>
              </a:rPr>
              <a:t> </a:t>
            </a:r>
            <a:r>
              <a:rPr lang="uk-UA" sz="1200" dirty="0">
                <a:solidFill>
                  <a:srgbClr val="FFC000"/>
                </a:solidFill>
              </a:rPr>
              <a:t>та які задачі виконуєте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200" dirty="0">
                <a:solidFill>
                  <a:srgbClr val="FFC000"/>
                </a:solidFill>
              </a:rPr>
              <a:t>Розкажіть про свій шлях і досвід  в даній сфері. Коротко згадайте з чого цей шлях</a:t>
            </a:r>
          </a:p>
          <a:p>
            <a:pPr marL="342900" indent="-342900">
              <a:lnSpc>
                <a:spcPct val="150000"/>
              </a:lnSpc>
            </a:pPr>
            <a:r>
              <a:rPr lang="uk-UA" sz="1200" dirty="0">
                <a:solidFill>
                  <a:srgbClr val="FFC000"/>
                </a:solidFill>
              </a:rPr>
              <a:t>      починався. Скажіть про те, що колись ви також починали з того, що нічого не знали.</a:t>
            </a:r>
          </a:p>
          <a:p>
            <a:pPr marL="342900" indent="-342900">
              <a:lnSpc>
                <a:spcPct val="150000"/>
              </a:lnSpc>
            </a:pPr>
            <a:r>
              <a:rPr lang="uk-UA" sz="1200" dirty="0">
                <a:solidFill>
                  <a:srgbClr val="FFC000"/>
                </a:solidFill>
              </a:rPr>
              <a:t>Студенти повинні відчути,  що вони такі ж самі і що можуть так само досягти успіху і навіть </a:t>
            </a:r>
          </a:p>
          <a:p>
            <a:pPr marL="342900" indent="-342900">
              <a:lnSpc>
                <a:spcPct val="150000"/>
              </a:lnSpc>
            </a:pPr>
            <a:r>
              <a:rPr lang="uk-UA" sz="1200" dirty="0">
                <a:solidFill>
                  <a:srgbClr val="FFC000"/>
                </a:solidFill>
              </a:rPr>
              <a:t>більше! Проведіть паралель між своїми можливостями, які в вас були і можливостями </a:t>
            </a:r>
          </a:p>
          <a:p>
            <a:pPr marL="342900" indent="-342900">
              <a:lnSpc>
                <a:spcPct val="150000"/>
              </a:lnSpc>
            </a:pPr>
            <a:r>
              <a:rPr lang="uk-UA" sz="1200" dirty="0">
                <a:solidFill>
                  <a:srgbClr val="FFC000"/>
                </a:solidFill>
              </a:rPr>
              <a:t>сучасних студентів</a:t>
            </a:r>
          </a:p>
          <a:p>
            <a:pPr marL="342900" indent="-342900">
              <a:lnSpc>
                <a:spcPct val="150000"/>
              </a:lnSpc>
            </a:pPr>
            <a:r>
              <a:rPr lang="uk-UA" sz="1200" dirty="0">
                <a:solidFill>
                  <a:srgbClr val="FFC000"/>
                </a:solidFill>
              </a:rPr>
              <a:t>4. Розкажіть про свої навички, розкрийте чим саме ви корисні студентам, чим хочете </a:t>
            </a:r>
          </a:p>
          <a:p>
            <a:pPr marL="342900" indent="-342900">
              <a:lnSpc>
                <a:spcPct val="150000"/>
              </a:lnSpc>
            </a:pPr>
            <a:r>
              <a:rPr lang="uk-UA" sz="1200" dirty="0">
                <a:solidFill>
                  <a:srgbClr val="FFC000"/>
                </a:solidFill>
              </a:rPr>
              <a:t>      ділитися з ними на протязі всього періоду співпраці.</a:t>
            </a:r>
          </a:p>
          <a:p>
            <a:pPr marL="342900" indent="-342900">
              <a:lnSpc>
                <a:spcPct val="150000"/>
              </a:lnSpc>
            </a:pPr>
            <a:r>
              <a:rPr lang="uk-UA" sz="1200" dirty="0">
                <a:solidFill>
                  <a:srgbClr val="FFC000"/>
                </a:solidFill>
              </a:rPr>
              <a:t>5. Станьте натхненником і прикладом для студентів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d-ID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5</a:t>
            </a:fld>
            <a:endParaRPr lang="id-ID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6/23/2021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21" name="Прямоугольник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solidFill>
          <a:schemeClr val="accent4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>
            <a:off x="0" y="1239520"/>
            <a:ext cx="12192000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1274BB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>
            <a:spLocks noGrp="1"/>
          </p:cNvSpPr>
          <p:nvPr>
            <p:ph type="pic" idx="2"/>
          </p:nvPr>
        </p:nvSpPr>
        <p:spPr>
          <a:xfrm>
            <a:off x="0" y="0"/>
            <a:ext cx="6753125" cy="685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7" name="Прямоугольник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6/23/2021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‹№›</a:t>
            </a:fld>
            <a:endParaRPr lang="id-ID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1076960" y="944880"/>
            <a:ext cx="1554480" cy="155448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1"/>
          <p:cNvSpPr/>
          <p:nvPr/>
        </p:nvSpPr>
        <p:spPr>
          <a:xfrm>
            <a:off x="9447196" y="4550198"/>
            <a:ext cx="3464560" cy="346456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1"/>
          <p:cNvSpPr/>
          <p:nvPr/>
        </p:nvSpPr>
        <p:spPr>
          <a:xfrm>
            <a:off x="9760284" y="2209242"/>
            <a:ext cx="1488708" cy="1488708"/>
          </a:xfrm>
          <a:prstGeom prst="ellipse">
            <a:avLst/>
          </a:prstGeom>
          <a:solidFill>
            <a:srgbClr val="F8A185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999" y="2609213"/>
            <a:ext cx="6362002" cy="1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Місце для зображення 2" descr="loja-virtual-autoridade-especialista-300x287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897" r="2897"/>
          <a:stretch>
            <a:fillRect/>
          </a:stretch>
        </p:blipFill>
        <p:spPr>
          <a:xfrm>
            <a:off x="1300965" y="1513990"/>
            <a:ext cx="3519810" cy="3574473"/>
          </a:xfrm>
          <a:prstGeom prst="rect">
            <a:avLst/>
          </a:prstGeom>
        </p:spPr>
      </p:pic>
      <p:pic>
        <p:nvPicPr>
          <p:cNvPr id="4" name="Google Shape;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985" y="368136"/>
            <a:ext cx="1825835" cy="6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985312" y="2193697"/>
            <a:ext cx="6022803" cy="175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2500" b="1" dirty="0">
                <a:solidFill>
                  <a:srgbClr val="FFC000"/>
                </a:solidFill>
              </a:rPr>
              <a:t>ВИ ТІЛЬКИ ЩО ДІЗНАЛИСЯ ЩО ПОРЯД ІЗ </a:t>
            </a:r>
            <a:r>
              <a:rPr lang="en-US" sz="2500" b="1" dirty="0">
                <a:solidFill>
                  <a:srgbClr val="FFC000"/>
                </a:solidFill>
              </a:rPr>
              <a:t>SOFT-SKILLS</a:t>
            </a:r>
          </a:p>
          <a:p>
            <a:pPr algn="ctr">
              <a:lnSpc>
                <a:spcPct val="150000"/>
              </a:lnSpc>
            </a:pPr>
            <a:r>
              <a:rPr lang="uk-UA" sz="2500" b="1" dirty="0">
                <a:solidFill>
                  <a:srgbClr val="FFC000"/>
                </a:solidFill>
              </a:rPr>
              <a:t> Є ЩЕ Й НАВИЧКИ</a:t>
            </a:r>
            <a:r>
              <a:rPr lang="en-US" sz="2500" b="1" dirty="0">
                <a:solidFill>
                  <a:srgbClr val="FFC000"/>
                </a:solidFill>
              </a:rPr>
              <a:t> HARD SKILLS</a:t>
            </a:r>
            <a:endParaRPr lang="uk-UA" sz="2500" b="1" dirty="0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1AB499-CA0C-4A7F-A02B-0536329F9C57}"/>
              </a:ext>
            </a:extLst>
          </p:cNvPr>
          <p:cNvSpPr txBox="1"/>
          <p:nvPr/>
        </p:nvSpPr>
        <p:spPr>
          <a:xfrm>
            <a:off x="762985" y="5154579"/>
            <a:ext cx="1122935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Тож пропоную з'ясувати, що таке «</a:t>
            </a:r>
            <a:r>
              <a:rPr lang="uk-UA" sz="1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харди</a:t>
            </a:r>
            <a:r>
              <a:rPr lang="uk-UA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», в чому відмінність «</a:t>
            </a:r>
            <a:r>
              <a:rPr lang="uk-UA" sz="1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хардів</a:t>
            </a:r>
            <a:r>
              <a:rPr lang="uk-UA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від «</a:t>
            </a:r>
            <a:r>
              <a:rPr lang="uk-UA" sz="1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софтів</a:t>
            </a:r>
            <a:r>
              <a:rPr lang="uk-UA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»,</a:t>
            </a:r>
          </a:p>
          <a:p>
            <a:pPr>
              <a:lnSpc>
                <a:spcPct val="150000"/>
              </a:lnSpc>
            </a:pPr>
            <a:r>
              <a:rPr lang="uk-UA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як вони пов'язані і, які з скілів головніші на шляху до успіху! Поїхали, дивись наступний слайд</a:t>
            </a:r>
          </a:p>
          <a:p>
            <a:endParaRPr lang="ru-RU" dirty="0"/>
          </a:p>
        </p:txBody>
      </p:sp>
      <p:sp>
        <p:nvSpPr>
          <p:cNvPr id="7" name="Стрілка: вправо 6">
            <a:extLst>
              <a:ext uri="{FF2B5EF4-FFF2-40B4-BE49-F238E27FC236}">
                <a16:creationId xmlns:a16="http://schemas.microsoft.com/office/drawing/2014/main" id="{DA2F9DE9-BC35-47CE-B5C8-332C2CFED7C8}"/>
              </a:ext>
            </a:extLst>
          </p:cNvPr>
          <p:cNvSpPr/>
          <p:nvPr/>
        </p:nvSpPr>
        <p:spPr>
          <a:xfrm>
            <a:off x="11256402" y="6061235"/>
            <a:ext cx="607699" cy="4642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/>
          <p:cNvSpPr/>
          <p:nvPr/>
        </p:nvSpPr>
        <p:spPr>
          <a:xfrm>
            <a:off x="221570" y="1564988"/>
            <a:ext cx="6301721" cy="1710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014283" y="4157160"/>
            <a:ext cx="5124303" cy="21551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65351" y="3363161"/>
            <a:ext cx="6248932" cy="19298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707927" y="518958"/>
            <a:ext cx="3858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 SKILLS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ЦЕ…</a:t>
            </a:r>
          </a:p>
        </p:txBody>
      </p:sp>
      <p:sp>
        <p:nvSpPr>
          <p:cNvPr id="5" name="Google Shape;111;p24"/>
          <p:cNvSpPr/>
          <p:nvPr/>
        </p:nvSpPr>
        <p:spPr>
          <a:xfrm>
            <a:off x="6928604" y="968594"/>
            <a:ext cx="3246031" cy="31469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9224" y="415637"/>
            <a:ext cx="1825835" cy="6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7346041" y="4267995"/>
            <a:ext cx="4517582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1800" b="1" dirty="0">
                <a:solidFill>
                  <a:schemeClr val="bg1"/>
                </a:solidFill>
              </a:rPr>
              <a:t>ПРИКЛАД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 SKILLS </a:t>
            </a:r>
            <a:r>
              <a:rPr lang="uk-UA" sz="1800" b="1" dirty="0">
                <a:solidFill>
                  <a:schemeClr val="bg1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uk-UA" sz="1800" b="1" dirty="0">
                <a:solidFill>
                  <a:schemeClr val="bg1"/>
                </a:solidFill>
              </a:rPr>
              <a:t>Набір тексту на комп'ютері, читання, </a:t>
            </a:r>
          </a:p>
          <a:p>
            <a:pPr algn="ctr">
              <a:lnSpc>
                <a:spcPct val="150000"/>
              </a:lnSpc>
            </a:pPr>
            <a:r>
              <a:rPr lang="uk-UA" sz="1800" b="1" dirty="0">
                <a:solidFill>
                  <a:schemeClr val="bg1"/>
                </a:solidFill>
              </a:rPr>
              <a:t>математика, знання іноземної мови,</a:t>
            </a:r>
          </a:p>
          <a:p>
            <a:pPr algn="ctr">
              <a:lnSpc>
                <a:spcPct val="150000"/>
              </a:lnSpc>
            </a:pPr>
            <a:r>
              <a:rPr lang="uk-UA" sz="1800" b="1" dirty="0">
                <a:solidFill>
                  <a:schemeClr val="bg1"/>
                </a:solidFill>
              </a:rPr>
              <a:t>використання комп'ютерних програм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4794" y="1781298"/>
            <a:ext cx="3273653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 SKILLS</a:t>
            </a: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</a:t>
            </a:r>
          </a:p>
          <a:p>
            <a:pPr algn="ctr">
              <a:lnSpc>
                <a:spcPct val="150000"/>
              </a:lnSpc>
            </a:pP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специфічні навички для</a:t>
            </a:r>
          </a:p>
          <a:p>
            <a:pPr algn="ctr">
              <a:lnSpc>
                <a:spcPct val="150000"/>
              </a:lnSpc>
            </a:pP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конкретної професії</a:t>
            </a:r>
            <a:endParaRPr lang="ru-RU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75056" y="3608349"/>
            <a:ext cx="5673348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1800" b="1" dirty="0">
                <a:solidFill>
                  <a:schemeClr val="bg1"/>
                </a:solidFill>
              </a:rPr>
              <a:t>Для того, щоб навчитися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 SKILLS</a:t>
            </a: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uk-UA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Необхідно засвоїти знання та інструкції, а</a:t>
            </a:r>
          </a:p>
          <a:p>
            <a:pPr algn="ctr">
              <a:lnSpc>
                <a:spcPct val="150000"/>
              </a:lnSpc>
            </a:pPr>
            <a:r>
              <a:rPr lang="uk-UA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якість навчання можна перевірити на екзамені</a:t>
            </a:r>
            <a:r>
              <a:rPr lang="uk-UA" sz="1800" b="1" dirty="0">
                <a:solidFill>
                  <a:schemeClr val="bg1"/>
                </a:solidFill>
              </a:rPr>
              <a:t> 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681" y="1828070"/>
            <a:ext cx="543450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50000"/>
              </a:lnSpc>
              <a:buSzPts val="1800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 SKILLS </a:t>
            </a:r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uk-UA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sym typeface="Calibri"/>
              </a:rPr>
              <a:t>т</a:t>
            </a:r>
            <a:r>
              <a:rPr lang="uk-UA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ехнічні навички,</a:t>
            </a:r>
          </a:p>
          <a:p>
            <a:pPr lvl="0" algn="ctr">
              <a:lnSpc>
                <a:spcPct val="150000"/>
              </a:lnSpc>
              <a:buSzPts val="1800"/>
            </a:pPr>
            <a:r>
              <a:rPr lang="uk-UA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яким можна навчитися, і які можна виміряти</a:t>
            </a:r>
          </a:p>
          <a:p>
            <a:pPr lvl="0" algn="ctr">
              <a:lnSpc>
                <a:spcPct val="150000"/>
              </a:lnSpc>
              <a:buSzPts val="1800"/>
            </a:pPr>
            <a:r>
              <a:rPr lang="uk-UA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ru-RU" sz="2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ru-RU" dirty="0"/>
          </a:p>
        </p:txBody>
      </p:sp>
      <p:sp>
        <p:nvSpPr>
          <p:cNvPr id="15" name="Скругленный прямоугольник 19">
            <a:extLst>
              <a:ext uri="{FF2B5EF4-FFF2-40B4-BE49-F238E27FC236}">
                <a16:creationId xmlns:a16="http://schemas.microsoft.com/office/drawing/2014/main" id="{6AE799BD-0C5A-44D3-9E04-50DBDEEE468B}"/>
              </a:ext>
            </a:extLst>
          </p:cNvPr>
          <p:cNvSpPr/>
          <p:nvPr/>
        </p:nvSpPr>
        <p:spPr>
          <a:xfrm>
            <a:off x="665862" y="5538200"/>
            <a:ext cx="6248932" cy="10741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tx1"/>
                </a:solidFill>
              </a:rPr>
              <a:t>РІВЕНЬ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 SKILLS</a:t>
            </a:r>
            <a:r>
              <a:rPr lang="uk-UA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ЗАЛЕЖИТЬ ВІД РІВНЮ РОЗУМОВИХ ЗДІБНОСТЕЙ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</a:t>
            </a:r>
            <a:r>
              <a:rPr lang="uk-UA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 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6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id="{B21F1C01-732A-4F92-9AD5-F59FD579817B}"/>
              </a:ext>
            </a:extLst>
          </p:cNvPr>
          <p:cNvSpPr/>
          <p:nvPr/>
        </p:nvSpPr>
        <p:spPr>
          <a:xfrm>
            <a:off x="959823" y="2479307"/>
            <a:ext cx="10907954" cy="57286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EED6D-81A2-4E5E-B18B-3E3396B565C7}"/>
              </a:ext>
            </a:extLst>
          </p:cNvPr>
          <p:cNvSpPr txBox="1"/>
          <p:nvPr/>
        </p:nvSpPr>
        <p:spPr>
          <a:xfrm>
            <a:off x="1162602" y="2581075"/>
            <a:ext cx="1070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ЯК ВИ ВВАЖАЄТЕ, ЯКІ З НАВИЧОК </a:t>
            </a:r>
            <a:r>
              <a:rPr 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SOFT-SKILLS</a:t>
            </a:r>
            <a:r>
              <a:rPr lang="uk-UA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</a:t>
            </a:r>
            <a:r>
              <a:rPr 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HARD-SKILLS</a:t>
            </a:r>
            <a:r>
              <a:rPr lang="uk-UA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ГОЛОВНІШІ ТА ЧОМУ?</a:t>
            </a:r>
            <a:endParaRPr lang="ru-RU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A1A62-CA75-45F7-8B7E-AB7651A6941E}"/>
              </a:ext>
            </a:extLst>
          </p:cNvPr>
          <p:cNvSpPr txBox="1"/>
          <p:nvPr/>
        </p:nvSpPr>
        <p:spPr>
          <a:xfrm>
            <a:off x="800725" y="1271982"/>
            <a:ext cx="11317522" cy="78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600" b="1" dirty="0"/>
              <a:t>Напишіть відповідь на питання до чату одним реченням, а потім порівняйте свою думку з думкою світових </a:t>
            </a:r>
          </a:p>
          <a:p>
            <a:pPr>
              <a:lnSpc>
                <a:spcPct val="150000"/>
              </a:lnSpc>
            </a:pPr>
            <a:r>
              <a:rPr lang="uk-UA" sz="1600" b="1" dirty="0"/>
              <a:t>експертів (знаходиться на наступних слайдах)</a:t>
            </a:r>
            <a:endParaRPr lang="ru-RU" sz="1600" b="1" dirty="0"/>
          </a:p>
        </p:txBody>
      </p:sp>
      <p:pic>
        <p:nvPicPr>
          <p:cNvPr id="7" name="Google Shape;98;p23">
            <a:extLst>
              <a:ext uri="{FF2B5EF4-FFF2-40B4-BE49-F238E27FC236}">
                <a16:creationId xmlns:a16="http://schemas.microsoft.com/office/drawing/2014/main" id="{A5AA144A-BFC9-4B29-A475-CF8B5690B27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10" y="430022"/>
            <a:ext cx="1815109" cy="57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1;p24">
            <a:extLst>
              <a:ext uri="{FF2B5EF4-FFF2-40B4-BE49-F238E27FC236}">
                <a16:creationId xmlns:a16="http://schemas.microsoft.com/office/drawing/2014/main" id="{F39D8195-B30E-42C4-B4F9-C2D30A35B431}"/>
              </a:ext>
            </a:extLst>
          </p:cNvPr>
          <p:cNvSpPr/>
          <p:nvPr/>
        </p:nvSpPr>
        <p:spPr>
          <a:xfrm>
            <a:off x="2341134" y="3546988"/>
            <a:ext cx="2658735" cy="266027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</a:t>
            </a:r>
            <a:endParaRPr lang="uk-UA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>
              <a:buSzPts val="1800"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SKILLS</a:t>
            </a:r>
            <a:endParaRPr sz="3600" b="0" i="0" u="none" strike="noStrike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1;p24">
            <a:extLst>
              <a:ext uri="{FF2B5EF4-FFF2-40B4-BE49-F238E27FC236}">
                <a16:creationId xmlns:a16="http://schemas.microsoft.com/office/drawing/2014/main" id="{6ECBF8D5-E4F5-4889-A798-9EF33A048760}"/>
              </a:ext>
            </a:extLst>
          </p:cNvPr>
          <p:cNvSpPr/>
          <p:nvPr/>
        </p:nvSpPr>
        <p:spPr>
          <a:xfrm>
            <a:off x="7413356" y="3546988"/>
            <a:ext cx="2658735" cy="266027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</a:t>
            </a:r>
            <a:endParaRPr lang="uk-UA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>
              <a:buSzPts val="1800"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SKILLS</a:t>
            </a:r>
            <a:endParaRPr sz="3600" b="0" i="0" u="none" strike="noStrike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A5F36-E6D7-4D23-AE41-8592D4ECC93D}"/>
              </a:ext>
            </a:extLst>
          </p:cNvPr>
          <p:cNvSpPr txBox="1"/>
          <p:nvPr/>
        </p:nvSpPr>
        <p:spPr>
          <a:xfrm>
            <a:off x="5622157" y="3822122"/>
            <a:ext cx="126509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3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ru-RU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CAD9D-1746-43A5-969B-D4E2C5A25FE0}"/>
              </a:ext>
            </a:extLst>
          </p:cNvPr>
          <p:cNvSpPr txBox="1"/>
          <p:nvPr/>
        </p:nvSpPr>
        <p:spPr>
          <a:xfrm>
            <a:off x="3210278" y="551589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ГОЛОВА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41E476-A2E0-48CE-BCD4-209687969EAF}"/>
              </a:ext>
            </a:extLst>
          </p:cNvPr>
          <p:cNvSpPr txBox="1"/>
          <p:nvPr/>
        </p:nvSpPr>
        <p:spPr>
          <a:xfrm>
            <a:off x="8338605" y="5551798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СЕРЦЕ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556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565E6D-D77C-41AE-B205-B4DBAE39BD98}"/>
              </a:ext>
            </a:extLst>
          </p:cNvPr>
          <p:cNvSpPr txBox="1"/>
          <p:nvPr/>
        </p:nvSpPr>
        <p:spPr>
          <a:xfrm>
            <a:off x="508573" y="3167390"/>
            <a:ext cx="1117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УСПІХУ ДОСГАЄ ТОЙ, В КОГО СЕРЦЕ ДРУЖИТЬ З ГОЛОВОЮ!</a:t>
            </a:r>
            <a:endParaRPr lang="ru-RU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oogle Shape;98;p23">
            <a:extLst>
              <a:ext uri="{FF2B5EF4-FFF2-40B4-BE49-F238E27FC236}">
                <a16:creationId xmlns:a16="http://schemas.microsoft.com/office/drawing/2014/main" id="{D908C071-F45D-46B3-BFAC-2C4A1EB83C6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10" y="430022"/>
            <a:ext cx="1815109" cy="572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46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4CB008B1-F71C-4D2D-BCED-8D2F55176529}"/>
              </a:ext>
            </a:extLst>
          </p:cNvPr>
          <p:cNvSpPr/>
          <p:nvPr/>
        </p:nvSpPr>
        <p:spPr>
          <a:xfrm>
            <a:off x="264412" y="2820042"/>
            <a:ext cx="11749745" cy="38167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BFD16CE-6AC2-49BE-8963-5D82BC2A5FA2}"/>
              </a:ext>
            </a:extLst>
          </p:cNvPr>
          <p:cNvSpPr/>
          <p:nvPr/>
        </p:nvSpPr>
        <p:spPr>
          <a:xfrm>
            <a:off x="388760" y="959698"/>
            <a:ext cx="11501048" cy="17235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B7E2A-F25B-41F7-B587-1BA7E68382F3}"/>
              </a:ext>
            </a:extLst>
          </p:cNvPr>
          <p:cNvSpPr txBox="1"/>
          <p:nvPr/>
        </p:nvSpPr>
        <p:spPr>
          <a:xfrm>
            <a:off x="513109" y="1134360"/>
            <a:ext cx="1150104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/>
              <a:t>Гнучкими навичками повинен володіти будь-який працівник, незважаючи на те, яким високим би не був рівень його професіоналізму. </a:t>
            </a:r>
            <a:r>
              <a:rPr lang="uk-UA" sz="1800" dirty="0" err="1"/>
              <a:t>Софти</a:t>
            </a:r>
            <a:r>
              <a:rPr lang="uk-UA" sz="1800" dirty="0"/>
              <a:t> потрібні йому навіть для того, щоб і далі залишатися професіоналом: швидко засвоювати нову та корисну інформацію, яка з'являється в його професії.  Крім того, бути професіоналом і бути ефективним робітником – не одне й те саме!  Для другого важливе вміння спілкуватись  вміння само організуватись та ін. </a:t>
            </a:r>
          </a:p>
          <a:p>
            <a:r>
              <a:rPr lang="uk-UA" sz="1600" dirty="0"/>
              <a:t>   </a:t>
            </a:r>
          </a:p>
        </p:txBody>
      </p:sp>
      <p:pic>
        <p:nvPicPr>
          <p:cNvPr id="6" name="Google Shape;98;p23">
            <a:extLst>
              <a:ext uri="{FF2B5EF4-FFF2-40B4-BE49-F238E27FC236}">
                <a16:creationId xmlns:a16="http://schemas.microsoft.com/office/drawing/2014/main" id="{1DF2E186-205F-4DAB-AC94-F7598E2ACD9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C8AEC-C208-4FE3-9F25-36A78AF34744}"/>
              </a:ext>
            </a:extLst>
          </p:cNvPr>
          <p:cNvSpPr txBox="1"/>
          <p:nvPr/>
        </p:nvSpPr>
        <p:spPr>
          <a:xfrm>
            <a:off x="3040620" y="357112"/>
            <a:ext cx="47804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>
                <a:solidFill>
                  <a:srgbClr val="FFC000"/>
                </a:solidFill>
              </a:rPr>
              <a:t>ДУМКА СВІТОВИХ ЕКСПЕРТІВ</a:t>
            </a:r>
            <a:endParaRPr lang="ru-RU" sz="2400" b="1" dirty="0">
              <a:solidFill>
                <a:srgbClr val="FFC000"/>
              </a:solidFill>
            </a:endParaRP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CA824-7BA6-45CD-9CB1-CD4446626C39}"/>
              </a:ext>
            </a:extLst>
          </p:cNvPr>
          <p:cNvSpPr txBox="1"/>
          <p:nvPr/>
        </p:nvSpPr>
        <p:spPr>
          <a:xfrm>
            <a:off x="547522" y="2607514"/>
            <a:ext cx="1150104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sz="2000" dirty="0"/>
          </a:p>
          <a:p>
            <a:r>
              <a:rPr lang="uk-U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які навички важливіші для роботодавця?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Однозначної відповіді не існує. Гнучкі навички потрібні, але сам набір навичок та співвідношення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 skills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soft skills</a:t>
            </a: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залежить від компанії та від спеціальності.</a:t>
            </a:r>
          </a:p>
          <a:p>
            <a:endParaRPr lang="uk-U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інтерв’ю з керівником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 </a:t>
            </a: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</a:t>
            </a: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відділу відомої компанії:</a:t>
            </a:r>
          </a:p>
          <a:p>
            <a:endParaRPr lang="uk-U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«Коли ми проводимо оцінку кандидатів або співпрацівників, то в першу чергу звертаємо увагу на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 skills</a:t>
            </a: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В залежності від позиції їх набір та рівень може бути різним. Вони важливіші за прикладні технічні навички. Під час підбору персоналу на керуючі посади ми звертаємо 80% уваги на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 skills</a:t>
            </a: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лише 20% на професійні навички за спеціальністю. Але при підборі лінійних працівників і спеціалістів це співвідношення </a:t>
            </a:r>
            <a:r>
              <a:rPr lang="uk-U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зворотнє</a:t>
            </a: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80%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 skills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20%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 skills</a:t>
            </a: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Але це не означає, що наприклад, повар не повинен приділяти увагу своїм особистим якостям, а зосередитись лише н кваліфікації. Особисті якості та гнучкі навички допомагають розвитку спеціаліста».</a:t>
            </a:r>
          </a:p>
          <a:p>
            <a:endParaRPr lang="uk-U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uk-UA" sz="1800" dirty="0"/>
          </a:p>
          <a:p>
            <a:r>
              <a:rPr lang="uk-UA" sz="1800" b="1" dirty="0"/>
              <a:t>Це універсальні компетенції, які дуже складно виміряти кількісними </a:t>
            </a:r>
          </a:p>
          <a:p>
            <a:r>
              <a:rPr lang="uk-UA" sz="1800" b="1" dirty="0"/>
              <a:t>показниками</a:t>
            </a:r>
            <a:r>
              <a:rPr lang="uk-UA" sz="1800" dirty="0"/>
              <a:t>, </a:t>
            </a:r>
            <a:r>
              <a:rPr lang="uk-UA" sz="1800" b="1" dirty="0"/>
              <a:t>такі як</a:t>
            </a:r>
            <a:r>
              <a:rPr lang="uk-UA" sz="1800" dirty="0"/>
              <a:t>: комунікабельність, організованість, вміння працювати</a:t>
            </a:r>
          </a:p>
          <a:p>
            <a:r>
              <a:rPr lang="uk-UA" sz="1800" dirty="0"/>
              <a:t>в команді, пунктуальність, критичне мислення, креативність, гнучкість, </a:t>
            </a:r>
          </a:p>
          <a:p>
            <a:r>
              <a:rPr lang="uk-UA" sz="1800" dirty="0"/>
              <a:t>Дружелюбність, лідерські якості, вміння вирішувати складні проблеми</a:t>
            </a:r>
            <a:endParaRPr lang="ru-RU" sz="1800" dirty="0"/>
          </a:p>
          <a:p>
            <a:r>
              <a:rPr lang="uk-UA" sz="1800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52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8;p23">
            <a:extLst>
              <a:ext uri="{FF2B5EF4-FFF2-40B4-BE49-F238E27FC236}">
                <a16:creationId xmlns:a16="http://schemas.microsoft.com/office/drawing/2014/main" id="{8E8E5857-4FA8-4DA3-B933-5B2C385F6A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5921" y="341895"/>
            <a:ext cx="1825835" cy="6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4EF8F-8E2C-4F72-A2B1-DF5AA37EEFF3}"/>
              </a:ext>
            </a:extLst>
          </p:cNvPr>
          <p:cNvSpPr txBox="1"/>
          <p:nvPr/>
        </p:nvSpPr>
        <p:spPr>
          <a:xfrm>
            <a:off x="3913636" y="484617"/>
            <a:ext cx="4584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ВИКОНАЙТЕ ВПРАВУ</a:t>
            </a:r>
            <a:endParaRPr lang="ru-RU" sz="32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A72CE-A0EE-4D9D-9122-EC23DF01A4C4}"/>
              </a:ext>
            </a:extLst>
          </p:cNvPr>
          <p:cNvSpPr txBox="1"/>
          <p:nvPr/>
        </p:nvSpPr>
        <p:spPr>
          <a:xfrm>
            <a:off x="891883" y="1251266"/>
            <a:ext cx="1040823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Розподіліть, які з поданих навичок належать до </a:t>
            </a: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 skills</a:t>
            </a:r>
            <a:r>
              <a:rPr lang="ru-RU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а</a:t>
            </a:r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які до </a:t>
            </a: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Hard skills</a:t>
            </a:r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Під час прийняття рішення відповідайте на питання: чи належить ця навичка до специфічних вмінь якоїсь професії</a:t>
            </a:r>
          </a:p>
          <a:p>
            <a:endParaRPr lang="uk-UA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Водіння автомобіля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Проведення переговорів з бізнес-партнерами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Знання мови </a:t>
            </a:r>
            <a:r>
              <a:rPr lang="en-US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ru-RU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JS</a:t>
            </a:r>
            <a:r>
              <a:rPr lang="ru-RU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Вміння ставити правильні запитання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Читання 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Приходити завжди вчасно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Знання математики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Набір тексту на комп'ютері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Рятування людей 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Відчувати емоції інших людей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Надавати першу медичну допомогу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Вміти аргументувати свою точку зору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Тушити пожежу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Дружелюбність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Генерувати креативні ідеї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Складати юридичні документи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Критично мислити</a:t>
            </a:r>
          </a:p>
          <a:p>
            <a:endParaRPr lang="uk-UA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endParaRPr lang="ru-RU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CA503-D291-4B32-BD40-DBCB4F908FCE}"/>
              </a:ext>
            </a:extLst>
          </p:cNvPr>
          <p:cNvSpPr txBox="1"/>
          <p:nvPr/>
        </p:nvSpPr>
        <p:spPr>
          <a:xfrm>
            <a:off x="6096000" y="2222477"/>
            <a:ext cx="581441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 Аналітичне мислення</a:t>
            </a:r>
          </a:p>
          <a:p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 Знання оригінальних рецептів приготування їжі</a:t>
            </a:r>
          </a:p>
          <a:p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 Вміння впливати на рівень мотивації</a:t>
            </a:r>
          </a:p>
          <a:p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 Постійно розвиватися</a:t>
            </a:r>
          </a:p>
          <a:p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 Вирішення конфліктних ситуацій</a:t>
            </a:r>
          </a:p>
          <a:p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 Вміння ремонтувати холодильник та різну техніку</a:t>
            </a:r>
          </a:p>
          <a:p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 Вміння зосереджуватись та  довго тримати увагу</a:t>
            </a:r>
          </a:p>
          <a:p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 Вміння чітко ставити цілі</a:t>
            </a:r>
          </a:p>
          <a:p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26. Вміння відремонтувати двигун автомобіля</a:t>
            </a:r>
          </a:p>
          <a:p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 Вміння пояснити складні речі простими словами</a:t>
            </a:r>
          </a:p>
          <a:p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28. Вміння слухати інших </a:t>
            </a:r>
          </a:p>
          <a:p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 Проявляти співчуття та підтримку   </a:t>
            </a:r>
          </a:p>
          <a:p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30. Вміння швидко запам'ятовувати інформацію </a:t>
            </a:r>
          </a:p>
          <a:p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31. Розводити цеглу з піском у вірному співвідношенні</a:t>
            </a:r>
          </a:p>
          <a:p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32. Вміння швидко бігати та високо стрибати</a:t>
            </a:r>
          </a:p>
          <a:p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 Вміння красиво розказати про себе і свій продукт</a:t>
            </a:r>
            <a:endParaRPr lang="ru-RU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8F2AB-E779-4736-9844-14FEF2028964}"/>
              </a:ext>
            </a:extLst>
          </p:cNvPr>
          <p:cNvSpPr txBox="1"/>
          <p:nvPr/>
        </p:nvSpPr>
        <p:spPr>
          <a:xfrm>
            <a:off x="458362" y="6375746"/>
            <a:ext cx="11495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Після виконання вправи необхідно порівняти свої результати з думкою експертів, яка є на наступному слайді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59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6283571" y="1681545"/>
            <a:ext cx="5300476" cy="49212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3557" y="1707365"/>
            <a:ext cx="5584874" cy="492127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94769" y="1667938"/>
            <a:ext cx="5413661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Проведення переговорів з бізнес-партнерами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Вміння ставити правильні запитання 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Приходити завжди вчасно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Відчувати емоції інших людей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Вміти аргументувати свою точку зору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Дружелюбність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Генерувати креативні ідеї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Критично мислити</a:t>
            </a:r>
          </a:p>
          <a:p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     Аналітичне мислення</a:t>
            </a:r>
          </a:p>
          <a:p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   Вміння впливати на рівень мотивації</a:t>
            </a:r>
          </a:p>
          <a:p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   Постійно розвиватися</a:t>
            </a:r>
          </a:p>
          <a:p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   Вирішення конфліктних ситуацій </a:t>
            </a:r>
          </a:p>
          <a:p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   Вміння зосереджуватись та  довго тримати увагу</a:t>
            </a:r>
          </a:p>
          <a:p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   Вміння чітко ставити цілі</a:t>
            </a:r>
          </a:p>
          <a:p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    Вміння пояснити складні речі простими словами</a:t>
            </a:r>
          </a:p>
          <a:p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    Вміння слухати інших </a:t>
            </a:r>
          </a:p>
          <a:p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    Проявляти співчуття та підтримку   </a:t>
            </a:r>
          </a:p>
          <a:p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 Вміння швидко запам'ятовувати інформацію </a:t>
            </a:r>
          </a:p>
          <a:p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 Вміння красиво розказати про себе і свій продукт</a:t>
            </a:r>
            <a:endParaRPr lang="ru-RU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endParaRPr lang="uk-UA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uk-UA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6731" y="1845128"/>
            <a:ext cx="51205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Водіння автомобіля (водій)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Знання мови </a:t>
            </a:r>
            <a:r>
              <a:rPr lang="en-US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ru-RU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JS</a:t>
            </a:r>
            <a:r>
              <a:rPr lang="ru-RU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(програміст) </a:t>
            </a:r>
            <a:endParaRPr 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Читання (вчений)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Знання математики (вчитель, бухгалтер) 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Набір тексту на комп'ютері (програміст) 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Рятування людей (рятувальник) 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Надавати першу медичну допомогу (лікар)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Тушити пожежу (пожежник) </a:t>
            </a:r>
          </a:p>
          <a:p>
            <a:pPr marL="457200" indent="-457200">
              <a:buAutoNum type="arabicPeriod"/>
            </a:pP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Складати юридичні документи юрист) </a:t>
            </a:r>
          </a:p>
          <a:p>
            <a:pPr marL="342900" indent="-342900">
              <a:buAutoNum type="arabicPeriod" startAt="10"/>
            </a:pPr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Знання оригінальних рецептів приготування їжі</a:t>
            </a:r>
          </a:p>
          <a:p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(повар) </a:t>
            </a:r>
          </a:p>
          <a:p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Вміння ремонтувати холодильник та різну техніку</a:t>
            </a:r>
          </a:p>
          <a:p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(технік) </a:t>
            </a:r>
          </a:p>
          <a:p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Вміння відремонтувати двигун автомобіля (працівник сто) </a:t>
            </a:r>
          </a:p>
          <a:p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Розводити цеглу з піском у вірному співвідношенні (будівельник) </a:t>
            </a:r>
          </a:p>
          <a:p>
            <a:r>
              <a:rPr lang="uk-UA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Вміння швидко бігати та високо стрибати (атлет) </a:t>
            </a:r>
          </a:p>
          <a:p>
            <a:pPr marL="342900" indent="-342900"/>
            <a:r>
              <a:rPr lang="uk-UA" dirty="0">
                <a:solidFill>
                  <a:schemeClr val="tx1"/>
                </a:solidFill>
              </a:rPr>
              <a:t> 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787740" y="403762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621974" y="475013"/>
            <a:ext cx="3235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>
                <a:solidFill>
                  <a:srgbClr val="FFC000"/>
                </a:solidFill>
              </a:rPr>
              <a:t>ДУМКА ЕКСПЕРТА </a:t>
            </a:r>
            <a:r>
              <a:rPr lang="en-US" sz="2000" b="1" dirty="0">
                <a:solidFill>
                  <a:schemeClr val="tx1"/>
                </a:solidFill>
              </a:rPr>
              <a:t>GO</a:t>
            </a:r>
            <a:r>
              <a:rPr lang="en-US" sz="2000" b="1" dirty="0">
                <a:solidFill>
                  <a:srgbClr val="FFC000"/>
                </a:solidFill>
              </a:rPr>
              <a:t>IT</a:t>
            </a:r>
            <a:endParaRPr lang="ru-RU" sz="2000" b="1" dirty="0">
              <a:solidFill>
                <a:srgbClr val="FFC000"/>
              </a:solidFill>
            </a:endParaRPr>
          </a:p>
          <a:p>
            <a:endParaRPr lang="ru-RU" sz="2000" dirty="0"/>
          </a:p>
        </p:txBody>
      </p:sp>
      <p:pic>
        <p:nvPicPr>
          <p:cNvPr id="13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985" y="368136"/>
            <a:ext cx="1825835" cy="6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1708685" y="1399588"/>
            <a:ext cx="312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rgbClr val="FFC000"/>
                </a:solidFill>
              </a:rPr>
              <a:t>ДО </a:t>
            </a:r>
            <a:r>
              <a:rPr lang="en-US" b="1" dirty="0">
                <a:solidFill>
                  <a:srgbClr val="FFC000"/>
                </a:solidFill>
              </a:rPr>
              <a:t>SOFT SKILLS </a:t>
            </a:r>
            <a:r>
              <a:rPr lang="uk-UA" b="1" dirty="0">
                <a:solidFill>
                  <a:srgbClr val="FFC000"/>
                </a:solidFill>
              </a:rPr>
              <a:t>НАЛЕЖ</a:t>
            </a:r>
            <a:r>
              <a:rPr lang="ru-RU" b="1" dirty="0">
                <a:solidFill>
                  <a:srgbClr val="FFC000"/>
                </a:solidFill>
              </a:rPr>
              <a:t>А</a:t>
            </a:r>
            <a:r>
              <a:rPr lang="uk-UA" b="1" dirty="0">
                <a:solidFill>
                  <a:srgbClr val="FFC000"/>
                </a:solidFill>
              </a:rPr>
              <a:t>ТЬ: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60106" y="1373768"/>
            <a:ext cx="285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rgbClr val="FFC000"/>
                </a:solidFill>
              </a:rPr>
              <a:t>ДО </a:t>
            </a:r>
            <a:r>
              <a:rPr lang="en-US" b="1" dirty="0">
                <a:solidFill>
                  <a:srgbClr val="FFC000"/>
                </a:solidFill>
              </a:rPr>
              <a:t>HARD SKILLS</a:t>
            </a:r>
            <a:r>
              <a:rPr lang="uk-UA" b="1" dirty="0">
                <a:solidFill>
                  <a:srgbClr val="FFC000"/>
                </a:solidFill>
              </a:rPr>
              <a:t> НАЛЕЖАТЬ:</a:t>
            </a:r>
            <a:endParaRPr lang="ru-RU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941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Місце для зображення 10" descr="loja-virtual-autoridade-especialista-300x287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897" r="2897"/>
          <a:stretch>
            <a:fillRect/>
          </a:stretch>
        </p:blipFill>
        <p:spPr>
          <a:xfrm>
            <a:off x="712520" y="1935679"/>
            <a:ext cx="3204079" cy="3253839"/>
          </a:xfrm>
        </p:spPr>
      </p:pic>
      <p:sp>
        <p:nvSpPr>
          <p:cNvPr id="12" name="TextBox 11"/>
          <p:cNvSpPr txBox="1"/>
          <p:nvPr/>
        </p:nvSpPr>
        <p:spPr>
          <a:xfrm>
            <a:off x="4123485" y="2311304"/>
            <a:ext cx="730332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b="1" dirty="0">
                <a:solidFill>
                  <a:srgbClr val="FFC000"/>
                </a:solidFill>
              </a:rPr>
              <a:t>ВІТАЮ! З НОВИМИ ЗНАННЯМИ!</a:t>
            </a:r>
          </a:p>
          <a:p>
            <a:endParaRPr lang="uk-UA" sz="3400" b="1" dirty="0">
              <a:solidFill>
                <a:srgbClr val="FFC000"/>
              </a:solidFill>
            </a:endParaRPr>
          </a:p>
          <a:p>
            <a:r>
              <a:rPr lang="uk-UA" sz="3400" b="1" dirty="0">
                <a:solidFill>
                  <a:srgbClr val="FFC000"/>
                </a:solidFill>
              </a:rPr>
              <a:t>ЗА СВОЮ ПЛІДНУ ПРАЦЮ СЬОГОДНІ НА УРОЦІ ВИ ЗВІЛЬНЯЄТЕСЬ ВІД ДОМАШКИ!  </a:t>
            </a:r>
            <a:endParaRPr lang="ru-RU" sz="3400" b="1" dirty="0">
              <a:solidFill>
                <a:srgbClr val="FFC000"/>
              </a:solidFill>
            </a:endParaRPr>
          </a:p>
        </p:txBody>
      </p:sp>
      <p:pic>
        <p:nvPicPr>
          <p:cNvPr id="4" name="Google Shape;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26"/>
          <p:cNvSpPr/>
          <p:nvPr/>
        </p:nvSpPr>
        <p:spPr>
          <a:xfrm>
            <a:off x="8098973" y="2541318"/>
            <a:ext cx="3503220" cy="3253839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0939" y="3182587"/>
            <a:ext cx="83447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СПОДІВАЮСЬ, ЩО </a:t>
            </a: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ЦЕЙ УРОК ВАМ СТАНЕ У НАГОДІ!</a:t>
            </a:r>
          </a:p>
          <a:p>
            <a:pPr algn="ctr"/>
            <a:endParaRPr lang="uk-U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НАСТУПНОМУ УРОЦІ ЗНАДОБИТЬСЯ КОНСПЕКТ.</a:t>
            </a:r>
          </a:p>
          <a:p>
            <a:pPr algn="ctr"/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ТОЖ ПІДБЕРІТЬ ГАРНИЙ ЗОШИТ (48 АРКУШІВ) </a:t>
            </a:r>
          </a:p>
          <a:p>
            <a:pPr algn="ctr"/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ІЗ МАЛЮНКОМ, ЯКИЙ ВАС НАДИХАЄ!</a:t>
            </a:r>
          </a:p>
          <a:p>
            <a:pPr algn="ctr"/>
            <a:endParaRPr lang="uk-U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endParaRPr lang="ru-RU" sz="2000" dirty="0"/>
          </a:p>
        </p:txBody>
      </p:sp>
      <p:pic>
        <p:nvPicPr>
          <p:cNvPr id="4" name="Google Shape;16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575" y="213756"/>
            <a:ext cx="5819722" cy="187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indicacao-nivel2-Insite-Telecom-Parceria-ilustraca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4543" y="1030728"/>
            <a:ext cx="8344735" cy="5193363"/>
          </a:xfrm>
          <a:prstGeom prst="rect">
            <a:avLst/>
          </a:prstGeom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7E378B01-890D-4E54-81F3-7A0061823961}"/>
              </a:ext>
            </a:extLst>
          </p:cNvPr>
          <p:cNvSpPr/>
          <p:nvPr/>
        </p:nvSpPr>
        <p:spPr>
          <a:xfrm>
            <a:off x="3348436" y="5527261"/>
            <a:ext cx="7576113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ВПЕРЕД ДО УСПІХУ РАЗОМ З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ITEENS</a:t>
            </a:r>
            <a:r>
              <a:rPr lang="uk-UA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uk-UA" sz="2400" dirty="0"/>
              <a:t> 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74BB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2"/>
          <p:cNvPicPr preferRelativeResize="0"/>
          <p:nvPr/>
        </p:nvPicPr>
        <p:blipFill rotWithShape="1">
          <a:blip r:embed="rId3">
            <a:alphaModFix/>
          </a:blip>
          <a:srcRect t="22999" b="22999"/>
          <a:stretch/>
        </p:blipFill>
        <p:spPr>
          <a:xfrm>
            <a:off x="0" y="1234350"/>
            <a:ext cx="12192005" cy="438930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2"/>
          <p:cNvSpPr/>
          <p:nvPr/>
        </p:nvSpPr>
        <p:spPr>
          <a:xfrm>
            <a:off x="751110" y="1957350"/>
            <a:ext cx="10171500" cy="29433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1351260" y="2179320"/>
            <a:ext cx="8971200" cy="2499300"/>
          </a:xfrm>
          <a:prstGeom prst="rect">
            <a:avLst/>
          </a:prstGeom>
          <a:solidFill>
            <a:schemeClr val="lt1">
              <a:alpha val="9019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2"/>
          <p:cNvSpPr txBox="1"/>
          <p:nvPr/>
        </p:nvSpPr>
        <p:spPr>
          <a:xfrm>
            <a:off x="1351250" y="3148700"/>
            <a:ext cx="95715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r>
              <a:rPr lang="id-ID" sz="4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Модуль </a:t>
            </a:r>
            <a:r>
              <a:rPr lang="en-US" sz="4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1</a:t>
            </a:r>
            <a:r>
              <a:rPr lang="id-ID" sz="4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. </a:t>
            </a:r>
            <a:r>
              <a:rPr lang="ru-RU" sz="3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ВСТУП ДО КУРСУ</a:t>
            </a:r>
            <a:r>
              <a:rPr lang="en-US" sz="3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 SOFT-SKILLS</a:t>
            </a:r>
            <a:endParaRPr lang="ru-RU" sz="3000" dirty="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endParaRPr lang="uk-UA" sz="3000" dirty="0"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90" name="Google Shape;90;p22"/>
          <p:cNvSpPr txBox="1"/>
          <p:nvPr/>
        </p:nvSpPr>
        <p:spPr>
          <a:xfrm>
            <a:off x="4469160" y="3886492"/>
            <a:ext cx="27354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8460" y="2477047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327469" y="2722517"/>
            <a:ext cx="10256334" cy="388929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327469" y="1602240"/>
            <a:ext cx="104727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РОЗДІЛ 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uk-UA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ЗНАЙОМСТВО З 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 SKILLS</a:t>
            </a:r>
            <a:endParaRPr lang="uk-UA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07381" y="2925679"/>
            <a:ext cx="987642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/>
              <a:t>Мета заняття</a:t>
            </a:r>
            <a:r>
              <a:rPr lang="uk-UA" dirty="0"/>
              <a:t>: </a:t>
            </a:r>
          </a:p>
          <a:p>
            <a:endParaRPr lang="uk-UA" dirty="0"/>
          </a:p>
          <a:p>
            <a:pPr marL="342900" indent="-342900">
              <a:buAutoNum type="arabicPeriod"/>
            </a:pPr>
            <a:r>
              <a:rPr lang="uk-UA" sz="1600" dirty="0"/>
              <a:t>Надати студента</a:t>
            </a:r>
            <a:r>
              <a:rPr lang="ru-RU" sz="1600" dirty="0"/>
              <a:t>м</a:t>
            </a:r>
            <a:r>
              <a:rPr lang="uk-UA" sz="1600" dirty="0"/>
              <a:t> чітке розуміння поняттям </a:t>
            </a:r>
            <a:r>
              <a:rPr lang="en-US" sz="1600" dirty="0"/>
              <a:t>Soft skills</a:t>
            </a:r>
            <a:r>
              <a:rPr lang="ru-RU" sz="1600" dirty="0"/>
              <a:t> та </a:t>
            </a:r>
            <a:r>
              <a:rPr lang="en-US" sz="1600" dirty="0"/>
              <a:t>Hard skills</a:t>
            </a:r>
            <a:r>
              <a:rPr lang="uk-UA" sz="1600" dirty="0"/>
              <a:t>, в чому їх відмінність</a:t>
            </a:r>
          </a:p>
          <a:p>
            <a:r>
              <a:rPr lang="uk-UA" sz="1600" dirty="0"/>
              <a:t>      та важливість у сучасному світі</a:t>
            </a:r>
          </a:p>
          <a:p>
            <a:r>
              <a:rPr lang="uk-UA" sz="1600" dirty="0"/>
              <a:t>2. Надати студентам розуміння про що цей курс</a:t>
            </a:r>
          </a:p>
          <a:p>
            <a:r>
              <a:rPr lang="uk-UA" sz="1600" dirty="0"/>
              <a:t>3. Плавно та поступово залучити студентів до активної практики і ефективної комунікації на заняттях</a:t>
            </a:r>
          </a:p>
          <a:p>
            <a:r>
              <a:rPr lang="uk-UA" sz="1600" dirty="0"/>
              <a:t>4. Надати студентам розуміння, що в нас на </a:t>
            </a:r>
            <a:r>
              <a:rPr lang="uk-UA" sz="1600" dirty="0" err="1"/>
              <a:t>софтах</a:t>
            </a:r>
            <a:r>
              <a:rPr lang="uk-UA" sz="1600" dirty="0"/>
              <a:t> круто, цікаво та корисно. А найголовніше,</a:t>
            </a:r>
          </a:p>
          <a:p>
            <a:r>
              <a:rPr lang="uk-UA" sz="1600" dirty="0"/>
              <a:t>    що всі набуті навички вони можуть одразу ж використовувати у своєму житті.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7381" y="5129389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Навички, якими ви оволодієте: </a:t>
            </a:r>
          </a:p>
          <a:p>
            <a:endParaRPr lang="uk-UA" sz="1600" b="1" dirty="0"/>
          </a:p>
          <a:p>
            <a:r>
              <a:rPr lang="uk-UA" sz="1600" dirty="0"/>
              <a:t>1. Навичка відрізняти </a:t>
            </a:r>
            <a:r>
              <a:rPr lang="en-US" sz="1600" dirty="0"/>
              <a:t>Soft skills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en-US" sz="1600" dirty="0"/>
              <a:t>Hard skills</a:t>
            </a:r>
            <a:endParaRPr lang="uk-UA" sz="1600" dirty="0"/>
          </a:p>
          <a:p>
            <a:r>
              <a:rPr lang="uk-UA" sz="1600" dirty="0"/>
              <a:t>2. Тримати увагу та активно приймати участь у спільних завданнях</a:t>
            </a:r>
          </a:p>
          <a:p>
            <a:r>
              <a:rPr lang="uk-UA" sz="1600" dirty="0"/>
              <a:t>3. Швидко, коротко і чітко формувати свої думки і представляти їх в обсязі одного речення</a:t>
            </a:r>
          </a:p>
          <a:p>
            <a:pPr marL="342900" indent="-342900">
              <a:buAutoNum type="arabicPeriod"/>
            </a:pPr>
            <a:endParaRPr lang="uk-UA" sz="1600" dirty="0"/>
          </a:p>
          <a:p>
            <a:pPr marL="342900" indent="-342900"/>
            <a:endParaRPr lang="uk-UA" sz="1600" dirty="0"/>
          </a:p>
        </p:txBody>
      </p:sp>
      <p:pic>
        <p:nvPicPr>
          <p:cNvPr id="6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554920856_w640_h640_stend-sogodni-na.jpg"/>
          <p:cNvPicPr>
            <a:picLocks noChangeAspect="1"/>
          </p:cNvPicPr>
          <p:nvPr/>
        </p:nvPicPr>
        <p:blipFill>
          <a:blip r:embed="rId2"/>
          <a:srcRect r="-156" b="63810"/>
          <a:stretch>
            <a:fillRect/>
          </a:stretch>
        </p:blipFill>
        <p:spPr>
          <a:xfrm>
            <a:off x="8229601" y="201882"/>
            <a:ext cx="3526971" cy="2297574"/>
          </a:xfrm>
          <a:prstGeom prst="rect">
            <a:avLst/>
          </a:prstGeom>
        </p:spPr>
      </p:pic>
      <p:pic>
        <p:nvPicPr>
          <p:cNvPr id="4" name="Google Shape;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51110" y="795147"/>
            <a:ext cx="11206914" cy="4830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uk-UA" sz="1700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</a:pPr>
            <a:endParaRPr lang="uk-UA" sz="1800" b="1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800" b="1" dirty="0">
                <a:solidFill>
                  <a:srgbClr val="FFC000"/>
                </a:solidFill>
              </a:rPr>
              <a:t>Познайомимось!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800" b="1" dirty="0">
                <a:solidFill>
                  <a:srgbClr val="FFC000"/>
                </a:solidFill>
              </a:rPr>
              <a:t>Дізнаємося,  що таке </a:t>
            </a:r>
            <a:r>
              <a:rPr lang="en-US" sz="1800" b="1" dirty="0">
                <a:solidFill>
                  <a:srgbClr val="FFC000"/>
                </a:solidFill>
              </a:rPr>
              <a:t>Soft</a:t>
            </a:r>
            <a:r>
              <a:rPr lang="uk-UA" sz="1800" b="1" dirty="0">
                <a:solidFill>
                  <a:srgbClr val="FFC000"/>
                </a:solidFill>
              </a:rPr>
              <a:t> </a:t>
            </a:r>
            <a:r>
              <a:rPr lang="en-US" sz="1800" b="1" dirty="0">
                <a:solidFill>
                  <a:srgbClr val="FFC000"/>
                </a:solidFill>
              </a:rPr>
              <a:t>skills</a:t>
            </a:r>
            <a:endParaRPr lang="ru-RU" sz="1800" b="1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800" b="1" dirty="0">
                <a:solidFill>
                  <a:srgbClr val="FFC000"/>
                </a:solidFill>
              </a:rPr>
              <a:t>Дізнаємося,  які </a:t>
            </a:r>
            <a:r>
              <a:rPr lang="ru-RU" sz="1800" b="1" dirty="0">
                <a:solidFill>
                  <a:srgbClr val="FFC000"/>
                </a:solidFill>
              </a:rPr>
              <a:t> гнучкі навички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uk-UA" sz="1800" b="1" dirty="0">
                <a:solidFill>
                  <a:srgbClr val="FFC000"/>
                </a:solidFill>
              </a:rPr>
              <a:t>актуальні в сучасному світі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800" b="1" dirty="0">
                <a:solidFill>
                  <a:srgbClr val="FFC000"/>
                </a:solidFill>
              </a:rPr>
              <a:t>Дізнаємося, що таке </a:t>
            </a:r>
            <a:r>
              <a:rPr lang="en-US" sz="1800" b="1" dirty="0">
                <a:solidFill>
                  <a:srgbClr val="FFC000"/>
                </a:solidFill>
              </a:rPr>
              <a:t>Hard skills</a:t>
            </a:r>
            <a:r>
              <a:rPr lang="ru-RU" sz="1800" b="1" dirty="0">
                <a:solidFill>
                  <a:srgbClr val="FFC000"/>
                </a:solidFill>
              </a:rPr>
              <a:t> </a:t>
            </a:r>
            <a:r>
              <a:rPr lang="uk-UA" sz="1800" b="1" dirty="0">
                <a:solidFill>
                  <a:srgbClr val="FFC000"/>
                </a:solidFill>
              </a:rPr>
              <a:t>і чим вони відрізняються від </a:t>
            </a:r>
            <a:r>
              <a:rPr lang="en-US" sz="1800" b="1" dirty="0">
                <a:solidFill>
                  <a:srgbClr val="FFC000"/>
                </a:solidFill>
              </a:rPr>
              <a:t>Soft</a:t>
            </a:r>
            <a:r>
              <a:rPr lang="uk-UA" sz="1800" b="1" dirty="0">
                <a:solidFill>
                  <a:srgbClr val="FFC000"/>
                </a:solidFill>
              </a:rPr>
              <a:t> </a:t>
            </a:r>
            <a:r>
              <a:rPr lang="en-US" sz="1800" b="1" dirty="0">
                <a:solidFill>
                  <a:srgbClr val="FFC000"/>
                </a:solidFill>
              </a:rPr>
              <a:t>skills</a:t>
            </a:r>
            <a:endParaRPr lang="uk-UA" sz="1800" b="1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AutoNum type="arabicPeriod"/>
            </a:pPr>
            <a:r>
              <a:rPr lang="uk-UA" sz="1800" b="1" dirty="0">
                <a:solidFill>
                  <a:srgbClr val="FFC000"/>
                </a:solidFill>
              </a:rPr>
              <a:t>Поспілкуємось на тему: які з навичок </a:t>
            </a:r>
            <a:r>
              <a:rPr lang="en-US" sz="1800" b="1" dirty="0">
                <a:solidFill>
                  <a:srgbClr val="FFC000"/>
                </a:solidFill>
              </a:rPr>
              <a:t>Hard skills</a:t>
            </a:r>
            <a:r>
              <a:rPr lang="uk-UA" sz="1800" b="1" dirty="0">
                <a:solidFill>
                  <a:srgbClr val="FFC000"/>
                </a:solidFill>
              </a:rPr>
              <a:t> чи </a:t>
            </a:r>
            <a:r>
              <a:rPr lang="en-US" sz="1800" b="1" dirty="0">
                <a:solidFill>
                  <a:srgbClr val="FFC000"/>
                </a:solidFill>
              </a:rPr>
              <a:t>Soft</a:t>
            </a:r>
            <a:r>
              <a:rPr lang="uk-UA" sz="1800" b="1" dirty="0">
                <a:solidFill>
                  <a:srgbClr val="FFC000"/>
                </a:solidFill>
              </a:rPr>
              <a:t> </a:t>
            </a:r>
            <a:r>
              <a:rPr lang="en-US" sz="1800" b="1" dirty="0">
                <a:solidFill>
                  <a:srgbClr val="FFC000"/>
                </a:solidFill>
              </a:rPr>
              <a:t>skills</a:t>
            </a:r>
            <a:r>
              <a:rPr lang="uk-UA" sz="1800" b="1" dirty="0">
                <a:solidFill>
                  <a:srgbClr val="FFC000"/>
                </a:solidFill>
              </a:rPr>
              <a:t>  важливіші для успіху людини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800" b="1" dirty="0">
                <a:solidFill>
                  <a:srgbClr val="FFC000"/>
                </a:solidFill>
              </a:rPr>
              <a:t>Виконаємо практичні завдання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800" b="1" dirty="0">
                <a:solidFill>
                  <a:srgbClr val="FFC000"/>
                </a:solidFill>
              </a:rPr>
              <a:t>Отримаємо корисні сучасні знання, яких ви не отримаєте у звичайній школі</a:t>
            </a:r>
          </a:p>
          <a:p>
            <a:pPr marL="342900" indent="-342900">
              <a:lnSpc>
                <a:spcPct val="150000"/>
              </a:lnSpc>
            </a:pPr>
            <a:r>
              <a:rPr lang="uk-UA" sz="1800" b="1" dirty="0">
                <a:solidFill>
                  <a:schemeClr val="tx1"/>
                </a:solidFill>
              </a:rPr>
              <a:t>8.</a:t>
            </a:r>
            <a:r>
              <a:rPr lang="uk-UA" sz="1800" b="1" dirty="0">
                <a:solidFill>
                  <a:srgbClr val="FFC000"/>
                </a:solidFill>
              </a:rPr>
              <a:t>   Проведемо цей час із користю для себе і свого розвитку! </a:t>
            </a:r>
          </a:p>
          <a:p>
            <a:pPr marL="342900" indent="-342900">
              <a:lnSpc>
                <a:spcPct val="150000"/>
              </a:lnSpc>
            </a:pPr>
            <a:endParaRPr lang="uk-UA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934" y="5357256"/>
            <a:ext cx="112726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Отож, зробімо разом важливий крок до свого успіху! Ми починаємо! </a:t>
            </a:r>
          </a:p>
          <a:p>
            <a:pPr algn="ctr"/>
            <a:r>
              <a:rPr lang="uk-UA" sz="2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Вперед до нових звершень</a:t>
            </a:r>
            <a:r>
              <a:rPr lang="uk-UA" dirty="0">
                <a:solidFill>
                  <a:srgbClr val="FFC000"/>
                </a:solidFill>
              </a:rPr>
              <a:t>! </a:t>
            </a:r>
            <a:endParaRPr lang="ru-RU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48314" y="1949316"/>
            <a:ext cx="11519200" cy="4478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uk-UA" sz="1600" dirty="0">
                <a:solidFill>
                  <a:srgbClr val="FFC000"/>
                </a:solidFill>
              </a:rPr>
              <a:t>В своїй розповіді розкрийте студентам такі питання:</a:t>
            </a:r>
          </a:p>
          <a:p>
            <a:pPr>
              <a:lnSpc>
                <a:spcPct val="150000"/>
              </a:lnSpc>
            </a:pPr>
            <a:r>
              <a:rPr lang="uk-UA" sz="1600" dirty="0">
                <a:solidFill>
                  <a:srgbClr val="FFC000"/>
                </a:solidFill>
              </a:rPr>
              <a:t>1. В якому місті  та якій країні ви живете</a:t>
            </a:r>
          </a:p>
          <a:p>
            <a:pPr>
              <a:lnSpc>
                <a:spcPct val="150000"/>
              </a:lnSpc>
            </a:pPr>
            <a:r>
              <a:rPr lang="uk-UA" sz="1600" dirty="0">
                <a:solidFill>
                  <a:srgbClr val="FFC000"/>
                </a:solidFill>
              </a:rPr>
              <a:t>2. Скільки років ви з </a:t>
            </a:r>
            <a:r>
              <a:rPr lang="en-US" sz="1600" dirty="0">
                <a:solidFill>
                  <a:srgbClr val="FFC000"/>
                </a:solidFill>
              </a:rPr>
              <a:t>GOIT</a:t>
            </a:r>
            <a:r>
              <a:rPr lang="ru-RU" sz="1600" dirty="0">
                <a:solidFill>
                  <a:srgbClr val="FFC000"/>
                </a:solidFill>
              </a:rPr>
              <a:t> </a:t>
            </a:r>
            <a:r>
              <a:rPr lang="uk-UA" sz="1600" dirty="0">
                <a:solidFill>
                  <a:srgbClr val="FFC000"/>
                </a:solidFill>
              </a:rPr>
              <a:t>та які задачі виконуєте</a:t>
            </a:r>
          </a:p>
          <a:p>
            <a:pPr>
              <a:lnSpc>
                <a:spcPct val="150000"/>
              </a:lnSpc>
            </a:pPr>
            <a:r>
              <a:rPr lang="uk-UA" sz="1600" dirty="0">
                <a:solidFill>
                  <a:srgbClr val="FFC000"/>
                </a:solidFill>
              </a:rPr>
              <a:t>3. Розкажіть про свій шлях і досвід  в даній сфері. Коротко згадайте з чого цей шлях</a:t>
            </a:r>
          </a:p>
          <a:p>
            <a:pPr marL="342900" indent="-342900">
              <a:lnSpc>
                <a:spcPct val="150000"/>
              </a:lnSpc>
            </a:pPr>
            <a:r>
              <a:rPr lang="uk-UA" sz="1600" dirty="0">
                <a:solidFill>
                  <a:srgbClr val="FFC000"/>
                </a:solidFill>
              </a:rPr>
              <a:t>      починався. Скажіть про те, що колись ви також починали з того, що нічого не </a:t>
            </a:r>
            <a:r>
              <a:rPr lang="uk-UA" sz="1600" dirty="0" err="1">
                <a:solidFill>
                  <a:srgbClr val="FFC000"/>
                </a:solidFill>
              </a:rPr>
              <a:t>знали.Студенти</a:t>
            </a:r>
            <a:r>
              <a:rPr lang="uk-UA" sz="1600" dirty="0">
                <a:solidFill>
                  <a:srgbClr val="FFC000"/>
                </a:solidFill>
              </a:rPr>
              <a:t> повинні відчути,  що вони такі ж самі і що можуть так само досягти успіху і навіть більше! Проведіть паралель між своїми можливостями, які в вас були і можливостями сучасних студентів</a:t>
            </a:r>
          </a:p>
          <a:p>
            <a:pPr marL="342900" indent="-342900">
              <a:lnSpc>
                <a:spcPct val="150000"/>
              </a:lnSpc>
            </a:pPr>
            <a:r>
              <a:rPr lang="uk-UA" sz="1600" dirty="0">
                <a:solidFill>
                  <a:srgbClr val="FFC000"/>
                </a:solidFill>
              </a:rPr>
              <a:t>4. Розкажіть про свої навички, розкрийте чим саме ви корисні студентам, чим хочете  ділитися з ними на протязі всього періоду співпраці. Що корисного від Вас вони можуть взяти для себе. Чим ви будете цікаві для них </a:t>
            </a:r>
          </a:p>
          <a:p>
            <a:pPr marL="342900" indent="-342900">
              <a:lnSpc>
                <a:spcPct val="150000"/>
              </a:lnSpc>
            </a:pPr>
            <a:r>
              <a:rPr lang="uk-UA" sz="1600" dirty="0">
                <a:solidFill>
                  <a:srgbClr val="FFC000"/>
                </a:solidFill>
              </a:rPr>
              <a:t>5. Пожартуйте, продемонструйте свою легкість і професійність. Дайте відчути групі, що з вами круто!</a:t>
            </a:r>
          </a:p>
          <a:p>
            <a:pPr marL="342900" indent="-342900">
              <a:lnSpc>
                <a:spcPct val="150000"/>
              </a:lnSpc>
            </a:pPr>
            <a:r>
              <a:rPr lang="uk-UA" sz="1600" dirty="0">
                <a:solidFill>
                  <a:srgbClr val="FFC000"/>
                </a:solidFill>
              </a:rPr>
              <a:t>6. Станьте натхненником і прикладом для студентів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uk-UA" sz="1600" dirty="0">
              <a:solidFill>
                <a:srgbClr val="FFC000"/>
              </a:solidFill>
            </a:endParaRPr>
          </a:p>
        </p:txBody>
      </p:sp>
      <p:pic>
        <p:nvPicPr>
          <p:cNvPr id="5" name="Google Shape;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2913992" y="413159"/>
            <a:ext cx="792717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000" b="1" spc="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ЗНАЙОМСТВО З ВИКЛАДАЧЕМ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938637" y="1215688"/>
            <a:ext cx="1805049" cy="178129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Додайте до слайду своє фото</a:t>
            </a:r>
          </a:p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5301C-D530-4C2C-90DD-276F646F7179}"/>
              </a:ext>
            </a:extLst>
          </p:cNvPr>
          <p:cNvSpPr txBox="1"/>
          <p:nvPr/>
        </p:nvSpPr>
        <p:spPr>
          <a:xfrm>
            <a:off x="1583088" y="1355628"/>
            <a:ext cx="805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ЦЕЙ СЛАЙД ПЕРЕДБАЧАЄ ПОПЕРЕДНЮ ПІДГОТОВКУ ВИКЛАДАЧА </a:t>
            </a:r>
            <a:endParaRPr lang="ru-RU" sz="1800" b="1" u="sng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id="{847D4436-53C0-43E4-971E-9F4BF6B748B7}"/>
              </a:ext>
            </a:extLst>
          </p:cNvPr>
          <p:cNvSpPr/>
          <p:nvPr/>
        </p:nvSpPr>
        <p:spPr>
          <a:xfrm>
            <a:off x="6008106" y="5528292"/>
            <a:ext cx="6003566" cy="12003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CB21FC73-30E4-46BF-BC0B-5DEC249B2E45}"/>
              </a:ext>
            </a:extLst>
          </p:cNvPr>
          <p:cNvSpPr/>
          <p:nvPr/>
        </p:nvSpPr>
        <p:spPr>
          <a:xfrm>
            <a:off x="6340004" y="1931728"/>
            <a:ext cx="5467701" cy="19655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Google Shape;98;p23">
            <a:extLst>
              <a:ext uri="{FF2B5EF4-FFF2-40B4-BE49-F238E27FC236}">
                <a16:creationId xmlns:a16="http://schemas.microsoft.com/office/drawing/2014/main" id="{B15A27A9-BBDC-4ED0-A832-4BC7323C411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973D43-0FB4-4D0C-AD23-21E38851AE85}"/>
              </a:ext>
            </a:extLst>
          </p:cNvPr>
          <p:cNvSpPr txBox="1"/>
          <p:nvPr/>
        </p:nvSpPr>
        <p:spPr>
          <a:xfrm>
            <a:off x="2697186" y="367877"/>
            <a:ext cx="42514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SOFT–SKILLS – </a:t>
            </a:r>
            <a:r>
              <a:rPr lang="uk-UA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ЦЕ…</a:t>
            </a:r>
            <a:r>
              <a:rPr lang="en-US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5345C3-DB90-46F2-923F-E0FC0DCDF8C7}"/>
              </a:ext>
            </a:extLst>
          </p:cNvPr>
          <p:cNvSpPr txBox="1"/>
          <p:nvPr/>
        </p:nvSpPr>
        <p:spPr>
          <a:xfrm>
            <a:off x="6508410" y="2054929"/>
            <a:ext cx="522931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тепер </a:t>
            </a:r>
            <a:r>
              <a:rPr lang="uk-UA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напишіть цифру:</a:t>
            </a:r>
          </a:p>
          <a:p>
            <a:endParaRPr lang="uk-UA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1800" b="1" dirty="0">
                <a:solidFill>
                  <a:schemeClr val="tx1"/>
                </a:solidFill>
              </a:rPr>
              <a:t>1 - якщо ви чули про  поняття </a:t>
            </a:r>
            <a:r>
              <a:rPr lang="en-US" sz="1800" b="1" dirty="0">
                <a:solidFill>
                  <a:schemeClr val="tx1"/>
                </a:solidFill>
              </a:rPr>
              <a:t>SOFT–SKILLS</a:t>
            </a:r>
            <a:endParaRPr lang="uk-UA" sz="1800" b="1" dirty="0">
              <a:solidFill>
                <a:schemeClr val="tx1"/>
              </a:solidFill>
            </a:endParaRPr>
          </a:p>
          <a:p>
            <a:r>
              <a:rPr lang="uk-UA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uk-UA" sz="1800" b="1" dirty="0">
                <a:solidFill>
                  <a:schemeClr val="tx1"/>
                </a:solidFill>
              </a:rPr>
              <a:t>– якщо ви ніколи не чули , що це таке</a:t>
            </a:r>
          </a:p>
          <a:p>
            <a:r>
              <a:rPr lang="uk-UA" sz="1800" b="1" dirty="0">
                <a:solidFill>
                  <a:schemeClr val="tx1"/>
                </a:solidFill>
              </a:rPr>
              <a:t>3 – якщо ви знаєте, що це за навички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uk-UA" sz="1800" b="1" dirty="0">
              <a:solidFill>
                <a:schemeClr val="tx1"/>
              </a:solidFill>
            </a:endParaRPr>
          </a:p>
          <a:p>
            <a:endParaRPr lang="uk-UA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78B7E-8A4B-4251-B508-4CAC86186186}"/>
              </a:ext>
            </a:extLst>
          </p:cNvPr>
          <p:cNvSpPr txBox="1"/>
          <p:nvPr/>
        </p:nvSpPr>
        <p:spPr>
          <a:xfrm>
            <a:off x="7257597" y="481742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ДАМО ВИЗНАЧЕННЯ ПОНЯТТЮ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FFFDE80C-2655-4F0D-A233-0611A658E2C0}"/>
              </a:ext>
            </a:extLst>
          </p:cNvPr>
          <p:cNvSpPr/>
          <p:nvPr/>
        </p:nvSpPr>
        <p:spPr>
          <a:xfrm>
            <a:off x="454273" y="1910011"/>
            <a:ext cx="5371880" cy="19872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>
                <a:solidFill>
                  <a:schemeClr val="tx1"/>
                </a:solidFill>
              </a:rPr>
              <a:t> 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1A030217-5B12-4513-A3E4-25BD0DE9101B}"/>
              </a:ext>
            </a:extLst>
          </p:cNvPr>
          <p:cNvSpPr/>
          <p:nvPr/>
        </p:nvSpPr>
        <p:spPr>
          <a:xfrm>
            <a:off x="293993" y="1426805"/>
            <a:ext cx="11702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ПОЧТАКУ ПРОЯВИМО АКТИВНІСТЬ У НАШОМУ ЧАТІ!!! ВИКОНАЙТЕ 5 НЕВЕЛИЧКИХ ЗАВДАНЬ</a:t>
            </a:r>
            <a:endParaRPr lang="ru-RU" sz="1800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57A32-B45F-4E67-B4D0-19AFD6AD8B08}"/>
              </a:ext>
            </a:extLst>
          </p:cNvPr>
          <p:cNvSpPr txBox="1"/>
          <p:nvPr/>
        </p:nvSpPr>
        <p:spPr>
          <a:xfrm>
            <a:off x="384295" y="2068349"/>
            <a:ext cx="5339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чаті нашої зустрічі в</a:t>
            </a: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одному повідомленні напишіть: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B1C04-3C61-4A0C-89AF-930AE098F389}"/>
              </a:ext>
            </a:extLst>
          </p:cNvPr>
          <p:cNvSpPr txBox="1"/>
          <p:nvPr/>
        </p:nvSpPr>
        <p:spPr>
          <a:xfrm>
            <a:off x="751110" y="2964082"/>
            <a:ext cx="507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b="1" dirty="0">
                <a:solidFill>
                  <a:schemeClr val="tx1"/>
                </a:solidFill>
              </a:rPr>
              <a:t>ваше ім’я,  місто, в якому живете, </a:t>
            </a:r>
          </a:p>
          <a:p>
            <a:r>
              <a:rPr lang="uk-UA" sz="1800" b="1" dirty="0">
                <a:solidFill>
                  <a:schemeClr val="tx1"/>
                </a:solidFill>
              </a:rPr>
              <a:t>ваш вік і групу, в якій навчаєтесь в </a:t>
            </a:r>
            <a:r>
              <a:rPr lang="en-US" sz="1800" b="1" dirty="0">
                <a:solidFill>
                  <a:schemeClr val="tx1"/>
                </a:solidFill>
              </a:rPr>
              <a:t>GOIT</a:t>
            </a:r>
            <a:endParaRPr lang="ru-RU" sz="1800" dirty="0"/>
          </a:p>
        </p:txBody>
      </p:sp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id="{F3A0266A-5B0A-40A6-B125-1672E6899BF9}"/>
              </a:ext>
            </a:extLst>
          </p:cNvPr>
          <p:cNvSpPr/>
          <p:nvPr/>
        </p:nvSpPr>
        <p:spPr>
          <a:xfrm>
            <a:off x="435509" y="4290508"/>
            <a:ext cx="5371880" cy="17395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>
                <a:solidFill>
                  <a:schemeClr val="tx1"/>
                </a:solidFill>
              </a:rPr>
              <a:t> 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4" name="Прямокутник: округлені кути 13">
            <a:extLst>
              <a:ext uri="{FF2B5EF4-FFF2-40B4-BE49-F238E27FC236}">
                <a16:creationId xmlns:a16="http://schemas.microsoft.com/office/drawing/2014/main" id="{B7CB9B1D-5915-409A-ADDA-128168A70FE5}"/>
              </a:ext>
            </a:extLst>
          </p:cNvPr>
          <p:cNvSpPr/>
          <p:nvPr/>
        </p:nvSpPr>
        <p:spPr>
          <a:xfrm>
            <a:off x="6238136" y="4261223"/>
            <a:ext cx="5624534" cy="9030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55B98-15F2-4068-A079-AD521E26BB17}"/>
              </a:ext>
            </a:extLst>
          </p:cNvPr>
          <p:cNvSpPr txBox="1"/>
          <p:nvPr/>
        </p:nvSpPr>
        <p:spPr>
          <a:xfrm>
            <a:off x="587112" y="4664484"/>
            <a:ext cx="5269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Дайте відповідь на питання одним словом :</a:t>
            </a:r>
          </a:p>
          <a:p>
            <a:endParaRPr lang="uk-UA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800" b="1" dirty="0"/>
              <a:t>Як </a:t>
            </a:r>
            <a:r>
              <a:rPr lang="ru-RU" sz="1800" b="1" dirty="0" err="1"/>
              <a:t>ви</a:t>
            </a:r>
            <a:r>
              <a:rPr lang="ru-RU" sz="1800" b="1" dirty="0"/>
              <a:t> </a:t>
            </a:r>
            <a:r>
              <a:rPr lang="ru-RU" sz="1800" b="1" dirty="0" err="1"/>
              <a:t>вважа</a:t>
            </a:r>
            <a:r>
              <a:rPr lang="uk-UA" sz="1800" b="1" dirty="0"/>
              <a:t>є</a:t>
            </a:r>
            <a:r>
              <a:rPr lang="ru-RU" sz="1800" b="1" dirty="0"/>
              <a:t>те, для </a:t>
            </a:r>
            <a:r>
              <a:rPr lang="ru-RU" sz="1800" b="1" dirty="0" err="1"/>
              <a:t>чого</a:t>
            </a:r>
            <a:r>
              <a:rPr lang="ru-RU" sz="1800" b="1" dirty="0"/>
              <a:t> </a:t>
            </a:r>
            <a:r>
              <a:rPr lang="ru-RU" sz="1800" b="1" dirty="0" err="1"/>
              <a:t>людині</a:t>
            </a:r>
            <a:r>
              <a:rPr lang="ru-RU" sz="1800" b="1" dirty="0"/>
              <a:t> в </a:t>
            </a:r>
            <a:r>
              <a:rPr lang="ru-RU" sz="1800" b="1" dirty="0" err="1"/>
              <a:t>житті</a:t>
            </a:r>
            <a:r>
              <a:rPr lang="ru-RU" sz="1800" b="1" dirty="0"/>
              <a:t> </a:t>
            </a:r>
          </a:p>
          <a:p>
            <a:r>
              <a:rPr lang="ru-RU" sz="1800" b="1" dirty="0" err="1"/>
              <a:t>потрібні</a:t>
            </a:r>
            <a:r>
              <a:rPr lang="ru-RU" sz="1800" b="1" dirty="0"/>
              <a:t> навички </a:t>
            </a:r>
            <a:r>
              <a:rPr lang="en-US" sz="1800" b="1" dirty="0"/>
              <a:t>soft-skills</a:t>
            </a:r>
            <a:r>
              <a:rPr lang="uk-UA" sz="1800" b="1" dirty="0"/>
              <a:t>?</a:t>
            </a:r>
            <a:r>
              <a:rPr lang="ru-RU" sz="1800" b="1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A5037F-21E4-43FB-B028-3885B17A6119}"/>
              </a:ext>
            </a:extLst>
          </p:cNvPr>
          <p:cNvSpPr txBox="1"/>
          <p:nvPr/>
        </p:nvSpPr>
        <p:spPr>
          <a:xfrm>
            <a:off x="6340004" y="4570526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b="1" dirty="0"/>
              <a:t>Оцініть по шкалі від 1 до 10 свій настрій зараз</a:t>
            </a:r>
            <a:endParaRPr lang="ru-RU" sz="1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C90070-66F3-420C-8C36-3110A93F27B3}"/>
              </a:ext>
            </a:extLst>
          </p:cNvPr>
          <p:cNvSpPr txBox="1"/>
          <p:nvPr/>
        </p:nvSpPr>
        <p:spPr>
          <a:xfrm>
            <a:off x="6048619" y="5656672"/>
            <a:ext cx="5939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 ви розумієте зараз, що таке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soft-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slills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ru-RU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1800" b="1" dirty="0"/>
              <a:t>Дайте відповідь в чат одним реченням з 5-10 слів</a:t>
            </a:r>
            <a:endParaRPr lang="ru-RU" sz="1800" b="1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0438D5C-7E9C-4A0B-8387-72DAAF0A9DFB}"/>
              </a:ext>
            </a:extLst>
          </p:cNvPr>
          <p:cNvSpPr/>
          <p:nvPr/>
        </p:nvSpPr>
        <p:spPr>
          <a:xfrm>
            <a:off x="266164" y="1946291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E6AFC32B-C811-4119-A6C9-7F327DF339EC}"/>
              </a:ext>
            </a:extLst>
          </p:cNvPr>
          <p:cNvSpPr/>
          <p:nvPr/>
        </p:nvSpPr>
        <p:spPr>
          <a:xfrm>
            <a:off x="148461" y="4059122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F79569A-88AB-4A0E-A52E-68EA88EFDE28}"/>
              </a:ext>
            </a:extLst>
          </p:cNvPr>
          <p:cNvSpPr/>
          <p:nvPr/>
        </p:nvSpPr>
        <p:spPr>
          <a:xfrm>
            <a:off x="5847902" y="5465397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43D10FA-D825-47F8-BACE-7AA3E13CA175}"/>
              </a:ext>
            </a:extLst>
          </p:cNvPr>
          <p:cNvSpPr/>
          <p:nvPr/>
        </p:nvSpPr>
        <p:spPr>
          <a:xfrm>
            <a:off x="5924369" y="3938943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D0E6B43-79CB-42A9-BAC0-B59664C5B83A}"/>
              </a:ext>
            </a:extLst>
          </p:cNvPr>
          <p:cNvSpPr/>
          <p:nvPr/>
        </p:nvSpPr>
        <p:spPr>
          <a:xfrm>
            <a:off x="6145114" y="1994963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0DD7DE-E574-42CA-BD25-19E0FA758F3B}"/>
              </a:ext>
            </a:extLst>
          </p:cNvPr>
          <p:cNvSpPr txBox="1"/>
          <p:nvPr/>
        </p:nvSpPr>
        <p:spPr>
          <a:xfrm>
            <a:off x="458384" y="207688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2F616E78-27B1-4808-912B-1464E7EFD5C8}"/>
              </a:ext>
            </a:extLst>
          </p:cNvPr>
          <p:cNvSpPr/>
          <p:nvPr/>
        </p:nvSpPr>
        <p:spPr>
          <a:xfrm>
            <a:off x="6347338" y="211084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8C50B5-ADA5-4AD8-B89B-81DFE7FDC35F}"/>
              </a:ext>
            </a:extLst>
          </p:cNvPr>
          <p:cNvSpPr txBox="1"/>
          <p:nvPr/>
        </p:nvSpPr>
        <p:spPr>
          <a:xfrm>
            <a:off x="339242" y="4172510"/>
            <a:ext cx="3273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5FFFA677-D0D7-44EC-A600-E6B8703CF6A0}"/>
              </a:ext>
            </a:extLst>
          </p:cNvPr>
          <p:cNvSpPr/>
          <p:nvPr/>
        </p:nvSpPr>
        <p:spPr>
          <a:xfrm>
            <a:off x="6115672" y="4059122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BD8C7CFD-3B01-4730-8486-969308D749E8}"/>
              </a:ext>
            </a:extLst>
          </p:cNvPr>
          <p:cNvSpPr/>
          <p:nvPr/>
        </p:nvSpPr>
        <p:spPr>
          <a:xfrm>
            <a:off x="6042984" y="558496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813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4CB008B1-F71C-4D2D-BCED-8D2F55176529}"/>
              </a:ext>
            </a:extLst>
          </p:cNvPr>
          <p:cNvSpPr/>
          <p:nvPr/>
        </p:nvSpPr>
        <p:spPr>
          <a:xfrm>
            <a:off x="3460857" y="3026341"/>
            <a:ext cx="8677649" cy="360250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BFD16CE-6AC2-49BE-8963-5D82BC2A5FA2}"/>
              </a:ext>
            </a:extLst>
          </p:cNvPr>
          <p:cNvSpPr/>
          <p:nvPr/>
        </p:nvSpPr>
        <p:spPr>
          <a:xfrm>
            <a:off x="3727937" y="1437261"/>
            <a:ext cx="8161871" cy="13364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B7E2A-F25B-41F7-B587-1BA7E68382F3}"/>
              </a:ext>
            </a:extLst>
          </p:cNvPr>
          <p:cNvSpPr txBox="1"/>
          <p:nvPr/>
        </p:nvSpPr>
        <p:spPr>
          <a:xfrm>
            <a:off x="3840479" y="1697836"/>
            <a:ext cx="811953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Soft-skills</a:t>
            </a:r>
            <a:r>
              <a:rPr lang="en-US" sz="1800" dirty="0"/>
              <a:t> – </a:t>
            </a:r>
            <a:r>
              <a:rPr lang="uk-UA" sz="1800" dirty="0"/>
              <a:t>це навички, які допомагають людині досягати успіху</a:t>
            </a:r>
          </a:p>
          <a:p>
            <a:r>
              <a:rPr lang="uk-UA" sz="1800" dirty="0"/>
              <a:t>незалежно від специфіки її діяльності та напрямку, в якому вона працює 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</p:txBody>
      </p:sp>
      <p:pic>
        <p:nvPicPr>
          <p:cNvPr id="5" name="Рисунок 4" descr="indicacao-nivel2-Insite-Telecom-Parceria-ilustracao.png">
            <a:extLst>
              <a:ext uri="{FF2B5EF4-FFF2-40B4-BE49-F238E27FC236}">
                <a16:creationId xmlns:a16="http://schemas.microsoft.com/office/drawing/2014/main" id="{DDC39666-B13E-4E3F-94C4-78D48FE1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3857" y="1353642"/>
            <a:ext cx="8583531" cy="5341979"/>
          </a:xfrm>
          <a:prstGeom prst="rect">
            <a:avLst/>
          </a:prstGeom>
        </p:spPr>
      </p:pic>
      <p:pic>
        <p:nvPicPr>
          <p:cNvPr id="6" name="Google Shape;98;p23">
            <a:extLst>
              <a:ext uri="{FF2B5EF4-FFF2-40B4-BE49-F238E27FC236}">
                <a16:creationId xmlns:a16="http://schemas.microsoft.com/office/drawing/2014/main" id="{1DF2E186-205F-4DAB-AC94-F7598E2ACD9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C8AEC-C208-4FE3-9F25-36A78AF34744}"/>
              </a:ext>
            </a:extLst>
          </p:cNvPr>
          <p:cNvSpPr txBox="1"/>
          <p:nvPr/>
        </p:nvSpPr>
        <p:spPr>
          <a:xfrm>
            <a:off x="3040620" y="357112"/>
            <a:ext cx="38395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>
                <a:solidFill>
                  <a:srgbClr val="FFC000"/>
                </a:solidFill>
              </a:rPr>
              <a:t>ДУМКА ЕКСПЕРТА </a:t>
            </a:r>
            <a:r>
              <a:rPr lang="en-US" sz="2400" b="1" dirty="0">
                <a:solidFill>
                  <a:schemeClr val="tx1"/>
                </a:solidFill>
              </a:rPr>
              <a:t>GO</a:t>
            </a:r>
            <a:r>
              <a:rPr lang="en-US" sz="2400" b="1" dirty="0">
                <a:solidFill>
                  <a:srgbClr val="FFC000"/>
                </a:solidFill>
              </a:rPr>
              <a:t>IT</a:t>
            </a:r>
            <a:endParaRPr lang="ru-RU" sz="2400" b="1" dirty="0">
              <a:solidFill>
                <a:srgbClr val="FFC000"/>
              </a:solidFill>
            </a:endParaRP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CA824-7BA6-45CD-9CB1-CD4446626C39}"/>
              </a:ext>
            </a:extLst>
          </p:cNvPr>
          <p:cNvSpPr txBox="1"/>
          <p:nvPr/>
        </p:nvSpPr>
        <p:spPr>
          <a:xfrm>
            <a:off x="3631851" y="2924084"/>
            <a:ext cx="850665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sz="2000" dirty="0"/>
          </a:p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Soft-skills 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uk-U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uk-UA" sz="1800" dirty="0"/>
              <a:t>алежать від характеру людини і здобуваються в процесі</a:t>
            </a:r>
          </a:p>
          <a:p>
            <a:r>
              <a:rPr lang="uk-UA" sz="1800" dirty="0"/>
              <a:t>життя за допомогою особистого досвіду, можна сказати, що це особисті </a:t>
            </a:r>
          </a:p>
          <a:p>
            <a:r>
              <a:rPr lang="uk-UA" sz="1800" dirty="0"/>
              <a:t>якості людини</a:t>
            </a:r>
          </a:p>
          <a:p>
            <a:endParaRPr lang="uk-UA" sz="1800" dirty="0"/>
          </a:p>
          <a:p>
            <a:r>
              <a:rPr lang="uk-UA" sz="1800" dirty="0"/>
              <a:t>Для розвитку </a:t>
            </a:r>
            <a:r>
              <a:rPr lang="en-US" sz="1800" dirty="0"/>
              <a:t>soft-skills</a:t>
            </a:r>
            <a:r>
              <a:rPr lang="uk-UA" sz="1800" dirty="0"/>
              <a:t> людині необхідно використовувати свою </a:t>
            </a:r>
          </a:p>
          <a:p>
            <a:r>
              <a:rPr lang="uk-UA" sz="1800" dirty="0"/>
              <a:t>емоційність та емпатію, </a:t>
            </a:r>
            <a:r>
              <a:rPr lang="en-US" sz="1800" dirty="0"/>
              <a:t>soft-skills </a:t>
            </a:r>
            <a:r>
              <a:rPr lang="uk-UA" sz="1800" dirty="0"/>
              <a:t>залежать від рівню </a:t>
            </a:r>
            <a:r>
              <a:rPr lang="en-US" sz="1800" dirty="0"/>
              <a:t>EQ</a:t>
            </a:r>
            <a:r>
              <a:rPr lang="ru-RU" sz="1800" dirty="0"/>
              <a:t> – </a:t>
            </a:r>
            <a:r>
              <a:rPr lang="uk-UA" sz="1800" dirty="0"/>
              <a:t>емоційного інтелекту.</a:t>
            </a:r>
            <a:r>
              <a:rPr lang="en-US" sz="1800" dirty="0"/>
              <a:t> </a:t>
            </a:r>
            <a:endParaRPr lang="uk-UA" sz="1800" dirty="0"/>
          </a:p>
          <a:p>
            <a:endParaRPr lang="uk-UA" sz="1800" dirty="0"/>
          </a:p>
          <a:p>
            <a:r>
              <a:rPr lang="uk-UA" sz="1800" b="1" dirty="0"/>
              <a:t>Це універсальні компетенції, які дуже складно виміряти кількісними </a:t>
            </a:r>
          </a:p>
          <a:p>
            <a:r>
              <a:rPr lang="uk-UA" sz="1800" b="1" dirty="0"/>
              <a:t>показниками</a:t>
            </a:r>
            <a:r>
              <a:rPr lang="uk-UA" sz="1800" dirty="0"/>
              <a:t>, </a:t>
            </a:r>
            <a:r>
              <a:rPr lang="uk-UA" sz="1800" b="1" dirty="0"/>
              <a:t>такі як</a:t>
            </a:r>
            <a:r>
              <a:rPr lang="uk-UA" sz="1800" dirty="0"/>
              <a:t>: комунікабельність, організованість, вміння працювати</a:t>
            </a:r>
          </a:p>
          <a:p>
            <a:r>
              <a:rPr lang="uk-UA" sz="1800" dirty="0"/>
              <a:t>в команді, пунктуальність, критичне мислення, креативність, гнучкість, </a:t>
            </a:r>
          </a:p>
          <a:p>
            <a:r>
              <a:rPr lang="uk-UA" sz="1800" dirty="0"/>
              <a:t>Дружелюбність, лідерські якості, вміння вирішувати складні проблеми</a:t>
            </a:r>
            <a:endParaRPr lang="ru-RU" sz="1800" dirty="0"/>
          </a:p>
          <a:p>
            <a:r>
              <a:rPr lang="uk-UA" sz="1800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88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Місце для зображення 2" descr="1-1-3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3936" t="32851" r="47666" b="13903"/>
          <a:stretch>
            <a:fillRect/>
          </a:stretch>
        </p:blipFill>
        <p:spPr>
          <a:xfrm>
            <a:off x="6713314" y="3102017"/>
            <a:ext cx="4560426" cy="3125164"/>
          </a:xfrm>
        </p:spPr>
      </p:pic>
      <p:sp>
        <p:nvSpPr>
          <p:cNvPr id="5" name="TextBox 4"/>
          <p:cNvSpPr txBox="1"/>
          <p:nvPr/>
        </p:nvSpPr>
        <p:spPr>
          <a:xfrm>
            <a:off x="2905244" y="393539"/>
            <a:ext cx="8236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АКТУАЛЬНІ </a:t>
            </a:r>
            <a:r>
              <a:rPr lang="en-US" sz="2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SOFT-SKILLS </a:t>
            </a:r>
            <a:r>
              <a:rPr lang="uk-UA" sz="2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СУЧАСНОГО СВІТУ</a:t>
            </a:r>
            <a:r>
              <a:rPr lang="en-US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Google Shape;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734887" y="1618626"/>
            <a:ext cx="1978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ТОП 10</a:t>
            </a:r>
            <a:endParaRPr lang="ru-RU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 descr="1-1-3.jpg"/>
          <p:cNvPicPr>
            <a:picLocks noChangeAspect="1"/>
          </p:cNvPicPr>
          <p:nvPr/>
        </p:nvPicPr>
        <p:blipFill>
          <a:blip r:embed="rId2"/>
          <a:srcRect l="48994" t="32851" r="3936" b="13903"/>
          <a:stretch>
            <a:fillRect/>
          </a:stretch>
        </p:blipFill>
        <p:spPr>
          <a:xfrm>
            <a:off x="902826" y="3092369"/>
            <a:ext cx="4423456" cy="312516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083444" y="2349660"/>
            <a:ext cx="1468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 </a:t>
            </a:r>
            <a:endParaRPr lang="ru-RU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48578" y="2326512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  <a:endParaRPr lang="ru-RU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1;p24">
            <a:extLst>
              <a:ext uri="{FF2B5EF4-FFF2-40B4-BE49-F238E27FC236}">
                <a16:creationId xmlns:a16="http://schemas.microsoft.com/office/drawing/2014/main" id="{6C330BB3-3975-42D6-94E5-DC2A5E135325}"/>
              </a:ext>
            </a:extLst>
          </p:cNvPr>
          <p:cNvSpPr/>
          <p:nvPr/>
        </p:nvSpPr>
        <p:spPr>
          <a:xfrm>
            <a:off x="9361366" y="2860866"/>
            <a:ext cx="2658735" cy="26602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98;p23">
            <a:extLst>
              <a:ext uri="{FF2B5EF4-FFF2-40B4-BE49-F238E27FC236}">
                <a16:creationId xmlns:a16="http://schemas.microsoft.com/office/drawing/2014/main" id="{429AB1A4-C937-4110-98B4-C2B55DAFD2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70EB1-7E7A-4B8C-BCBC-A1CA4C4119EF}"/>
              </a:ext>
            </a:extLst>
          </p:cNvPr>
          <p:cNvSpPr txBox="1"/>
          <p:nvPr/>
        </p:nvSpPr>
        <p:spPr>
          <a:xfrm>
            <a:off x="3834369" y="1451245"/>
            <a:ext cx="6856364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називаю слово, а ви мені в чаті напишіть антонім </a:t>
            </a:r>
          </a:p>
          <a:p>
            <a:pPr>
              <a:lnSpc>
                <a:spcPct val="150000"/>
              </a:lnSpc>
            </a:pPr>
            <a:r>
              <a:rPr lang="uk-U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 цього слова. Починаємо! </a:t>
            </a:r>
            <a:endParaRPr lang="ru-RU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F9387-1907-4D4C-959C-5EF6B2FA60C3}"/>
              </a:ext>
            </a:extLst>
          </p:cNvPr>
          <p:cNvSpPr txBox="1"/>
          <p:nvPr/>
        </p:nvSpPr>
        <p:spPr>
          <a:xfrm>
            <a:off x="2813539" y="430022"/>
            <a:ext cx="7744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тепер пограємо в інтерактивну гру</a:t>
            </a:r>
            <a:endParaRPr lang="uk-UA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1600" dirty="0"/>
          </a:p>
        </p:txBody>
      </p:sp>
      <p:pic>
        <p:nvPicPr>
          <p:cNvPr id="6" name="Рисунок 5" descr="indicacao-nivel2-Insite-Telecom-Parceria-ilustracao.png">
            <a:extLst>
              <a:ext uri="{FF2B5EF4-FFF2-40B4-BE49-F238E27FC236}">
                <a16:creationId xmlns:a16="http://schemas.microsoft.com/office/drawing/2014/main" id="{B044506F-81BE-4ED5-BFF5-56209A377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7416" y="1451245"/>
            <a:ext cx="7898578" cy="49156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B4926-7A2C-46F6-AEE6-3CDC0DD5D18B}"/>
              </a:ext>
            </a:extLst>
          </p:cNvPr>
          <p:cNvSpPr txBox="1"/>
          <p:nvPr/>
        </p:nvSpPr>
        <p:spPr>
          <a:xfrm>
            <a:off x="6096000" y="3770142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C3EBA-980F-4F24-BE1C-E78D670517F4}"/>
              </a:ext>
            </a:extLst>
          </p:cNvPr>
          <p:cNvSpPr txBox="1"/>
          <p:nvPr/>
        </p:nvSpPr>
        <p:spPr>
          <a:xfrm>
            <a:off x="9482711" y="3429000"/>
            <a:ext cx="2416046" cy="1524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Антонім </a:t>
            </a:r>
          </a:p>
          <a:p>
            <a:pPr>
              <a:lnSpc>
                <a:spcPct val="150000"/>
              </a:lnSpc>
            </a:pPr>
            <a:r>
              <a:rPr lang="uk-UA" sz="1600" b="1" dirty="0"/>
              <a:t>слово з протилежним</a:t>
            </a:r>
          </a:p>
          <a:p>
            <a:pPr>
              <a:lnSpc>
                <a:spcPct val="150000"/>
              </a:lnSpc>
            </a:pPr>
            <a:r>
              <a:rPr lang="uk-UA" sz="1600" b="1" dirty="0"/>
              <a:t>сенсом, наприклад: </a:t>
            </a:r>
          </a:p>
          <a:p>
            <a:pPr>
              <a:lnSpc>
                <a:spcPct val="150000"/>
              </a:lnSpc>
            </a:pPr>
            <a:r>
              <a:rPr lang="uk-UA" sz="1600" b="1" dirty="0"/>
              <a:t>     чорний - білий</a:t>
            </a:r>
            <a:endParaRPr lang="ru-RU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9A975-33F7-4AD4-911B-8FAC4B0FB289}"/>
              </a:ext>
            </a:extLst>
          </p:cNvPr>
          <p:cNvSpPr txBox="1"/>
          <p:nvPr/>
        </p:nvSpPr>
        <p:spPr>
          <a:xfrm>
            <a:off x="4867298" y="2531567"/>
            <a:ext cx="2691763" cy="372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Вогонь - …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Ранок - …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ru-RU" sz="2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Літо</a:t>
            </a:r>
            <a:r>
              <a:rPr lang="ru-RU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…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ru-RU" sz="2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Схід</a:t>
            </a:r>
            <a:r>
              <a:rPr lang="ru-RU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Сонця</a:t>
            </a:r>
            <a:r>
              <a:rPr lang="ru-RU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…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uk-U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Гуманітарний - …</a:t>
            </a:r>
            <a:endParaRPr lang="ru-RU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ru-RU" sz="2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Мякий</a:t>
            </a:r>
            <a:r>
              <a:rPr lang="ru-RU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…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 - </a:t>
            </a:r>
            <a:r>
              <a:rPr lang="ru-RU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 skills - </a:t>
            </a:r>
            <a:r>
              <a:rPr lang="ru-RU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9768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2808</TotalTime>
  <Words>1829</Words>
  <Application>Microsoft Office PowerPoint</Application>
  <PresentationFormat>Широкий екран</PresentationFormat>
  <Paragraphs>251</Paragraphs>
  <Slides>18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8" baseType="lpstr">
      <vt:lpstr>Calibri</vt:lpstr>
      <vt:lpstr>Gill Sans MT</vt:lpstr>
      <vt:lpstr>Fira Sans ExtraBold</vt:lpstr>
      <vt:lpstr>Cambria</vt:lpstr>
      <vt:lpstr>Roboto</vt:lpstr>
      <vt:lpstr>Wingdings</vt:lpstr>
      <vt:lpstr>Arial</vt:lpstr>
      <vt:lpstr>Bookman Old Style</vt:lpstr>
      <vt:lpstr>Wingdings 3</vt:lpstr>
      <vt:lpstr>Начальная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media</cp:lastModifiedBy>
  <cp:revision>149</cp:revision>
  <dcterms:modified xsi:type="dcterms:W3CDTF">2021-06-23T15:00:09Z</dcterms:modified>
</cp:coreProperties>
</file>